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8" r:id="rId2"/>
    <p:sldId id="259" r:id="rId3"/>
    <p:sldId id="260" r:id="rId4"/>
    <p:sldId id="261" r:id="rId5"/>
    <p:sldId id="262" r:id="rId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686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47251-366E-40F5-9ECF-30CA763405BD}" type="datetimeFigureOut">
              <a:rPr lang="es-MX" smtClean="0"/>
              <a:t>05/06/2022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6AB67-5331-4007-AD44-D5B8822EF7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399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51216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20882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522512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6CC87390-96F7-4595-9973-7554D39C17AD}" type="datetimeFigureOut">
              <a:rPr lang="es-MX" smtClean="0"/>
              <a:pPr/>
              <a:t>05/06/2022</a:t>
            </a:fld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740352" y="6356350"/>
            <a:ext cx="946448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C3C0F2BA-0638-4D1F-B224-C999965B36F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05/06/2022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05/06/2022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05/06/2022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05/06/2022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05/06/2022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05/06/2022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05/06/2022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05/06/2022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05/06/2022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7390-96F7-4595-9973-7554D39C17AD}" type="datetimeFigureOut">
              <a:rPr lang="es-MX" smtClean="0"/>
              <a:t>05/06/2022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87390-96F7-4595-9973-7554D39C17AD}" type="datetimeFigureOut">
              <a:rPr lang="es-MX" smtClean="0"/>
              <a:t>05/06/2022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0F2BA-0638-4D1F-B224-C999965B36F0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"/>
          <p:cNvSpPr txBox="1">
            <a:spLocks noGrp="1"/>
          </p:cNvSpPr>
          <p:nvPr>
            <p:ph type="ctrTitle"/>
          </p:nvPr>
        </p:nvSpPr>
        <p:spPr>
          <a:xfrm>
            <a:off x="789850" y="2455900"/>
            <a:ext cx="7772400" cy="2989200"/>
          </a:xfrm>
          <a:prstGeom prst="rect">
            <a:avLst/>
          </a:prstGeom>
          <a:noFill/>
          <a:ln w="190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Arial Rounded"/>
              <a:buNone/>
            </a:pPr>
            <a:r>
              <a:rPr lang="es-MX" sz="2400" b="1" dirty="0">
                <a:solidFill>
                  <a:srgbClr val="205867"/>
                </a:solidFill>
                <a:latin typeface="Arial Rounded"/>
                <a:ea typeface="Arial Rounded"/>
                <a:cs typeface="Arial Rounded"/>
                <a:sym typeface="Arial Rounded"/>
              </a:rPr>
              <a:t>Enseñanza-aprendizaje de los contenidos de Biología II y IV a través del uso de espacios educativos no formales: visitas a museos y  Jardines botánicos, en la modalidad híbrida</a:t>
            </a:r>
            <a:br>
              <a:rPr lang="es-MX" sz="2400" b="1" dirty="0">
                <a:solidFill>
                  <a:srgbClr val="205867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br>
              <a:rPr lang="es-MX" sz="2000" b="1" dirty="0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s-MX" sz="2000" b="1" dirty="0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  <a:t>Autores: </a:t>
            </a:r>
            <a:br>
              <a:rPr lang="es-MX" sz="2000" b="1" dirty="0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s-MX" sz="1800" b="1" dirty="0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  <a:t>Enriqueta González Cervantes*</a:t>
            </a:r>
            <a:br>
              <a:rPr lang="es-MX" sz="1800" b="1" dirty="0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s-MX" sz="1800" b="1" dirty="0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  <a:t>Victoria Adriana Ojeda Santiago**</a:t>
            </a:r>
            <a:br>
              <a:rPr lang="es-MX" sz="1800" b="1" dirty="0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s-MX" sz="1800" b="1" dirty="0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  <a:t>Jesús Israel </a:t>
            </a:r>
            <a:r>
              <a:rPr lang="es-MX" sz="1800" b="1" dirty="0" err="1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  <a:t>Villavisencio</a:t>
            </a:r>
            <a:r>
              <a:rPr lang="es-MX" sz="1800" b="1" dirty="0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  <a:t> Luis*</a:t>
            </a:r>
            <a:endParaRPr sz="1800" dirty="0"/>
          </a:p>
        </p:txBody>
      </p:sp>
      <p:sp>
        <p:nvSpPr>
          <p:cNvPr id="84" name="Google Shape;84;p1"/>
          <p:cNvSpPr txBox="1">
            <a:spLocks noGrp="1"/>
          </p:cNvSpPr>
          <p:nvPr>
            <p:ph type="subTitle" idx="1"/>
          </p:nvPr>
        </p:nvSpPr>
        <p:spPr>
          <a:xfrm>
            <a:off x="1475656" y="5589240"/>
            <a:ext cx="64008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1200"/>
              <a:buNone/>
            </a:pPr>
            <a:r>
              <a:rPr lang="es-MX" sz="1300">
                <a:solidFill>
                  <a:srgbClr val="205867"/>
                </a:solidFill>
                <a:latin typeface="Roboto"/>
                <a:ea typeface="Roboto"/>
                <a:cs typeface="Roboto"/>
                <a:sym typeface="Roboto"/>
              </a:rPr>
              <a:t>* Escuela Nacional Colegio de Ciencias y Humanidades Plantel Sur</a:t>
            </a:r>
            <a:endParaRPr sz="1300" b="1" i="0">
              <a:solidFill>
                <a:srgbClr val="20586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240"/>
              </a:spcBef>
              <a:spcAft>
                <a:spcPts val="0"/>
              </a:spcAft>
              <a:buClr>
                <a:srgbClr val="205867"/>
              </a:buClr>
              <a:buSzPts val="1200"/>
              <a:buNone/>
            </a:pPr>
            <a:r>
              <a:rPr lang="es-MX" sz="1300" b="0" i="0">
                <a:solidFill>
                  <a:srgbClr val="205867"/>
                </a:solidFill>
                <a:latin typeface="Roboto"/>
                <a:ea typeface="Roboto"/>
                <a:cs typeface="Roboto"/>
                <a:sym typeface="Roboto"/>
              </a:rPr>
              <a:t>**  Colegio Madrid (Bachillerato CCH)</a:t>
            </a:r>
            <a:endParaRPr sz="1300" b="0" i="0">
              <a:solidFill>
                <a:srgbClr val="20586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4150" y="3937292"/>
            <a:ext cx="1842300" cy="117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2950" y="4019125"/>
            <a:ext cx="1842299" cy="10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FA4FA1-9745-4C53-9E71-9FAB943155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85" t="33624" r="62923" b="49471"/>
          <a:stretch/>
        </p:blipFill>
        <p:spPr>
          <a:xfrm>
            <a:off x="7494019" y="5589240"/>
            <a:ext cx="1227854" cy="4307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1927" y="413445"/>
            <a:ext cx="2706028" cy="202952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93350" y="137650"/>
            <a:ext cx="4734000" cy="812100"/>
          </a:xfrm>
          <a:prstGeom prst="rect">
            <a:avLst/>
          </a:prstGeom>
          <a:noFill/>
          <a:ln w="9525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4400"/>
              <a:buFont typeface="Calibri"/>
              <a:buNone/>
            </a:pPr>
            <a:r>
              <a:rPr lang="es-MX">
                <a:solidFill>
                  <a:srgbClr val="134F5C"/>
                </a:solidFill>
              </a:rPr>
              <a:t>Planeación</a:t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128525" y="972425"/>
            <a:ext cx="3893400" cy="24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242"/>
              </a:spcBef>
              <a:spcAft>
                <a:spcPts val="0"/>
              </a:spcAft>
              <a:buClr>
                <a:schemeClr val="dk1"/>
              </a:buClr>
              <a:buSzPts val="550"/>
              <a:buNone/>
            </a:pPr>
            <a:r>
              <a:rPr lang="es-MX" sz="1200" b="1"/>
              <a:t>Temas: </a:t>
            </a:r>
            <a:endParaRPr sz="1200"/>
          </a:p>
          <a:p>
            <a:pPr marL="342900" lvl="0" indent="-342265" algn="l" rtl="0">
              <a:lnSpc>
                <a:spcPct val="115000"/>
              </a:lnSpc>
              <a:spcBef>
                <a:spcPts val="242"/>
              </a:spcBef>
              <a:spcAft>
                <a:spcPts val="0"/>
              </a:spcAft>
              <a:buClr>
                <a:srgbClr val="1D7E74"/>
              </a:buClr>
              <a:buSzPts val="1200"/>
              <a:buFont typeface="Calibri"/>
              <a:buChar char="•"/>
            </a:pPr>
            <a:r>
              <a:rPr lang="es-MX" sz="1200" b="1">
                <a:solidFill>
                  <a:srgbClr val="1D7E74"/>
                </a:solidFill>
              </a:rPr>
              <a:t>Estructura y procesos en el ecosistema.</a:t>
            </a:r>
            <a:endParaRPr sz="1200" b="1">
              <a:solidFill>
                <a:srgbClr val="1D7E74"/>
              </a:solidFill>
            </a:endParaRPr>
          </a:p>
          <a:p>
            <a:pPr marL="342900" lvl="0" indent="-342265" algn="l" rtl="0">
              <a:lnSpc>
                <a:spcPct val="115000"/>
              </a:lnSpc>
              <a:spcBef>
                <a:spcPts val="242"/>
              </a:spcBef>
              <a:spcAft>
                <a:spcPts val="0"/>
              </a:spcAft>
              <a:buClr>
                <a:srgbClr val="1D7E74"/>
              </a:buClr>
              <a:buSzPts val="1200"/>
              <a:buFont typeface="Calibri"/>
              <a:buChar char="•"/>
            </a:pPr>
            <a:r>
              <a:rPr lang="es-MX" sz="1200" b="1">
                <a:solidFill>
                  <a:srgbClr val="1D7E74"/>
                </a:solidFill>
              </a:rPr>
              <a:t>Biodiversidad de México.</a:t>
            </a:r>
            <a:endParaRPr sz="1200" b="1">
              <a:solidFill>
                <a:srgbClr val="1D7E74"/>
              </a:solidFill>
            </a:endParaRPr>
          </a:p>
          <a:p>
            <a:pPr marL="342900" lvl="0" indent="-342265" algn="l" rtl="0">
              <a:lnSpc>
                <a:spcPct val="115000"/>
              </a:lnSpc>
              <a:spcBef>
                <a:spcPts val="242"/>
              </a:spcBef>
              <a:spcAft>
                <a:spcPts val="0"/>
              </a:spcAft>
              <a:buClr>
                <a:srgbClr val="1D7E74"/>
              </a:buClr>
              <a:buSzPts val="1200"/>
              <a:buFont typeface="Calibri"/>
              <a:buChar char="•"/>
            </a:pPr>
            <a:r>
              <a:rPr lang="es-MX" sz="1200" b="1">
                <a:solidFill>
                  <a:srgbClr val="1D7E74"/>
                </a:solidFill>
              </a:rPr>
              <a:t>México como país megadiverso</a:t>
            </a:r>
            <a:endParaRPr sz="1200" b="1">
              <a:solidFill>
                <a:srgbClr val="1D7E7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242"/>
              </a:spcBef>
              <a:spcAft>
                <a:spcPts val="0"/>
              </a:spcAft>
              <a:buClr>
                <a:schemeClr val="dk1"/>
              </a:buClr>
              <a:buSzPts val="550"/>
              <a:buNone/>
            </a:pPr>
            <a:endParaRPr sz="1200" b="1">
              <a:solidFill>
                <a:srgbClr val="1D7E7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242"/>
              </a:spcBef>
              <a:spcAft>
                <a:spcPts val="0"/>
              </a:spcAft>
              <a:buClr>
                <a:schemeClr val="dk1"/>
              </a:buClr>
              <a:buSzPts val="550"/>
              <a:buNone/>
            </a:pPr>
            <a:r>
              <a:rPr lang="es-MX" sz="1200" b="1"/>
              <a:t>Aprendizajes:</a:t>
            </a:r>
            <a:endParaRPr sz="1200"/>
          </a:p>
          <a:p>
            <a:pPr marL="342900" lvl="0" indent="-342265" algn="just" rtl="0">
              <a:lnSpc>
                <a:spcPct val="115000"/>
              </a:lnSpc>
              <a:spcBef>
                <a:spcPts val="242"/>
              </a:spcBef>
              <a:spcAft>
                <a:spcPts val="0"/>
              </a:spcAft>
              <a:buClr>
                <a:srgbClr val="1D7E74"/>
              </a:buClr>
              <a:buSzPts val="1200"/>
              <a:buFont typeface="Calibri"/>
              <a:buChar char="•"/>
            </a:pPr>
            <a:r>
              <a:rPr lang="es-MX" sz="1200" b="1">
                <a:solidFill>
                  <a:srgbClr val="1D7E74"/>
                </a:solidFill>
              </a:rPr>
              <a:t>Identifica los niveles de organización ecológica.</a:t>
            </a:r>
            <a:endParaRPr sz="1200" b="1">
              <a:solidFill>
                <a:srgbClr val="1D7E74"/>
              </a:solidFill>
            </a:endParaRPr>
          </a:p>
          <a:p>
            <a:pPr marL="342900" lvl="0" indent="-342265" algn="just" rtl="0">
              <a:lnSpc>
                <a:spcPct val="115000"/>
              </a:lnSpc>
              <a:spcBef>
                <a:spcPts val="242"/>
              </a:spcBef>
              <a:spcAft>
                <a:spcPts val="0"/>
              </a:spcAft>
              <a:buClr>
                <a:srgbClr val="1D7E74"/>
              </a:buClr>
              <a:buSzPts val="1200"/>
              <a:buFont typeface="Calibri"/>
              <a:buChar char="•"/>
            </a:pPr>
            <a:r>
              <a:rPr lang="es-MX" sz="1200" b="1">
                <a:solidFill>
                  <a:srgbClr val="1D7E74"/>
                </a:solidFill>
              </a:rPr>
              <a:t>Reconoce los componentes bióticos y abióticos, así como su interrelación con la identificación de distintos ecosistemas.</a:t>
            </a:r>
            <a:endParaRPr sz="1200" b="1">
              <a:solidFill>
                <a:srgbClr val="1D7E74"/>
              </a:solidFill>
            </a:endParaRPr>
          </a:p>
          <a:p>
            <a:pPr marL="342900" lvl="0" indent="-342265" algn="just" rtl="0">
              <a:lnSpc>
                <a:spcPct val="115000"/>
              </a:lnSpc>
              <a:spcBef>
                <a:spcPts val="242"/>
              </a:spcBef>
              <a:spcAft>
                <a:spcPts val="0"/>
              </a:spcAft>
              <a:buClr>
                <a:srgbClr val="1D7E74"/>
              </a:buClr>
              <a:buSzPts val="1200"/>
              <a:buFont typeface="Calibri"/>
              <a:buChar char="•"/>
            </a:pPr>
            <a:r>
              <a:rPr lang="es-MX" sz="1200" b="1">
                <a:solidFill>
                  <a:srgbClr val="1D7E74"/>
                </a:solidFill>
              </a:rPr>
              <a:t>Comprende los factores que determinan la megadiversidad de México.</a:t>
            </a:r>
            <a:endParaRPr sz="1200" b="1">
              <a:solidFill>
                <a:srgbClr val="1D7E74"/>
              </a:solidFill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0105" y="4313276"/>
            <a:ext cx="2047770" cy="229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5585" y="769575"/>
            <a:ext cx="2592288" cy="193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52203" y="2493657"/>
            <a:ext cx="2880325" cy="150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82499" y="2493658"/>
            <a:ext cx="1575600" cy="1737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2"/>
          <p:cNvGrpSpPr/>
          <p:nvPr/>
        </p:nvGrpSpPr>
        <p:grpSpPr>
          <a:xfrm>
            <a:off x="-16924" y="3599683"/>
            <a:ext cx="1898424" cy="2292567"/>
            <a:chOff x="1010629" y="283715"/>
            <a:chExt cx="2030400" cy="4076400"/>
          </a:xfrm>
        </p:grpSpPr>
        <p:sp>
          <p:nvSpPr>
            <p:cNvPr id="99" name="Google Shape;99;p2"/>
            <p:cNvSpPr/>
            <p:nvPr/>
          </p:nvSpPr>
          <p:spPr>
            <a:xfrm>
              <a:off x="1178653" y="283715"/>
              <a:ext cx="18150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18220" y="341771"/>
              <a:ext cx="1815000" cy="7317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1D7E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010629" y="465482"/>
              <a:ext cx="2030400" cy="8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>
                  <a:solidFill>
                    <a:srgbClr val="1D7E7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Actividades de inicio</a:t>
              </a:r>
              <a:endParaRPr sz="1200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010631" y="1851639"/>
              <a:ext cx="1968900" cy="17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Roboto"/>
                <a:buChar char="●"/>
              </a:pPr>
              <a:r>
                <a:rPr lang="es-MX" sz="12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Identificación de conocimientos previos sobre la temática.</a:t>
              </a:r>
              <a:endParaRPr sz="15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3" name="Google Shape;103;p2"/>
          <p:cNvGrpSpPr/>
          <p:nvPr/>
        </p:nvGrpSpPr>
        <p:grpSpPr>
          <a:xfrm>
            <a:off x="1647931" y="3673202"/>
            <a:ext cx="2654288" cy="2770729"/>
            <a:chOff x="999537" y="283725"/>
            <a:chExt cx="2209513" cy="4076400"/>
          </a:xfrm>
        </p:grpSpPr>
        <p:sp>
          <p:nvSpPr>
            <p:cNvPr id="104" name="Google Shape;104;p2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18214" y="341767"/>
              <a:ext cx="2048100" cy="7971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1D7E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00724" y="465481"/>
              <a:ext cx="2048100" cy="57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>
                  <a:solidFill>
                    <a:srgbClr val="1D7E7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Actividades de desarrollo</a:t>
              </a:r>
              <a:endParaRPr sz="1200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999537" y="1044499"/>
              <a:ext cx="2157900" cy="291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es-MX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Investigación documental, consulta y revisión de vídeos sobre ecosistemas y biodiversidad de México.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es-MX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Información sobre los espacios a visitar.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914400" marR="0" lvl="1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○"/>
              </a:pPr>
              <a:r>
                <a:rPr lang="es-MX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Jardín Botánico 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914400" marR="0" lvl="1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○"/>
              </a:pPr>
              <a:r>
                <a:rPr lang="es-MX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Museo de Historia Natural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es-MX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Realización de la salida de campo.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4302134" y="4313274"/>
            <a:ext cx="2592217" cy="2292567"/>
            <a:chOff x="1100700" y="283725"/>
            <a:chExt cx="2108351" cy="4076400"/>
          </a:xfrm>
        </p:grpSpPr>
        <p:sp>
          <p:nvSpPr>
            <p:cNvPr id="109" name="Google Shape;109;p2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18225" y="341755"/>
              <a:ext cx="2048100" cy="727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1D7E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00700" y="341748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>
                  <a:solidFill>
                    <a:srgbClr val="1D7E7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Actividades de cierre</a:t>
              </a:r>
              <a:endParaRPr sz="1200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78651" y="1069561"/>
              <a:ext cx="2030400" cy="28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es-MX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Análisis y reflexión de los resultados obtenidos.</a:t>
              </a:r>
              <a:endParaRPr sz="1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es-MX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Presentación de los reportes digitales de la salida al campo.</a:t>
              </a:r>
              <a:endParaRPr sz="1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es-MX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Bitácora de campo</a:t>
              </a:r>
              <a:endParaRPr sz="1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es-MX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Evaluación final del logros de los aprendizajes.</a:t>
              </a:r>
              <a:endParaRPr sz="1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es-MX" sz="11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Reflexión final</a:t>
              </a:r>
              <a:endParaRPr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Char char="●"/>
              </a:pPr>
              <a:endParaRPr sz="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1BE2E828-AD92-4F5B-9FE4-89D4F6D19E3B}"/>
              </a:ext>
            </a:extLst>
          </p:cNvPr>
          <p:cNvSpPr txBox="1"/>
          <p:nvPr/>
        </p:nvSpPr>
        <p:spPr>
          <a:xfrm>
            <a:off x="93350" y="6426263"/>
            <a:ext cx="44434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/>
              <a:t>Plan de Estudios del Colegio de Ciencias y Humanidades (2016)</a:t>
            </a:r>
          </a:p>
          <a:p>
            <a:r>
              <a:rPr lang="es-MX" sz="1050" dirty="0"/>
              <a:t>Imágenes: autoría propia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5554960" cy="1143000"/>
          </a:xfrm>
          <a:prstGeom prst="rect">
            <a:avLst/>
          </a:prstGeom>
          <a:noFill/>
          <a:ln w="9525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3600"/>
              <a:buFont typeface="Calibri"/>
              <a:buNone/>
            </a:pPr>
            <a:r>
              <a:rPr lang="es-MX" sz="3600">
                <a:solidFill>
                  <a:srgbClr val="205867"/>
                </a:solidFill>
              </a:rPr>
              <a:t>Construcción de la planeación didáctica híbrida</a:t>
            </a:r>
            <a:endParaRPr/>
          </a:p>
        </p:txBody>
      </p:sp>
      <p:sp>
        <p:nvSpPr>
          <p:cNvPr id="118" name="Google Shape;118;p3"/>
          <p:cNvSpPr txBox="1">
            <a:spLocks noGrp="1"/>
          </p:cNvSpPr>
          <p:nvPr>
            <p:ph type="body" idx="1"/>
          </p:nvPr>
        </p:nvSpPr>
        <p:spPr>
          <a:xfrm>
            <a:off x="224325" y="1447513"/>
            <a:ext cx="5203200" cy="15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440" algn="just" rtl="0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buClr>
                <a:srgbClr val="1D7E74"/>
              </a:buClr>
              <a:buSzPts val="1305"/>
              <a:buChar char="•"/>
            </a:pPr>
            <a:r>
              <a:rPr lang="es-MX" sz="1305">
                <a:solidFill>
                  <a:srgbClr val="1D7E74"/>
                </a:solidFill>
                <a:latin typeface="Arial"/>
                <a:ea typeface="Arial"/>
                <a:cs typeface="Arial"/>
                <a:sym typeface="Arial"/>
              </a:rPr>
              <a:t>Fue pertinente convocar a los alumnos a las actividades propuestas una vez que se anunció semáforo epidemiológico verde</a:t>
            </a:r>
            <a:endParaRPr sz="2920">
              <a:solidFill>
                <a:srgbClr val="1D7E74"/>
              </a:solidFill>
            </a:endParaRPr>
          </a:p>
          <a:p>
            <a:pPr marL="457200" lvl="0" indent="-349440" algn="just" rtl="0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buClr>
                <a:srgbClr val="1D7E74"/>
              </a:buClr>
              <a:buSzPts val="1305"/>
              <a:buChar char="•"/>
            </a:pPr>
            <a:r>
              <a:rPr lang="es-MX" sz="1305">
                <a:solidFill>
                  <a:srgbClr val="1D7E74"/>
                </a:solidFill>
                <a:latin typeface="Arial"/>
                <a:ea typeface="Arial"/>
                <a:cs typeface="Arial"/>
                <a:sym typeface="Arial"/>
              </a:rPr>
              <a:t>Se siguió el protocolo de seguridad: la sana distancia, uso de cubrebocas, gel, realización de las actividades en espacios abiertos. </a:t>
            </a:r>
            <a:endParaRPr sz="1305">
              <a:solidFill>
                <a:srgbClr val="1D7E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3" descr="Un jardín con plantas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6727" y="4302275"/>
            <a:ext cx="2333275" cy="234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 l="36912" t="20526" r="37035" b="30530"/>
          <a:stretch/>
        </p:blipFill>
        <p:spPr>
          <a:xfrm>
            <a:off x="6107500" y="622650"/>
            <a:ext cx="2382249" cy="251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3"/>
          <p:cNvGrpSpPr/>
          <p:nvPr/>
        </p:nvGrpSpPr>
        <p:grpSpPr>
          <a:xfrm>
            <a:off x="224324" y="4873522"/>
            <a:ext cx="4775923" cy="1531213"/>
            <a:chOff x="2283025" y="2322566"/>
            <a:chExt cx="5267950" cy="643502"/>
          </a:xfrm>
        </p:grpSpPr>
        <p:sp>
          <p:nvSpPr>
            <p:cNvPr id="124" name="Google Shape;124;p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>
              <a:outerShdw blurRad="71438" dist="28575" dir="2700000" algn="bl" rotWithShape="0">
                <a:schemeClr val="dk2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rot="-5400000">
              <a:off x="3411372" y="2024861"/>
              <a:ext cx="643360" cy="1238770"/>
            </a:xfrm>
            <a:prstGeom prst="flowChartOffpageConnector">
              <a:avLst/>
            </a:prstGeom>
            <a:solidFill>
              <a:srgbClr val="1D7E7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342619" y="2399956"/>
              <a:ext cx="1784700" cy="495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Actividades realizadas de forma presen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259393" y="2323753"/>
              <a:ext cx="3099600" cy="642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100"/>
                <a:buFont typeface="Roboto"/>
                <a:buChar char="●"/>
              </a:pPr>
              <a:r>
                <a:rPr lang="es-MX" sz="1100">
                  <a:solidFill>
                    <a:srgbClr val="1B786E"/>
                  </a:solidFill>
                  <a:latin typeface="Roboto"/>
                  <a:ea typeface="Roboto"/>
                  <a:cs typeface="Roboto"/>
                  <a:sym typeface="Roboto"/>
                </a:rPr>
                <a:t>Práctica de campo para el estudio de los ecosistemas y la Biodiversidad de México (guía del recorrido y actividades a realizar.).</a:t>
              </a:r>
              <a:endParaRPr sz="11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100"/>
                <a:buFont typeface="Roboto"/>
                <a:buChar char="●"/>
              </a:pPr>
              <a:r>
                <a:rPr lang="es-MX" sz="1100">
                  <a:solidFill>
                    <a:srgbClr val="1B786E"/>
                  </a:solidFill>
                  <a:latin typeface="Roboto"/>
                  <a:ea typeface="Roboto"/>
                  <a:cs typeface="Roboto"/>
                  <a:sym typeface="Roboto"/>
                </a:rPr>
                <a:t>Exposiciones sobre los museos</a:t>
              </a:r>
              <a:endParaRPr sz="11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100"/>
                <a:buFont typeface="Roboto"/>
                <a:buChar char="●"/>
              </a:pPr>
              <a:r>
                <a:rPr lang="es-MX" sz="1100">
                  <a:solidFill>
                    <a:srgbClr val="1B786E"/>
                  </a:solidFill>
                  <a:latin typeface="Roboto"/>
                  <a:ea typeface="Roboto"/>
                  <a:cs typeface="Roboto"/>
                  <a:sym typeface="Roboto"/>
                </a:rPr>
                <a:t>Exposición sobre los temas de ecosistemas</a:t>
              </a:r>
              <a:endParaRPr sz="11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9" name="Google Shape;129;p3"/>
          <p:cNvGrpSpPr/>
          <p:nvPr/>
        </p:nvGrpSpPr>
        <p:grpSpPr>
          <a:xfrm>
            <a:off x="239728" y="3022575"/>
            <a:ext cx="4697472" cy="1715736"/>
            <a:chOff x="2283025" y="2322192"/>
            <a:chExt cx="5267995" cy="643876"/>
          </a:xfrm>
        </p:grpSpPr>
        <p:sp>
          <p:nvSpPr>
            <p:cNvPr id="130" name="Google Shape;130;p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 rot="-5400000">
              <a:off x="3423971" y="2011903"/>
              <a:ext cx="643356" cy="1263934"/>
            </a:xfrm>
            <a:prstGeom prst="flowChartOffpageConnector">
              <a:avLst/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342627" y="2399949"/>
              <a:ext cx="16719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Actividades realizadas en línea:</a:t>
              </a:r>
              <a:endPara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27420" y="2322727"/>
              <a:ext cx="34236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Roboto"/>
                <a:buChar char="●"/>
              </a:pPr>
              <a:r>
                <a:rPr lang="es-MX" sz="1200">
                  <a:solidFill>
                    <a:srgbClr val="1B786E"/>
                  </a:solidFill>
                  <a:latin typeface="Roboto"/>
                  <a:ea typeface="Roboto"/>
                  <a:cs typeface="Roboto"/>
                  <a:sym typeface="Roboto"/>
                </a:rPr>
                <a:t>Investigación documental.</a:t>
              </a:r>
              <a:endParaRPr sz="12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Roboto"/>
                <a:buChar char="●"/>
              </a:pPr>
              <a:r>
                <a:rPr lang="es-MX" sz="1200">
                  <a:solidFill>
                    <a:srgbClr val="1B786E"/>
                  </a:solidFill>
                  <a:latin typeface="Roboto"/>
                  <a:ea typeface="Roboto"/>
                  <a:cs typeface="Roboto"/>
                  <a:sym typeface="Roboto"/>
                </a:rPr>
                <a:t>Reporte de prácticas.</a:t>
              </a:r>
              <a:endParaRPr sz="12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Roboto"/>
                <a:buChar char="●"/>
              </a:pPr>
              <a:r>
                <a:rPr lang="es-MX" sz="1200">
                  <a:solidFill>
                    <a:srgbClr val="1B786E"/>
                  </a:solidFill>
                  <a:latin typeface="Roboto"/>
                  <a:ea typeface="Roboto"/>
                  <a:cs typeface="Roboto"/>
                  <a:sym typeface="Roboto"/>
                </a:rPr>
                <a:t>Elaboración de mapas conceptuales o mentales.</a:t>
              </a:r>
              <a:endParaRPr sz="12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Roboto"/>
                <a:buChar char="●"/>
              </a:pPr>
              <a:r>
                <a:rPr lang="es-MX" sz="1200">
                  <a:solidFill>
                    <a:srgbClr val="1B786E"/>
                  </a:solidFill>
                  <a:latin typeface="Roboto"/>
                  <a:ea typeface="Roboto"/>
                  <a:cs typeface="Roboto"/>
                  <a:sym typeface="Roboto"/>
                </a:rPr>
                <a:t>Edición de vídeos.</a:t>
              </a:r>
              <a:endParaRPr sz="12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200"/>
                <a:buFont typeface="Roboto"/>
                <a:buChar char="●"/>
              </a:pPr>
              <a:r>
                <a:rPr lang="es-MX" sz="1200">
                  <a:solidFill>
                    <a:srgbClr val="1B786E"/>
                  </a:solidFill>
                  <a:latin typeface="Roboto"/>
                  <a:ea typeface="Roboto"/>
                  <a:cs typeface="Roboto"/>
                  <a:sym typeface="Roboto"/>
                </a:rPr>
                <a:t>Exposiciones virtuales por parte del profesor y los alumnos</a:t>
              </a:r>
              <a:endParaRPr sz="8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" name="Imagen 2" descr="Imagen que contiene luz, tabla, agua, noche&#10;&#10;Descripción generada automáticamente">
            <a:extLst>
              <a:ext uri="{FF2B5EF4-FFF2-40B4-BE49-F238E27FC236}">
                <a16:creationId xmlns:a16="http://schemas.microsoft.com/office/drawing/2014/main" id="{18052876-EB4D-4199-8F4C-FE77A86923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949"/>
          <a:stretch/>
        </p:blipFill>
        <p:spPr>
          <a:xfrm>
            <a:off x="5166172" y="3138850"/>
            <a:ext cx="2710349" cy="140364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30C97F1-B583-4F8C-94ED-B7FCED683499}"/>
              </a:ext>
            </a:extLst>
          </p:cNvPr>
          <p:cNvSpPr txBox="1"/>
          <p:nvPr/>
        </p:nvSpPr>
        <p:spPr>
          <a:xfrm>
            <a:off x="278352" y="6516045"/>
            <a:ext cx="37028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Imágenes. Autoría propia.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 txBox="1">
            <a:spLocks noGrp="1"/>
          </p:cNvSpPr>
          <p:nvPr>
            <p:ph type="title"/>
          </p:nvPr>
        </p:nvSpPr>
        <p:spPr>
          <a:xfrm>
            <a:off x="179512" y="274638"/>
            <a:ext cx="5698976" cy="1143000"/>
          </a:xfrm>
          <a:prstGeom prst="rect">
            <a:avLst/>
          </a:prstGeom>
          <a:noFill/>
          <a:ln w="9525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4000"/>
              <a:buFont typeface="Calibri"/>
              <a:buNone/>
            </a:pPr>
            <a:r>
              <a:rPr lang="es-MX" sz="4000">
                <a:solidFill>
                  <a:srgbClr val="205867"/>
                </a:solidFill>
              </a:rPr>
              <a:t>Habilidades desarrolladas</a:t>
            </a:r>
            <a:endParaRPr/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5600" y="4114175"/>
            <a:ext cx="2308400" cy="26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 l="-1461" b="-8213"/>
          <a:stretch/>
        </p:blipFill>
        <p:spPr>
          <a:xfrm>
            <a:off x="2019527" y="2193900"/>
            <a:ext cx="1250100" cy="75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5">
            <a:alphaModFix/>
          </a:blip>
          <a:srcRect l="11194" t="14823" r="9972" b="17949"/>
          <a:stretch/>
        </p:blipFill>
        <p:spPr>
          <a:xfrm>
            <a:off x="5250625" y="1677638"/>
            <a:ext cx="1250225" cy="1066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4"/>
          <p:cNvGrpSpPr/>
          <p:nvPr/>
        </p:nvGrpSpPr>
        <p:grpSpPr>
          <a:xfrm>
            <a:off x="231170" y="1594645"/>
            <a:ext cx="2170703" cy="581705"/>
            <a:chOff x="1047174" y="2250687"/>
            <a:chExt cx="3040200" cy="561600"/>
          </a:xfrm>
        </p:grpSpPr>
        <p:sp>
          <p:nvSpPr>
            <p:cNvPr id="147" name="Google Shape;147;p4"/>
            <p:cNvSpPr/>
            <p:nvPr/>
          </p:nvSpPr>
          <p:spPr>
            <a:xfrm rot="5400000">
              <a:off x="2286474" y="1011387"/>
              <a:ext cx="561600" cy="3040200"/>
            </a:xfrm>
            <a:prstGeom prst="roundRect">
              <a:avLst>
                <a:gd name="adj" fmla="val 50000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 txBox="1"/>
            <p:nvPr/>
          </p:nvSpPr>
          <p:spPr>
            <a:xfrm rot="5299">
              <a:off x="1430631" y="2334583"/>
              <a:ext cx="2335503" cy="39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Profesores</a:t>
              </a:r>
              <a:endParaRPr sz="1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9" name="Google Shape;149;p4"/>
          <p:cNvGrpSpPr/>
          <p:nvPr/>
        </p:nvGrpSpPr>
        <p:grpSpPr>
          <a:xfrm rot="2700000">
            <a:off x="292247" y="3840368"/>
            <a:ext cx="2200291" cy="655046"/>
            <a:chOff x="3081961" y="2382825"/>
            <a:chExt cx="2485789" cy="730006"/>
          </a:xfrm>
        </p:grpSpPr>
        <p:sp>
          <p:nvSpPr>
            <p:cNvPr id="150" name="Google Shape;150;p4"/>
            <p:cNvSpPr/>
            <p:nvPr/>
          </p:nvSpPr>
          <p:spPr>
            <a:xfrm rot="2700000">
              <a:off x="3926459" y="1663757"/>
              <a:ext cx="604576" cy="2293572"/>
            </a:xfrm>
            <a:prstGeom prst="roundRect">
              <a:avLst>
                <a:gd name="adj" fmla="val 500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 txBox="1"/>
            <p:nvPr/>
          </p:nvSpPr>
          <p:spPr>
            <a:xfrm rot="18900000">
              <a:off x="3233874" y="2382825"/>
              <a:ext cx="2333876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2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Alumnado</a:t>
              </a:r>
              <a:endParaRPr sz="18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2" name="Google Shape;152;p4"/>
          <p:cNvSpPr txBox="1"/>
          <p:nvPr/>
        </p:nvSpPr>
        <p:spPr>
          <a:xfrm>
            <a:off x="104409" y="2242132"/>
            <a:ext cx="21186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1D7E74"/>
              </a:buClr>
              <a:buSzPts val="800"/>
              <a:buChar char="●"/>
            </a:pPr>
            <a:r>
              <a:rPr lang="es-MX" sz="1200" b="1">
                <a:solidFill>
                  <a:srgbClr val="1D7E74"/>
                </a:solidFill>
              </a:rPr>
              <a:t>Uso y manejo de plataformas digitales</a:t>
            </a:r>
            <a:r>
              <a:rPr lang="es-MX" sz="1200">
                <a:solidFill>
                  <a:srgbClr val="1D7E74"/>
                </a:solidFill>
              </a:rPr>
              <a:t>.</a:t>
            </a:r>
            <a:endParaRPr sz="1200">
              <a:solidFill>
                <a:srgbClr val="1D7E74"/>
              </a:solidFill>
            </a:endParaRPr>
          </a:p>
        </p:txBody>
      </p:sp>
      <p:sp>
        <p:nvSpPr>
          <p:cNvPr id="153" name="Google Shape;153;p4"/>
          <p:cNvSpPr txBox="1"/>
          <p:nvPr/>
        </p:nvSpPr>
        <p:spPr>
          <a:xfrm>
            <a:off x="2813025" y="1536900"/>
            <a:ext cx="25482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7E74"/>
              </a:buClr>
              <a:buSzPts val="900"/>
              <a:buChar char="●"/>
            </a:pPr>
            <a:r>
              <a:rPr lang="es-MX" sz="1300" b="1">
                <a:solidFill>
                  <a:srgbClr val="1D7E74"/>
                </a:solidFill>
              </a:rPr>
              <a:t>Búsqueda, selección y recopilación de recursos digitales </a:t>
            </a:r>
            <a:endParaRPr sz="1300" b="1">
              <a:solidFill>
                <a:srgbClr val="1D7E74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7E74"/>
              </a:buClr>
              <a:buSzPts val="900"/>
              <a:buChar char="●"/>
            </a:pPr>
            <a:r>
              <a:rPr lang="es-MX" sz="1300" b="1">
                <a:solidFill>
                  <a:srgbClr val="1D7E74"/>
                </a:solidFill>
              </a:rPr>
              <a:t>Recopilación de bibliografía digital.</a:t>
            </a:r>
            <a:endParaRPr sz="1300" b="1">
              <a:solidFill>
                <a:srgbClr val="1D7E74"/>
              </a:solidFill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2813025" y="3067550"/>
            <a:ext cx="21708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D7E74"/>
              </a:buClr>
              <a:buSzPts val="1500"/>
              <a:buChar char="●"/>
            </a:pPr>
            <a:r>
              <a:rPr lang="es-MX" sz="1200" b="1">
                <a:solidFill>
                  <a:srgbClr val="1D7E74"/>
                </a:solidFill>
              </a:rPr>
              <a:t>Uso de herramientas digitales</a:t>
            </a:r>
            <a:r>
              <a:rPr lang="es-MX" b="1">
                <a:solidFill>
                  <a:srgbClr val="1D7E74"/>
                </a:solidFill>
              </a:rPr>
              <a:t>.</a:t>
            </a:r>
            <a:endParaRPr sz="1300" b="1">
              <a:solidFill>
                <a:srgbClr val="1D7E74"/>
              </a:solidFill>
            </a:endParaRPr>
          </a:p>
        </p:txBody>
      </p:sp>
      <p:sp>
        <p:nvSpPr>
          <p:cNvPr id="155" name="Google Shape;155;p4"/>
          <p:cNvSpPr txBox="1"/>
          <p:nvPr/>
        </p:nvSpPr>
        <p:spPr>
          <a:xfrm>
            <a:off x="6417150" y="751525"/>
            <a:ext cx="2548200" cy="29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7E74"/>
              </a:buClr>
              <a:buSzPts val="800"/>
              <a:buChar char="●"/>
            </a:pPr>
            <a:r>
              <a:rPr lang="es-MX" sz="1200" b="1" dirty="0">
                <a:solidFill>
                  <a:srgbClr val="1D7E74"/>
                </a:solidFill>
              </a:rPr>
              <a:t>Adecuación de actividades didácticas de presenciales a trabajo en línea.</a:t>
            </a:r>
            <a:endParaRPr sz="1200" b="1" dirty="0">
              <a:solidFill>
                <a:srgbClr val="1D7E74"/>
              </a:solidFill>
            </a:endParaRPr>
          </a:p>
          <a:p>
            <a:pPr marL="457200" lvl="0" indent="-2794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7E74"/>
              </a:buClr>
              <a:buSzPts val="800"/>
              <a:buChar char="●"/>
            </a:pPr>
            <a:r>
              <a:rPr lang="es-MX" sz="1200" b="1" dirty="0">
                <a:solidFill>
                  <a:srgbClr val="1D7E74"/>
                </a:solidFill>
              </a:rPr>
              <a:t>Diseño de instrumentos de evaluación.</a:t>
            </a:r>
            <a:endParaRPr sz="1200" b="1" dirty="0">
              <a:solidFill>
                <a:srgbClr val="1D7E74"/>
              </a:solidFill>
            </a:endParaRPr>
          </a:p>
          <a:p>
            <a:pPr marL="457200" lvl="0" indent="-2794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7E74"/>
              </a:buClr>
              <a:buSzPts val="800"/>
              <a:buChar char="●"/>
            </a:pPr>
            <a:r>
              <a:rPr lang="es-MX" sz="1200" b="1" dirty="0">
                <a:solidFill>
                  <a:srgbClr val="1D7E74"/>
                </a:solidFill>
              </a:rPr>
              <a:t>Captura y manejo de evaluación del trabajo de los alumnos.</a:t>
            </a:r>
            <a:endParaRPr sz="1200" b="1" dirty="0">
              <a:solidFill>
                <a:srgbClr val="1D7E74"/>
              </a:solidFill>
            </a:endParaRPr>
          </a:p>
          <a:p>
            <a:pPr marL="457200" lvl="0" indent="-2794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7E74"/>
              </a:buClr>
              <a:buSzPts val="800"/>
              <a:buChar char="●"/>
            </a:pPr>
            <a:r>
              <a:rPr lang="es-MX" sz="1200" b="1" dirty="0">
                <a:solidFill>
                  <a:srgbClr val="1D7E74"/>
                </a:solidFill>
              </a:rPr>
              <a:t>Uso de redes sociales para comunicación sincrónica y asincrónica con los alumnos. </a:t>
            </a:r>
            <a:endParaRPr sz="1200" b="1" dirty="0">
              <a:solidFill>
                <a:srgbClr val="1D7E74"/>
              </a:solidFill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180436" y="4292901"/>
            <a:ext cx="5903732" cy="1909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1D7E74"/>
              </a:buClr>
              <a:buSzPts val="1400"/>
              <a:buChar char="●"/>
            </a:pPr>
            <a:r>
              <a:rPr lang="es-MX" sz="1600" dirty="0">
                <a:solidFill>
                  <a:srgbClr val="1D7E74"/>
                </a:solidFill>
              </a:rPr>
              <a:t>Estrategias de búsqueda de información digitalizada.</a:t>
            </a:r>
            <a:r>
              <a:rPr lang="es-MX" sz="500" dirty="0">
                <a:solidFill>
                  <a:srgbClr val="1D7E7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MX" sz="1600" dirty="0">
                <a:solidFill>
                  <a:srgbClr val="1D7E74"/>
                </a:solidFill>
              </a:rPr>
              <a:t>Navegación de páginas virtuales para la consulta de información, asistencia y participación en eventos académicos.</a:t>
            </a:r>
            <a:endParaRPr sz="1600" dirty="0">
              <a:solidFill>
                <a:srgbClr val="1D7E74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7E74"/>
              </a:buClr>
              <a:buSzPts val="1400"/>
              <a:buChar char="●"/>
            </a:pPr>
            <a:r>
              <a:rPr lang="es-MX" sz="1600" dirty="0">
                <a:solidFill>
                  <a:srgbClr val="1D7E74"/>
                </a:solidFill>
              </a:rPr>
              <a:t>Participación en el proceso de evaluación en línea.</a:t>
            </a:r>
            <a:r>
              <a:rPr lang="es-MX" sz="500" dirty="0">
                <a:solidFill>
                  <a:srgbClr val="1D7E7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500" dirty="0">
              <a:solidFill>
                <a:srgbClr val="1D7E7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7E74"/>
              </a:buClr>
              <a:buSzPts val="1400"/>
              <a:buChar char="●"/>
            </a:pPr>
            <a:r>
              <a:rPr lang="es-MX" sz="1600" dirty="0">
                <a:solidFill>
                  <a:srgbClr val="1D7E74"/>
                </a:solidFill>
              </a:rPr>
              <a:t>Vías de comunicación directa con el profesor a través del manejo de redes sociales</a:t>
            </a:r>
            <a:r>
              <a:rPr lang="es-MX" sz="1600" b="1" dirty="0">
                <a:solidFill>
                  <a:srgbClr val="1D7E74"/>
                </a:solidFill>
              </a:rPr>
              <a:t>. </a:t>
            </a:r>
            <a:endParaRPr sz="1600" b="1" dirty="0">
              <a:solidFill>
                <a:srgbClr val="1D7E74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CAED028-7CB0-4BBA-9CB5-014811B341F8}"/>
              </a:ext>
            </a:extLst>
          </p:cNvPr>
          <p:cNvSpPr txBox="1"/>
          <p:nvPr/>
        </p:nvSpPr>
        <p:spPr>
          <a:xfrm>
            <a:off x="116350" y="6260344"/>
            <a:ext cx="6565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/>
              <a:t>Imágenes. </a:t>
            </a:r>
            <a:r>
              <a:rPr lang="es-MX" sz="900" dirty="0" err="1"/>
              <a:t>Kujuaga</a:t>
            </a:r>
            <a:r>
              <a:rPr lang="es-MX" sz="900" dirty="0"/>
              <a:t>, </a:t>
            </a:r>
            <a:r>
              <a:rPr lang="es-MX" sz="900" dirty="0" err="1"/>
              <a:t>Karol</a:t>
            </a:r>
            <a:r>
              <a:rPr lang="es-MX" sz="900" dirty="0"/>
              <a:t>. 2014-2022 icon-icons.com</a:t>
            </a:r>
          </a:p>
          <a:p>
            <a:r>
              <a:rPr lang="es-MX" sz="900" dirty="0"/>
              <a:t>Copyright 2011 - 2019, Todos los derechos reservados. · Diseñada por Profesional </a:t>
            </a:r>
            <a:r>
              <a:rPr lang="es-MX" sz="900" dirty="0" err="1"/>
              <a:t>Review</a:t>
            </a:r>
            <a:r>
              <a:rPr lang="es-MX" sz="900" dirty="0"/>
              <a:t> </a:t>
            </a:r>
          </a:p>
          <a:p>
            <a:r>
              <a:rPr lang="es-MX" sz="900" dirty="0"/>
              <a:t>Autoría propia</a:t>
            </a:r>
          </a:p>
          <a:p>
            <a:r>
              <a:rPr lang="es-MX" sz="900" dirty="0"/>
              <a:t>CONABIO. (2022). Comisión Nacional para Uso y Manejo de la Biodiversidad. 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1295C820-F0CF-40A1-95FB-DB2AE5B73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851" y="3043875"/>
            <a:ext cx="693811" cy="6938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C9E506A-04C7-4578-91C3-ACEF5DB56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860" y="3019475"/>
            <a:ext cx="693812" cy="693812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6CB70947-02AF-4D0F-BABA-1EB282FF3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0090" y="2616301"/>
            <a:ext cx="1625397" cy="16253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F1B5BC2-F891-441A-947F-075AB451E7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186" t="23253" r="18154" b="4005"/>
          <a:stretch/>
        </p:blipFill>
        <p:spPr>
          <a:xfrm>
            <a:off x="7456656" y="3826549"/>
            <a:ext cx="1413046" cy="14923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>
            <a:spLocks noGrp="1"/>
          </p:cNvSpPr>
          <p:nvPr>
            <p:ph type="title"/>
          </p:nvPr>
        </p:nvSpPr>
        <p:spPr>
          <a:xfrm>
            <a:off x="126909" y="260648"/>
            <a:ext cx="7067128" cy="1240160"/>
          </a:xfrm>
          <a:prstGeom prst="rect">
            <a:avLst/>
          </a:prstGeom>
          <a:noFill/>
          <a:ln w="9525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200"/>
              <a:buFont typeface="Roboto"/>
              <a:buNone/>
            </a:pPr>
            <a:r>
              <a:rPr lang="es-MX" sz="2200">
                <a:solidFill>
                  <a:srgbClr val="205867"/>
                </a:solidFill>
                <a:latin typeface="Roboto"/>
                <a:ea typeface="Roboto"/>
                <a:cs typeface="Roboto"/>
                <a:sym typeface="Roboto"/>
              </a:rPr>
              <a:t>Actividades que pueden mantenerse a distancia/asincrónicamente y actividades que pueden potencializarse en forma presencial.</a:t>
            </a:r>
            <a:endParaRPr/>
          </a:p>
        </p:txBody>
      </p:sp>
      <p:pic>
        <p:nvPicPr>
          <p:cNvPr id="163" name="Google Shape;163;p5" descr="Grupo de personas en un parque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1199" y="4325673"/>
            <a:ext cx="3271500" cy="245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8575" y="1112075"/>
            <a:ext cx="2074974" cy="276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0851" y="1820276"/>
            <a:ext cx="1532250" cy="20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5"/>
          <p:cNvSpPr txBox="1"/>
          <p:nvPr/>
        </p:nvSpPr>
        <p:spPr>
          <a:xfrm>
            <a:off x="6950550" y="3878675"/>
            <a:ext cx="2031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b="1">
                <a:solidFill>
                  <a:srgbClr val="1D7E74"/>
                </a:solidFill>
                <a:latin typeface="Calibri"/>
                <a:ea typeface="Calibri"/>
                <a:cs typeface="Calibri"/>
                <a:sym typeface="Calibri"/>
              </a:rPr>
              <a:t>Presentación de la práctica de campo.</a:t>
            </a:r>
            <a:endParaRPr sz="1000" b="1">
              <a:solidFill>
                <a:srgbClr val="1D7E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5081400" y="3932825"/>
            <a:ext cx="2031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b="1">
                <a:solidFill>
                  <a:srgbClr val="1D7E74"/>
                </a:solidFill>
                <a:latin typeface="Calibri"/>
                <a:ea typeface="Calibri"/>
                <a:cs typeface="Calibri"/>
                <a:sym typeface="Calibri"/>
              </a:rPr>
              <a:t>Visita al Jardín Botánico</a:t>
            </a:r>
            <a:endParaRPr sz="1000" b="1">
              <a:solidFill>
                <a:srgbClr val="1D7E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126900" y="2328300"/>
            <a:ext cx="4174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42950" lvl="1" indent="-292100" algn="just" rtl="0">
              <a:spcBef>
                <a:spcPts val="240"/>
              </a:spcBef>
              <a:spcAft>
                <a:spcPts val="0"/>
              </a:spcAft>
              <a:buClr>
                <a:srgbClr val="1D7E74"/>
              </a:buClr>
              <a:buSzPts val="1300"/>
              <a:buChar char="•"/>
            </a:pPr>
            <a:r>
              <a:rPr lang="es-MX" sz="1300">
                <a:solidFill>
                  <a:srgbClr val="1D7E74"/>
                </a:solidFill>
              </a:rPr>
              <a:t>Entrega de tareas, reportes digitalizados. Elaboración de organizadores gráficos, presentaciones, infografías, vídeos, etc.</a:t>
            </a:r>
            <a:endParaRPr sz="2900">
              <a:solidFill>
                <a:srgbClr val="1D7E7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92100" algn="just" rtl="0">
              <a:spcBef>
                <a:spcPts val="240"/>
              </a:spcBef>
              <a:spcAft>
                <a:spcPts val="0"/>
              </a:spcAft>
              <a:buClr>
                <a:srgbClr val="1D7E74"/>
              </a:buClr>
              <a:buSzPts val="1300"/>
              <a:buChar char="•"/>
            </a:pPr>
            <a:r>
              <a:rPr lang="es-MX" sz="1300">
                <a:solidFill>
                  <a:srgbClr val="1D7E74"/>
                </a:solidFill>
              </a:rPr>
              <a:t>Búsqueda de información en internet. Asistencia a eventos académicos virtuales como conferencias, charlas y concursos.</a:t>
            </a:r>
            <a:endParaRPr sz="1500">
              <a:solidFill>
                <a:srgbClr val="1D7E74"/>
              </a:solidFill>
            </a:endParaRPr>
          </a:p>
        </p:txBody>
      </p:sp>
      <p:sp>
        <p:nvSpPr>
          <p:cNvPr id="169" name="Google Shape;169;p5"/>
          <p:cNvSpPr txBox="1"/>
          <p:nvPr/>
        </p:nvSpPr>
        <p:spPr>
          <a:xfrm>
            <a:off x="212025" y="4479400"/>
            <a:ext cx="38763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04800" algn="just" rtl="0">
              <a:spcBef>
                <a:spcPts val="240"/>
              </a:spcBef>
              <a:spcAft>
                <a:spcPts val="0"/>
              </a:spcAft>
              <a:buClr>
                <a:srgbClr val="1D7E74"/>
              </a:buClr>
              <a:buSzPts val="1200"/>
              <a:buChar char="•"/>
            </a:pPr>
            <a:r>
              <a:rPr lang="es-MX" sz="1200">
                <a:solidFill>
                  <a:srgbClr val="1D7E74"/>
                </a:solidFill>
              </a:rPr>
              <a:t>Potenciar la realización actividades de colaboración, interacción entre los integrantes del grupo y los equipos de trabajo. </a:t>
            </a:r>
            <a:endParaRPr sz="2800">
              <a:solidFill>
                <a:srgbClr val="1D7E7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just" rtl="0">
              <a:spcBef>
                <a:spcPts val="240"/>
              </a:spcBef>
              <a:spcAft>
                <a:spcPts val="0"/>
              </a:spcAft>
              <a:buClr>
                <a:srgbClr val="1D7E74"/>
              </a:buClr>
              <a:buSzPts val="1200"/>
              <a:buChar char="•"/>
            </a:pPr>
            <a:r>
              <a:rPr lang="es-MX" sz="1200">
                <a:solidFill>
                  <a:srgbClr val="1D7E74"/>
                </a:solidFill>
              </a:rPr>
              <a:t>La realización de actividades experimentales, exposiciones, visitas guiadas, prácticas de campo, resolución de problemas y proyectos de investigación experimental y de campo.</a:t>
            </a:r>
            <a:endParaRPr sz="2800">
              <a:solidFill>
                <a:srgbClr val="1D7E7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just" rtl="0">
              <a:spcBef>
                <a:spcPts val="240"/>
              </a:spcBef>
              <a:spcAft>
                <a:spcPts val="0"/>
              </a:spcAft>
              <a:buClr>
                <a:srgbClr val="1D7E74"/>
              </a:buClr>
              <a:buSzPts val="1200"/>
              <a:buChar char="•"/>
            </a:pPr>
            <a:r>
              <a:rPr lang="es-MX" sz="1200">
                <a:solidFill>
                  <a:srgbClr val="1D7E74"/>
                </a:solidFill>
              </a:rPr>
              <a:t>Promover la interacción profesor – alumno en la construcción de los aprendizajes en el aula.</a:t>
            </a:r>
            <a:endParaRPr>
              <a:solidFill>
                <a:srgbClr val="1D7E74"/>
              </a:solidFill>
            </a:endParaRPr>
          </a:p>
        </p:txBody>
      </p:sp>
      <p:sp>
        <p:nvSpPr>
          <p:cNvPr id="170" name="Google Shape;170;p5"/>
          <p:cNvSpPr/>
          <p:nvPr/>
        </p:nvSpPr>
        <p:spPr>
          <a:xfrm>
            <a:off x="126900" y="3898113"/>
            <a:ext cx="3148800" cy="492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>
                <a:solidFill>
                  <a:schemeClr val="lt1"/>
                </a:solidFill>
              </a:rPr>
              <a:t>En forma presencial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316750" y="1727888"/>
            <a:ext cx="3148800" cy="492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1" indent="0" algn="l" rtl="0">
              <a:spcBef>
                <a:spcPts val="240"/>
              </a:spcBef>
              <a:spcAft>
                <a:spcPts val="0"/>
              </a:spcAft>
              <a:buNone/>
            </a:pPr>
            <a:r>
              <a:rPr lang="es-MX">
                <a:solidFill>
                  <a:schemeClr val="lt1"/>
                </a:solidFill>
              </a:rPr>
              <a:t>En formato a distancia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EB9749-ACBC-4097-9B40-262ACFC2802B}"/>
              </a:ext>
            </a:extLst>
          </p:cNvPr>
          <p:cNvSpPr txBox="1"/>
          <p:nvPr/>
        </p:nvSpPr>
        <p:spPr>
          <a:xfrm>
            <a:off x="278352" y="6516045"/>
            <a:ext cx="37028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Imágenes. Autoría propia.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PowerPoint educatic2022</Template>
  <TotalTime>2</TotalTime>
  <Words>648</Words>
  <Application>Microsoft Office PowerPoint</Application>
  <PresentationFormat>Presentación en pantalla (4:3)</PresentationFormat>
  <Paragraphs>72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2" baseType="lpstr">
      <vt:lpstr>Arial</vt:lpstr>
      <vt:lpstr>Arial Rounded</vt:lpstr>
      <vt:lpstr>Calibri</vt:lpstr>
      <vt:lpstr>Roboto</vt:lpstr>
      <vt:lpstr>Roboto Medium</vt:lpstr>
      <vt:lpstr>Times New Roman</vt:lpstr>
      <vt:lpstr>Tema de Office</vt:lpstr>
      <vt:lpstr>Enseñanza-aprendizaje de los contenidos de Biología II y IV a través del uso de espacios educativos no formales: visitas a museos y  Jardines botánicos, en la modalidad híbrida  Autores:  Enriqueta González Cervantes* Victoria Adriana Ojeda Santiago** Jesús Israel Villavisencio Luis*</vt:lpstr>
      <vt:lpstr>Planeación</vt:lpstr>
      <vt:lpstr>Construcción de la planeación didáctica híbrida</vt:lpstr>
      <vt:lpstr>Habilidades desarrolladas</vt:lpstr>
      <vt:lpstr>Actividades que pueden mantenerse a distancia/asincrónicamente y actividades que pueden potencializarse en forma presencial.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Enseñanza-aprendizaje de los contenidos de Biología II y IV a través del uso de espacios educativos no formales: visitas a museos y  Jardines botánicos, en la modalidad híbrida  Autores:  Enriqueta González Cervantes* Victoria Adriana Ojeda Santiago** Jesús Israel Villavisencio Luis*</dc:title>
  <dc:creator>Victoria Adriana Ojeda Santiago</dc:creator>
  <cp:lastModifiedBy>Victoria Adriana Ojeda Santiago</cp:lastModifiedBy>
  <cp:revision>1</cp:revision>
  <dcterms:created xsi:type="dcterms:W3CDTF">2022-06-05T23:11:57Z</dcterms:created>
  <dcterms:modified xsi:type="dcterms:W3CDTF">2022-06-05T23:14:47Z</dcterms:modified>
</cp:coreProperties>
</file>