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37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13/06/2022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13/06/2022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rive.google.com/file/d/1jow3QhqgRf7xRcXkSgBnX-q0JDicoIT0/view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512168"/>
          </a:xfrm>
        </p:spPr>
        <p:txBody>
          <a:bodyPr>
            <a:normAutofit/>
          </a:bodyPr>
          <a:lstStyle/>
          <a:p>
            <a:r>
              <a:rPr lang="es-MX" sz="2800" b="0" i="0" dirty="0">
                <a:solidFill>
                  <a:srgbClr val="1E3D8A"/>
                </a:solidFill>
                <a:effectLst/>
                <a:latin typeface="Roboto" panose="02000000000000000000" pitchFamily="2" charset="0"/>
              </a:rPr>
              <a:t>Experiencias y retos en la construcción de las modalidades híbridas.</a:t>
            </a: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83568" y="4725144"/>
            <a:ext cx="7376864" cy="1008112"/>
          </a:xfrm>
        </p:spPr>
        <p:txBody>
          <a:bodyPr>
            <a:normAutofit/>
          </a:bodyPr>
          <a:lstStyle/>
          <a:p>
            <a:r>
              <a:rPr lang="es-MX" dirty="0"/>
              <a:t>Construcción del modelo Moeller- Bohr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F79AEE-17F6-4655-957C-4B9A632FD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¿Cómo construyó o construyeron su modalidad híbrida?</a:t>
            </a:r>
          </a:p>
          <a:p>
            <a:pPr marL="0" indent="0" algn="just">
              <a:buNone/>
            </a:pPr>
            <a:endParaRPr lang="es-MX" sz="14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s-MX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Se construyó la modalidad hibrida a partir de la cantidad de alumnos por cada salón y los recursos más innovadores a usar , siempre y cuando los alumnos tuvieran acceso libre para su uso.</a:t>
            </a:r>
          </a:p>
          <a:p>
            <a:pPr marL="0" indent="0" algn="just">
              <a:buNone/>
            </a:pPr>
            <a:endParaRPr lang="es-MX" sz="1400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pPr marL="0" indent="0" algn="just">
              <a:buNone/>
            </a:pPr>
            <a:endParaRPr lang="es-MX" sz="14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¿Qué beneficios ha identificado en la modalidad hibrida que usó usted o su equipo?</a:t>
            </a:r>
          </a:p>
          <a:p>
            <a:pPr marL="0" indent="0" algn="just">
              <a:buNone/>
            </a:pPr>
            <a:endParaRPr lang="es-MX" sz="14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s-MX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Los beneficios que encontré fueron en el uso de herramientas tecnológicas para explicar fenómenos científicos un poco abstractos .Otro beneficio es el concretar conceptos en algo tangible y visible como un video y la facilidad de los alumnos a comprender mejor temas complejos en las ciencias químicas.</a:t>
            </a:r>
          </a:p>
          <a:p>
            <a:pPr marL="0" indent="0" algn="just">
              <a:buNone/>
            </a:pPr>
            <a:endParaRPr lang="es-MX" sz="14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0" indent="0" algn="just">
              <a:buNone/>
            </a:pPr>
            <a:endParaRPr lang="es-MX" sz="14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 partir de los contenidos abordados en la experiencia a compartir: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¿Qué tareas se realizaron en línea? En línea se realizaron las tareas de investigación sobre el tema (disciplinar y fuentes de información)  ¿cuáles de forma presencial? La construcción del video con el uso de computadoras se llevó a cabo de forma presencial para aclarar dudas sobre el uso del software y del contenido disciplinar.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¿Cómo se organizó al grupo? </a:t>
            </a:r>
            <a:r>
              <a:rPr lang="es-MX" sz="1400" dirty="0">
                <a:solidFill>
                  <a:srgbClr val="666666"/>
                </a:solidFill>
                <a:latin typeface="Roboto" panose="02000000000000000000" pitchFamily="2" charset="0"/>
              </a:rPr>
              <a:t>En pequeños equipos de 3 a 5 personas para la construcción de videos amplios , dónde todos pudieran aportar.</a:t>
            </a:r>
            <a:endParaRPr lang="es-MX" sz="14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4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EEB40-5693-440B-A986-CA668E8B2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s-MX" sz="5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¿Qué herramientas TIC utilizaron? </a:t>
            </a:r>
            <a:r>
              <a:rPr lang="es-MX" sz="5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GoogleWorkspace</a:t>
            </a:r>
            <a:r>
              <a:rPr lang="es-MX" sz="5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(GMAIL, PEARDECK,CLASSROOM, DRIVE), ¿cómo? Enviando información y retroalimentaciones entre el propio equipo y el profesor , en </a:t>
            </a:r>
            <a:r>
              <a:rPr lang="es-MX" sz="5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Peardeck</a:t>
            </a:r>
            <a:r>
              <a:rPr lang="es-MX" sz="5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monitoreando de acuerdo a plantillas con cuestionarios su avance disciplinar , </a:t>
            </a:r>
            <a:r>
              <a:rPr lang="es-MX" sz="5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classroom</a:t>
            </a:r>
            <a:r>
              <a:rPr lang="es-MX" sz="5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, compartiendo ideas y avances o dudas sobre el trabajo final y Drive subiendo su trabajo final.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5600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5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¿Qué habilidades desarrolló o desarrollaron como docente(s)?</a:t>
            </a:r>
          </a:p>
          <a:p>
            <a:pPr marL="457200" lvl="1" indent="0" algn="just">
              <a:buNone/>
            </a:pPr>
            <a:r>
              <a:rPr lang="es-MX" sz="5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Integrar el Trabajo Colaborativo entre alumnos y el docente , Iniciar en una Evaluación a Base de Proyectos , cómo crear una rúbrica en Evaluación Continua, Uso de herramientas TIC y TEP al momento de socializar los trabajos.</a:t>
            </a:r>
          </a:p>
          <a:p>
            <a:pPr marL="457200" lvl="1" indent="0" algn="just">
              <a:buNone/>
            </a:pPr>
            <a:endParaRPr lang="es-MX" sz="56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5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¿Qué habilidades desarrollaron sus estudiantes?</a:t>
            </a:r>
          </a:p>
          <a:p>
            <a:pPr marL="457200" lvl="1" indent="0" algn="just">
              <a:buNone/>
            </a:pPr>
            <a:r>
              <a:rPr lang="es-MX" sz="5600" dirty="0">
                <a:solidFill>
                  <a:srgbClr val="666666"/>
                </a:solidFill>
                <a:latin typeface="Roboto" panose="02000000000000000000" pitchFamily="2" charset="0"/>
              </a:rPr>
              <a:t>Uso de básico a medio incluso avanzado de TIC, TAC y TEP para no solo crear trabajos sino presentarlos de forma masiva ante compañeros y ante otros docentes. Integración de diferentes TIC para el trabajo final. Crecimiento en el compañerismo , empatía y amistad entre los alumnos. Explicación desde un modelo abstracto hacia un modelo científico escolar interpretado y desarrollado por los alumnos.</a:t>
            </a:r>
          </a:p>
          <a:p>
            <a:pPr marL="457200" lvl="1" indent="0" algn="just">
              <a:buNone/>
            </a:pPr>
            <a:endParaRPr lang="es-MX" sz="56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5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¿Qué actividades debían mantenerse a distancia/asincrónicamente y cuáles deben potenciarse en forma presencial?</a:t>
            </a:r>
          </a:p>
          <a:p>
            <a:pPr marL="457200" lvl="1" indent="0" algn="just">
              <a:buNone/>
            </a:pPr>
            <a:r>
              <a:rPr lang="es-MX" sz="5600" dirty="0">
                <a:solidFill>
                  <a:srgbClr val="666666"/>
                </a:solidFill>
                <a:latin typeface="Roboto" panose="02000000000000000000" pitchFamily="2" charset="0"/>
              </a:rPr>
              <a:t>Distancia : la creación de contenidos digitales , clases teóricas (algunas veces) excepto sesiones de dudas.</a:t>
            </a:r>
          </a:p>
          <a:p>
            <a:pPr marL="457200" lvl="1" indent="0" algn="just">
              <a:buNone/>
            </a:pPr>
            <a:r>
              <a:rPr lang="es-MX" sz="5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Presenciales: Clases experimentales , en mi caso en la Química , y sesiones de dudas específicas para avanzar y homologar al grupo en el contenido disciplinar.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295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680E5-5923-49B3-B05F-269962AA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/>
              <a:t>Link de video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F640C-7B37-42CD-A52A-8C3D66EBB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https://drive.google.com/file/d/1jow3QhqgRf7xRcXkSgBnX-q0JDicoIT0/view?usp=sharing</a:t>
            </a:r>
            <a:endParaRPr lang="es-MX" dirty="0"/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209127-B1AA-4DCD-BB9F-5C72DC6F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23737"/>
            <a:ext cx="3936001" cy="22281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7087B4-01E4-4A5E-A5F4-1EA89DC1E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214" y="3212976"/>
            <a:ext cx="3962719" cy="22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6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B596FF-A8EB-41CB-B2A4-24AB5F8BA1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6348" y="2492896"/>
            <a:ext cx="86513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pPr marL="0" indent="0">
              <a:buNone/>
            </a:pPr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endParaRPr lang="es-MX" sz="800" dirty="0"/>
          </a:p>
          <a:p>
            <a:pPr marL="0" indent="0">
              <a:buNone/>
            </a:pPr>
            <a:r>
              <a:rPr lang="es-MX" sz="800" dirty="0"/>
              <a:t>&lt;a </a:t>
            </a:r>
            <a:r>
              <a:rPr lang="es-MX" sz="800" dirty="0" err="1"/>
              <a:t>rel</a:t>
            </a:r>
            <a:r>
              <a:rPr lang="es-MX" sz="800" dirty="0"/>
              <a:t>="</a:t>
            </a:r>
            <a:r>
              <a:rPr lang="es-MX" sz="800" dirty="0" err="1"/>
              <a:t>license</a:t>
            </a:r>
            <a:r>
              <a:rPr lang="es-MX" sz="800" dirty="0"/>
              <a:t>" </a:t>
            </a:r>
            <a:r>
              <a:rPr lang="es-MX" sz="800" dirty="0" err="1"/>
              <a:t>href</a:t>
            </a:r>
            <a:r>
              <a:rPr lang="es-MX" sz="800" dirty="0"/>
              <a:t>="http://creativecommons.org/</a:t>
            </a:r>
            <a:r>
              <a:rPr lang="es-MX" sz="800" dirty="0" err="1"/>
              <a:t>licenses</a:t>
            </a:r>
            <a:r>
              <a:rPr lang="es-MX" sz="800" dirty="0"/>
              <a:t>/</a:t>
            </a:r>
            <a:r>
              <a:rPr lang="es-MX" sz="800" dirty="0" err="1"/>
              <a:t>by-nc-nd</a:t>
            </a:r>
            <a:r>
              <a:rPr lang="es-MX" sz="800" dirty="0"/>
              <a:t>/4.0/"&gt;&lt;</a:t>
            </a:r>
            <a:r>
              <a:rPr lang="es-MX" sz="800" dirty="0" err="1"/>
              <a:t>img</a:t>
            </a:r>
            <a:r>
              <a:rPr lang="es-MX" sz="800" dirty="0"/>
              <a:t> </a:t>
            </a:r>
            <a:r>
              <a:rPr lang="es-MX" sz="800" dirty="0" err="1"/>
              <a:t>alt</a:t>
            </a:r>
            <a:r>
              <a:rPr lang="es-MX" sz="800" dirty="0"/>
              <a:t>="Licencia Creative </a:t>
            </a:r>
            <a:r>
              <a:rPr lang="es-MX" sz="800" dirty="0" err="1"/>
              <a:t>Commons</a:t>
            </a:r>
            <a:r>
              <a:rPr lang="es-MX" sz="800" dirty="0"/>
              <a:t>" </a:t>
            </a:r>
            <a:r>
              <a:rPr lang="es-MX" sz="800" dirty="0" err="1"/>
              <a:t>style</a:t>
            </a:r>
            <a:r>
              <a:rPr lang="es-MX" sz="800" dirty="0"/>
              <a:t>="border-width:0" </a:t>
            </a:r>
            <a:r>
              <a:rPr lang="es-MX" sz="800" dirty="0" err="1"/>
              <a:t>src</a:t>
            </a:r>
            <a:r>
              <a:rPr lang="es-MX" sz="800" dirty="0"/>
              <a:t>="https://i.creativecommons.org/l/</a:t>
            </a:r>
            <a:r>
              <a:rPr lang="es-MX" sz="800" dirty="0" err="1"/>
              <a:t>by-nc-nd</a:t>
            </a:r>
            <a:r>
              <a:rPr lang="es-MX" sz="800" dirty="0"/>
              <a:t>/4.0/88x31.png" /&gt;&lt;/a&gt;&lt;</a:t>
            </a:r>
            <a:r>
              <a:rPr lang="es-MX" sz="800" dirty="0" err="1"/>
              <a:t>br</a:t>
            </a:r>
            <a:r>
              <a:rPr lang="es-MX" sz="800" dirty="0"/>
              <a:t> /&gt;Esta obra está bajo una &lt;a </a:t>
            </a:r>
            <a:r>
              <a:rPr lang="es-MX" sz="800" dirty="0" err="1"/>
              <a:t>rel</a:t>
            </a:r>
            <a:r>
              <a:rPr lang="es-MX" sz="800" dirty="0"/>
              <a:t>="</a:t>
            </a:r>
            <a:r>
              <a:rPr lang="es-MX" sz="800" dirty="0" err="1"/>
              <a:t>license</a:t>
            </a:r>
            <a:r>
              <a:rPr lang="es-MX" sz="800" dirty="0"/>
              <a:t>" </a:t>
            </a:r>
            <a:r>
              <a:rPr lang="es-MX" sz="800" dirty="0" err="1"/>
              <a:t>href</a:t>
            </a:r>
            <a:r>
              <a:rPr lang="es-MX" sz="800" dirty="0"/>
              <a:t>="http://creativecommons.org/</a:t>
            </a:r>
            <a:r>
              <a:rPr lang="es-MX" sz="800" dirty="0" err="1"/>
              <a:t>licenses</a:t>
            </a:r>
            <a:r>
              <a:rPr lang="es-MX" sz="800" dirty="0"/>
              <a:t>/</a:t>
            </a:r>
            <a:r>
              <a:rPr lang="es-MX" sz="800" dirty="0" err="1"/>
              <a:t>by-nc-nd</a:t>
            </a:r>
            <a:r>
              <a:rPr lang="es-MX" sz="800" dirty="0"/>
              <a:t>/4.0/"&gt;Licencia Creative </a:t>
            </a:r>
            <a:r>
              <a:rPr lang="es-MX" sz="800" dirty="0" err="1"/>
              <a:t>Commons</a:t>
            </a:r>
            <a:r>
              <a:rPr lang="es-MX" sz="800" dirty="0"/>
              <a:t> Atribución-</a:t>
            </a:r>
            <a:r>
              <a:rPr lang="es-MX" sz="800" dirty="0" err="1"/>
              <a:t>NoComercial</a:t>
            </a:r>
            <a:r>
              <a:rPr lang="es-MX" sz="800" dirty="0"/>
              <a:t>-</a:t>
            </a:r>
            <a:r>
              <a:rPr lang="es-MX" sz="800" dirty="0" err="1"/>
              <a:t>SinDerivadas</a:t>
            </a:r>
            <a:r>
              <a:rPr lang="es-MX" sz="800" dirty="0"/>
              <a:t> 4.0 Internacional&lt;/a&gt;.</a:t>
            </a:r>
          </a:p>
        </p:txBody>
      </p:sp>
      <p:pic>
        <p:nvPicPr>
          <p:cNvPr id="7" name="Picture 2" descr="Licencia Creative Commons">
            <a:extLst>
              <a:ext uri="{FF2B5EF4-FFF2-40B4-BE49-F238E27FC236}">
                <a16:creationId xmlns:a16="http://schemas.microsoft.com/office/drawing/2014/main" id="{CBECE6FD-28CA-47DA-A943-466C6F864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655839" cy="5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94E3DCA-666D-4025-BB96-C0E950A0AE31}"/>
              </a:ext>
            </a:extLst>
          </p:cNvPr>
          <p:cNvSpPr txBox="1"/>
          <p:nvPr/>
        </p:nvSpPr>
        <p:spPr>
          <a:xfrm>
            <a:off x="539552" y="134076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Créditos:</a:t>
            </a:r>
          </a:p>
          <a:p>
            <a:endParaRPr lang="es-MX" dirty="0"/>
          </a:p>
          <a:p>
            <a:r>
              <a:rPr lang="es-MX" b="0" i="0" dirty="0">
                <a:effectLst/>
                <a:latin typeface="Roboto" panose="02000000000000000000" pitchFamily="2" charset="0"/>
              </a:rPr>
              <a:t>Docente: José Manuel López Zepeda.</a:t>
            </a:r>
          </a:p>
          <a:p>
            <a:r>
              <a:rPr lang="es-MX" b="0" i="0" dirty="0">
                <a:effectLst/>
                <a:latin typeface="Roboto" panose="02000000000000000000" pitchFamily="2" charset="0"/>
              </a:rPr>
              <a:t>Facultad de Química. Año 2022.</a:t>
            </a:r>
          </a:p>
          <a:p>
            <a:r>
              <a:rPr lang="es-MX" dirty="0">
                <a:latin typeface="Roboto" panose="02000000000000000000" pitchFamily="2" charset="0"/>
              </a:rPr>
              <a:t>M</a:t>
            </a:r>
            <a:r>
              <a:rPr lang="es-MX" b="0" i="0" dirty="0">
                <a:effectLst/>
                <a:latin typeface="Roboto" panose="02000000000000000000" pitchFamily="2" charset="0"/>
              </a:rPr>
              <a:t>úsica: </a:t>
            </a:r>
            <a:r>
              <a:rPr lang="es-MX" b="0" i="0" dirty="0" err="1">
                <a:effectLst/>
                <a:latin typeface="Roboto" panose="02000000000000000000" pitchFamily="2" charset="0"/>
              </a:rPr>
              <a:t>Humankind</a:t>
            </a:r>
            <a:r>
              <a:rPr lang="es-MX" b="0" i="0" dirty="0">
                <a:effectLst/>
                <a:latin typeface="Roboto" panose="02000000000000000000" pitchFamily="2" charset="0"/>
              </a:rPr>
              <a:t> de Coldplay.</a:t>
            </a:r>
          </a:p>
          <a:p>
            <a:r>
              <a:rPr lang="es-MX" dirty="0">
                <a:latin typeface="Roboto" panose="02000000000000000000" pitchFamily="2" charset="0"/>
              </a:rPr>
              <a:t>Autor de video de </a:t>
            </a:r>
            <a:r>
              <a:rPr lang="es-MX" dirty="0" err="1">
                <a:latin typeface="Roboto" panose="02000000000000000000" pitchFamily="2" charset="0"/>
              </a:rPr>
              <a:t>planetas:</a:t>
            </a:r>
            <a:r>
              <a:rPr lang="es-MX" b="0" i="0" dirty="0" err="1">
                <a:effectLst/>
                <a:latin typeface="Roboto" panose="02000000000000000000" pitchFamily="2" charset="0"/>
              </a:rPr>
              <a:t>Humankind</a:t>
            </a:r>
            <a:r>
              <a:rPr lang="es-MX" b="0" i="0" dirty="0">
                <a:effectLst/>
                <a:latin typeface="Roboto" panose="02000000000000000000" pitchFamily="2" charset="0"/>
              </a:rPr>
              <a:t> de Coldplay- </a:t>
            </a:r>
            <a:r>
              <a:rPr lang="es-MX" b="0" i="0" dirty="0" err="1">
                <a:effectLst/>
                <a:latin typeface="Roboto" panose="02000000000000000000" pitchFamily="2" charset="0"/>
              </a:rPr>
              <a:t>Pharlophone</a:t>
            </a:r>
            <a:r>
              <a:rPr lang="es-MX" b="0" i="0" dirty="0">
                <a:effectLst/>
                <a:latin typeface="Roboto" panose="02000000000000000000" pitchFamily="2" charset="0"/>
              </a:rPr>
              <a:t>(</a:t>
            </a:r>
            <a:r>
              <a:rPr lang="es-MX" b="0" i="0" dirty="0" err="1">
                <a:effectLst/>
                <a:latin typeface="Roboto" panose="02000000000000000000" pitchFamily="2" charset="0"/>
              </a:rPr>
              <a:t>Youtube</a:t>
            </a:r>
            <a:r>
              <a:rPr lang="es-MX" b="0" i="0" dirty="0">
                <a:effectLst/>
                <a:latin typeface="Roboto" panose="02000000000000000000" pitchFamily="2" charset="0"/>
              </a:rPr>
              <a:t>) </a:t>
            </a:r>
          </a:p>
          <a:p>
            <a:r>
              <a:rPr lang="es-MX" b="0" i="0" dirty="0">
                <a:effectLst/>
                <a:latin typeface="Roboto" panose="02000000000000000000" pitchFamily="2" charset="0"/>
              </a:rPr>
              <a:t>Autor de video de niveles electrónicos : Medios Electrónicos (</a:t>
            </a:r>
            <a:r>
              <a:rPr lang="es-MX" b="0" i="0" dirty="0" err="1">
                <a:effectLst/>
                <a:latin typeface="Roboto" panose="02000000000000000000" pitchFamily="2" charset="0"/>
              </a:rPr>
              <a:t>Youtube</a:t>
            </a:r>
            <a:r>
              <a:rPr lang="es-MX" b="0" i="0" dirty="0">
                <a:effectLst/>
                <a:latin typeface="Roboto" panose="02000000000000000000" pitchFamily="2" charset="0"/>
              </a:rPr>
              <a:t>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2081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educatic2022</Template>
  <TotalTime>53</TotalTime>
  <Words>637</Words>
  <Application>Microsoft Office PowerPoint</Application>
  <PresentationFormat>Presentación en pantalla 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Roboto</vt:lpstr>
      <vt:lpstr>Tema de Office</vt:lpstr>
      <vt:lpstr>Experiencias y retos en la construcción de las modalidades híbridas.</vt:lpstr>
      <vt:lpstr>Presentación de PowerPoint</vt:lpstr>
      <vt:lpstr>Presentación de PowerPoint</vt:lpstr>
      <vt:lpstr>Link de video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y retos en la construcción de las modalidades híbridas.</dc:title>
  <dc:creator>1</dc:creator>
  <cp:lastModifiedBy>1</cp:lastModifiedBy>
  <cp:revision>6</cp:revision>
  <dcterms:created xsi:type="dcterms:W3CDTF">2022-06-13T18:53:11Z</dcterms:created>
  <dcterms:modified xsi:type="dcterms:W3CDTF">2022-06-13T19:47:09Z</dcterms:modified>
</cp:coreProperties>
</file>