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6551" y="1428"/>
            <a:ext cx="9752951" cy="31580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4500" r="24500"/>
          <a:stretch>
            <a:fillRect/>
          </a:stretch>
        </p:blipFill>
        <p:spPr>
          <a:xfrm>
            <a:off x="0" y="1428"/>
            <a:ext cx="18288000" cy="4348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3430" b="13430"/>
          <a:stretch>
            <a:fillRect/>
          </a:stretch>
        </p:blipFill>
        <p:spPr>
          <a:xfrm>
            <a:off x="0" y="9339910"/>
            <a:ext cx="18288000" cy="9470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3834990"/>
            <a:ext cx="4369266" cy="43719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97966" y="3567239"/>
            <a:ext cx="11902566" cy="4907501"/>
            <a:chOff x="0" y="0"/>
            <a:chExt cx="15870087" cy="6543335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5870087" cy="4236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6"/>
                </a:lnSpc>
              </a:pPr>
              <a:r>
                <a:rPr lang="en-US" sz="6972">
                  <a:solidFill>
                    <a:srgbClr val="193C8A"/>
                  </a:solidFill>
                  <a:latin typeface="Glacial Indifference Bold"/>
                </a:rPr>
                <a:t>Prácticas y simuladores para la modalidad híbrida en ciencias experimentales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60240" y="5720340"/>
              <a:ext cx="12695252" cy="822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4"/>
                </a:lnSpc>
              </a:pPr>
              <a:r>
                <a:rPr lang="en-US" sz="1696" spc="508">
                  <a:solidFill>
                    <a:srgbClr val="638BC8"/>
                  </a:solidFill>
                  <a:latin typeface="Glacial Indifference Bold"/>
                </a:rPr>
                <a:t>ESCUELA NACIONAL PREPARATORIA</a:t>
              </a:r>
            </a:p>
            <a:p>
              <a:pPr algn="ctr">
                <a:lnSpc>
                  <a:spcPts val="2544"/>
                </a:lnSpc>
              </a:pPr>
              <a:r>
                <a:rPr lang="en-US" sz="1696" spc="508">
                  <a:solidFill>
                    <a:srgbClr val="638BC8"/>
                  </a:solidFill>
                  <a:latin typeface="Glacial Indifference Bold"/>
                </a:rPr>
                <a:t>PLANTEL 8 "MIGUEL E. SCHULZ", PLANTEL 6 "ANTONIO CASO"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60240" y="4468673"/>
              <a:ext cx="12695252" cy="1024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5"/>
                </a:lnSpc>
              </a:pPr>
              <a:r>
                <a:rPr lang="en-US" sz="2261" spc="678">
                  <a:solidFill>
                    <a:srgbClr val="038A8E"/>
                  </a:solidFill>
                  <a:latin typeface="Glacial Indifference Bold"/>
                </a:rPr>
                <a:t>MIGUEL LÓPEZ PALETA, ESTEBAN LÓPEZ MEDRANO, JULIETA RUT SALAZAR CONTRERAS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205" r="21205"/>
          <a:stretch>
            <a:fillRect/>
          </a:stretch>
        </p:blipFill>
        <p:spPr>
          <a:xfrm>
            <a:off x="0" y="0"/>
            <a:ext cx="18288000" cy="3704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49427" y="572983"/>
            <a:ext cx="3096486" cy="11064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89361" y="1343877"/>
            <a:ext cx="1877500" cy="3865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33889" y="634906"/>
            <a:ext cx="1787587" cy="7443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61625" y="750586"/>
            <a:ext cx="1932971" cy="70527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15283" y="750586"/>
            <a:ext cx="12150231" cy="957505"/>
            <a:chOff x="0" y="0"/>
            <a:chExt cx="3324701" cy="2620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24701" cy="262005"/>
            </a:xfrm>
            <a:custGeom>
              <a:avLst/>
              <a:gdLst/>
              <a:ahLst/>
              <a:cxnLst/>
              <a:rect l="l" t="t" r="r" b="b"/>
              <a:pathLst>
                <a:path w="3324701" h="262005">
                  <a:moveTo>
                    <a:pt x="0" y="0"/>
                  </a:moveTo>
                  <a:lnTo>
                    <a:pt x="3324701" y="0"/>
                  </a:lnTo>
                  <a:lnTo>
                    <a:pt x="3324701" y="262005"/>
                  </a:lnTo>
                  <a:lnTo>
                    <a:pt x="0" y="262005"/>
                  </a:lnTo>
                  <a:close/>
                </a:path>
              </a:pathLst>
            </a:custGeom>
            <a:solidFill>
              <a:srgbClr val="2746C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93021" y="5469932"/>
            <a:ext cx="12623474" cy="994799"/>
            <a:chOff x="0" y="0"/>
            <a:chExt cx="3324701" cy="262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24701" cy="262005"/>
            </a:xfrm>
            <a:custGeom>
              <a:avLst/>
              <a:gdLst/>
              <a:ahLst/>
              <a:cxnLst/>
              <a:rect l="l" t="t" r="r" b="b"/>
              <a:pathLst>
                <a:path w="3324701" h="262005">
                  <a:moveTo>
                    <a:pt x="0" y="0"/>
                  </a:moveTo>
                  <a:lnTo>
                    <a:pt x="3324701" y="0"/>
                  </a:lnTo>
                  <a:lnTo>
                    <a:pt x="3324701" y="262005"/>
                  </a:lnTo>
                  <a:lnTo>
                    <a:pt x="0" y="262005"/>
                  </a:lnTo>
                  <a:close/>
                </a:path>
              </a:pathLst>
            </a:custGeom>
            <a:solidFill>
              <a:srgbClr val="E31E8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15283" y="1819646"/>
            <a:ext cx="12150231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La modalidad híbrida hizo necesario plantear actividades en las que el alumnado en línea realizara actividades caseras y asíncronas, mientras que los asistentes al plantel realizaron actividades presenciales.</a:t>
            </a:r>
          </a:p>
          <a:p>
            <a:pPr>
              <a:lnSpc>
                <a:spcPts val="2639"/>
              </a:lnSpc>
            </a:pPr>
            <a:endParaRPr lang="en-US" sz="2199" spc="43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639"/>
              </a:lnSpc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Se presentan actividades que reforzaron los contenidos conceptuales, procedimentales y actitudinales de asignaturas de los Colegios de Biología y Física.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5283" y="913756"/>
            <a:ext cx="11203276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720">
                <a:solidFill>
                  <a:srgbClr val="FFFFFF"/>
                </a:solidFill>
                <a:latin typeface="Glacial Indifference"/>
              </a:rPr>
              <a:t>¿CÓMO SE CONSTRUYÓ LA MODALIDAD HÍBRIDA?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84832" y="6579031"/>
            <a:ext cx="12531663" cy="3328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2639"/>
              </a:lnSpc>
              <a:buFont typeface="Arial"/>
              <a:buChar char="•"/>
            </a:pP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Apoyo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para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continuar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formación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el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desarrollo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aprendizajes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habilidades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, para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el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alumnado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situaciones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complicadas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salud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tiempo-espaciales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personales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 o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/>
              </a:rPr>
              <a:t>movilidad</a:t>
            </a:r>
            <a:r>
              <a:rPr lang="en-US" sz="2199" spc="43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2639"/>
              </a:lnSpc>
            </a:pPr>
            <a:endParaRPr lang="en-US" sz="2199" spc="43" dirty="0">
              <a:solidFill>
                <a:srgbClr val="000000"/>
              </a:solidFill>
              <a:latin typeface="Glacial Indifference"/>
            </a:endParaRPr>
          </a:p>
          <a:p>
            <a:pPr marL="474979" lvl="1" indent="-237490" algn="just">
              <a:lnSpc>
                <a:spcPts val="2639"/>
              </a:lnSpc>
              <a:buFont typeface="Arial"/>
              <a:buChar char="•"/>
            </a:pP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Posibilidad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realizar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demostraciones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simulaciones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fenómenos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naturales,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particularmente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temáticas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que no son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fácilmente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reproducibles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un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laboratorio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ciencias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(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p.ej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.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evolución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biológica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efecto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invernadero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cambio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climático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gravitación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universal,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leyes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Kepler).</a:t>
            </a:r>
          </a:p>
          <a:p>
            <a:pPr algn="just">
              <a:lnSpc>
                <a:spcPts val="2639"/>
              </a:lnSpc>
            </a:pPr>
            <a:endParaRPr lang="en-US" sz="2199" spc="43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marL="474979" lvl="1" indent="-237490" algn="just">
              <a:lnSpc>
                <a:spcPts val="2639"/>
              </a:lnSpc>
              <a:buFont typeface="Arial"/>
              <a:buChar char="•"/>
            </a:pP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Seguimiento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síncrono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asíncrono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los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avances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mostrados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obtenidos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durante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la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realización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los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procesos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aprendizaje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favorecieron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una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realimentación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199" spc="43" dirty="0" err="1">
                <a:solidFill>
                  <a:srgbClr val="000000"/>
                </a:solidFill>
                <a:latin typeface="Glacial Indifference" panose="020B0604020202020204" charset="0"/>
              </a:rPr>
              <a:t>constante</a:t>
            </a:r>
            <a:r>
              <a:rPr lang="en-US" sz="2199" spc="43" dirty="0">
                <a:solidFill>
                  <a:srgbClr val="000000"/>
                </a:solidFill>
                <a:latin typeface="Glacial Indifference" panose="020B0604020202020204" charset="0"/>
              </a:rPr>
              <a:t>.  </a:t>
            </a:r>
          </a:p>
          <a:p>
            <a:pPr>
              <a:lnSpc>
                <a:spcPts val="2199"/>
              </a:lnSpc>
            </a:pPr>
            <a:endParaRPr lang="en-US" sz="2199" spc="43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93021" y="5470126"/>
            <a:ext cx="12623474" cy="90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720">
                <a:solidFill>
                  <a:srgbClr val="FFFFFF"/>
                </a:solidFill>
                <a:latin typeface="Glacial Indifference"/>
              </a:rPr>
              <a:t>¿QUÉ BENEFICIOS SE IDENTIFICARON DE LA MODALIDAD HÍBRIDA?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265515" y="1967829"/>
            <a:ext cx="4845172" cy="3488378"/>
            <a:chOff x="0" y="0"/>
            <a:chExt cx="6460230" cy="4651171"/>
          </a:xfrm>
        </p:grpSpPr>
        <p:grpSp>
          <p:nvGrpSpPr>
            <p:cNvPr id="18" name="Group 18"/>
            <p:cNvGrpSpPr/>
            <p:nvPr/>
          </p:nvGrpSpPr>
          <p:grpSpPr>
            <a:xfrm>
              <a:off x="319846" y="0"/>
              <a:ext cx="5776057" cy="3649237"/>
              <a:chOff x="0" y="0"/>
              <a:chExt cx="1140950" cy="7208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40950" cy="720837"/>
              </a:xfrm>
              <a:custGeom>
                <a:avLst/>
                <a:gdLst/>
                <a:ahLst/>
                <a:cxnLst/>
                <a:rect l="l" t="t" r="r" b="b"/>
                <a:pathLst>
                  <a:path w="1140950" h="720837">
                    <a:moveTo>
                      <a:pt x="0" y="0"/>
                    </a:moveTo>
                    <a:lnTo>
                      <a:pt x="1140950" y="0"/>
                    </a:lnTo>
                    <a:lnTo>
                      <a:pt x="1140950" y="720837"/>
                    </a:lnTo>
                    <a:lnTo>
                      <a:pt x="0" y="720837"/>
                    </a:lnTo>
                    <a:close/>
                  </a:path>
                </a:pathLst>
              </a:custGeom>
              <a:solidFill>
                <a:srgbClr val="038A8E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/>
            <a:srcRect l="2378" r="556"/>
            <a:stretch>
              <a:fillRect/>
            </a:stretch>
          </p:blipFill>
          <p:spPr>
            <a:xfrm>
              <a:off x="533902" y="225309"/>
              <a:ext cx="5368156" cy="3263778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3727246"/>
              <a:ext cx="6460230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517" spc="30">
                  <a:solidFill>
                    <a:srgbClr val="000000"/>
                  </a:solidFill>
                  <a:latin typeface="Glacial Indifference Bold"/>
                </a:rPr>
                <a:t>Clase presencial en laboratorio LACE ENP6</a:t>
              </a:r>
              <a:r>
                <a:rPr lang="en-US" sz="1517" spc="30">
                  <a:solidFill>
                    <a:srgbClr val="000000"/>
                  </a:solidFill>
                  <a:latin typeface="Glacial Indifference"/>
                </a:rPr>
                <a:t> (https://www.prepa6.unam.mx/ENP6/_P6/plantel/instalaciones.php)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1267" y="4040067"/>
            <a:ext cx="4543244" cy="2832281"/>
            <a:chOff x="0" y="0"/>
            <a:chExt cx="6057658" cy="377637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/>
            <a:srcRect l="48212" r="48212"/>
            <a:stretch>
              <a:fillRect/>
            </a:stretch>
          </p:blipFill>
          <p:spPr>
            <a:xfrm>
              <a:off x="312547" y="0"/>
              <a:ext cx="5115391" cy="269687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16404" y="224480"/>
              <a:ext cx="4707677" cy="2247916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0" y="2852450"/>
              <a:ext cx="6057658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517" spc="30">
                  <a:solidFill>
                    <a:srgbClr val="000000"/>
                  </a:solidFill>
                  <a:latin typeface="Glacial Indifference Bold"/>
                </a:rPr>
                <a:t>Simulador PhET</a:t>
              </a:r>
              <a:r>
                <a:rPr lang="en-US" sz="1517" spc="30">
                  <a:solidFill>
                    <a:srgbClr val="000000"/>
                  </a:solidFill>
                  <a:latin typeface="Glacial Indifference"/>
                </a:rPr>
                <a:t> Kepler's Laws &amp; Orbits</a:t>
              </a:r>
            </a:p>
            <a:p>
              <a:pPr algn="ctr">
                <a:lnSpc>
                  <a:spcPts val="1821"/>
                </a:lnSpc>
              </a:pPr>
              <a:r>
                <a:rPr lang="en-US" sz="1517" spc="30">
                  <a:solidFill>
                    <a:srgbClr val="000000"/>
                  </a:solidFill>
                  <a:latin typeface="Glacial Indifference"/>
                </a:rPr>
                <a:t>(http://phet.colorado.edu/sims/html/gravity-and-orbits/latest/gravity-and-orbits_es.html)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31267" y="7061628"/>
            <a:ext cx="4845172" cy="3021296"/>
            <a:chOff x="0" y="0"/>
            <a:chExt cx="6460230" cy="4028394"/>
          </a:xfrm>
        </p:grpSpPr>
        <p:grpSp>
          <p:nvGrpSpPr>
            <p:cNvPr id="28" name="Group 28"/>
            <p:cNvGrpSpPr/>
            <p:nvPr/>
          </p:nvGrpSpPr>
          <p:grpSpPr>
            <a:xfrm>
              <a:off x="487872" y="0"/>
              <a:ext cx="5115391" cy="2910794"/>
              <a:chOff x="0" y="0"/>
              <a:chExt cx="1159875" cy="66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59875" cy="660000"/>
              </a:xfrm>
              <a:custGeom>
                <a:avLst/>
                <a:gdLst/>
                <a:ahLst/>
                <a:cxnLst/>
                <a:rect l="l" t="t" r="r" b="b"/>
                <a:pathLst>
                  <a:path w="1159875" h="660000">
                    <a:moveTo>
                      <a:pt x="0" y="0"/>
                    </a:moveTo>
                    <a:lnTo>
                      <a:pt x="1159875" y="0"/>
                    </a:lnTo>
                    <a:lnTo>
                      <a:pt x="1159875" y="660000"/>
                    </a:lnTo>
                    <a:lnTo>
                      <a:pt x="0" y="66000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0"/>
            <a:srcRect t="4617" b="6261"/>
            <a:stretch>
              <a:fillRect/>
            </a:stretch>
          </p:blipFill>
          <p:spPr>
            <a:xfrm>
              <a:off x="691729" y="180245"/>
              <a:ext cx="4707677" cy="2550304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0" y="3104469"/>
              <a:ext cx="6460230" cy="923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517" spc="30">
                  <a:solidFill>
                    <a:srgbClr val="000000"/>
                  </a:solidFill>
                  <a:latin typeface="Glacial Indifference Bold"/>
                </a:rPr>
                <a:t>Simulador Efecto invernadero</a:t>
              </a:r>
              <a:r>
                <a:rPr lang="en-US" sz="1517" spc="30">
                  <a:solidFill>
                    <a:srgbClr val="000000"/>
                  </a:solidFill>
                  <a:latin typeface="Glacial Indifference"/>
                </a:rPr>
                <a:t> (https://cienciascontic.github.io/simuladores/efecto-invernadero-sf.html)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49427" y="572983"/>
            <a:ext cx="3096486" cy="11064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89361" y="1343877"/>
            <a:ext cx="1877500" cy="386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3889" y="634906"/>
            <a:ext cx="1787587" cy="744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61625" y="750586"/>
            <a:ext cx="1932971" cy="705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1198" r="11198"/>
          <a:stretch>
            <a:fillRect/>
          </a:stretch>
        </p:blipFill>
        <p:spPr>
          <a:xfrm>
            <a:off x="0" y="0"/>
            <a:ext cx="18288000" cy="36331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1455859"/>
            <a:ext cx="12623474" cy="994799"/>
            <a:chOff x="0" y="0"/>
            <a:chExt cx="3324701" cy="2620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24701" cy="262005"/>
            </a:xfrm>
            <a:custGeom>
              <a:avLst/>
              <a:gdLst/>
              <a:ahLst/>
              <a:cxnLst/>
              <a:rect l="l" t="t" r="r" b="b"/>
              <a:pathLst>
                <a:path w="3324701" h="262005">
                  <a:moveTo>
                    <a:pt x="0" y="0"/>
                  </a:moveTo>
                  <a:lnTo>
                    <a:pt x="3324701" y="0"/>
                  </a:lnTo>
                  <a:lnTo>
                    <a:pt x="3324701" y="262005"/>
                  </a:lnTo>
                  <a:lnTo>
                    <a:pt x="0" y="262005"/>
                  </a:lnTo>
                  <a:close/>
                </a:path>
              </a:pathLst>
            </a:custGeom>
            <a:solidFill>
              <a:srgbClr val="92DB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683910"/>
            <a:ext cx="6695974" cy="768704"/>
            <a:chOff x="0" y="0"/>
            <a:chExt cx="1763549" cy="2024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63549" cy="202457"/>
            </a:xfrm>
            <a:custGeom>
              <a:avLst/>
              <a:gdLst/>
              <a:ahLst/>
              <a:cxnLst/>
              <a:rect l="l" t="t" r="r" b="b"/>
              <a:pathLst>
                <a:path w="1763549" h="202457">
                  <a:moveTo>
                    <a:pt x="0" y="0"/>
                  </a:moveTo>
                  <a:lnTo>
                    <a:pt x="1763549" y="0"/>
                  </a:lnTo>
                  <a:lnTo>
                    <a:pt x="1763549" y="202457"/>
                  </a:lnTo>
                  <a:lnTo>
                    <a:pt x="0" y="202457"/>
                  </a:lnTo>
                  <a:close/>
                </a:path>
              </a:pathLst>
            </a:custGeom>
            <a:solidFill>
              <a:srgbClr val="2746C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41032" y="5390952"/>
            <a:ext cx="6895812" cy="643798"/>
            <a:chOff x="0" y="0"/>
            <a:chExt cx="1816181" cy="1695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16181" cy="169560"/>
            </a:xfrm>
            <a:custGeom>
              <a:avLst/>
              <a:gdLst/>
              <a:ahLst/>
              <a:cxnLst/>
              <a:rect l="l" t="t" r="r" b="b"/>
              <a:pathLst>
                <a:path w="1816181" h="169560">
                  <a:moveTo>
                    <a:pt x="0" y="0"/>
                  </a:moveTo>
                  <a:lnTo>
                    <a:pt x="1816181" y="0"/>
                  </a:lnTo>
                  <a:lnTo>
                    <a:pt x="1816181" y="169560"/>
                  </a:lnTo>
                  <a:lnTo>
                    <a:pt x="0" y="169560"/>
                  </a:lnTo>
                  <a:close/>
                </a:path>
              </a:pathLst>
            </a:custGeom>
            <a:solidFill>
              <a:srgbClr val="E31E8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469709"/>
            <a:ext cx="12623474" cy="20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El trabajo práctico en las ciencias permite desarrollar habilidades relacionadas con los contenidos procedimentales y conceptuales de las asignaturas. 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Modalidad presencial: actividades de laboratorio 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Modalidad en línea: actividades caseras y el uso de simuladores.</a:t>
            </a:r>
          </a:p>
          <a:p>
            <a:pPr>
              <a:lnSpc>
                <a:spcPts val="3299"/>
              </a:lnSpc>
            </a:pPr>
            <a:endParaRPr lang="en-US" sz="2199" spc="43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441032" y="7608131"/>
            <a:ext cx="4474293" cy="2250187"/>
            <a:chOff x="0" y="0"/>
            <a:chExt cx="1032837" cy="5194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2837" cy="519429"/>
            </a:xfrm>
            <a:custGeom>
              <a:avLst/>
              <a:gdLst/>
              <a:ahLst/>
              <a:cxnLst/>
              <a:rect l="l" t="t" r="r" b="b"/>
              <a:pathLst>
                <a:path w="1032837" h="519429">
                  <a:moveTo>
                    <a:pt x="0" y="0"/>
                  </a:moveTo>
                  <a:lnTo>
                    <a:pt x="1032837" y="0"/>
                  </a:lnTo>
                  <a:lnTo>
                    <a:pt x="1032837" y="51942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DD7DA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42299" y="7757729"/>
            <a:ext cx="4072608" cy="194467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62051" y="7614189"/>
            <a:ext cx="6029111" cy="2340287"/>
            <a:chOff x="0" y="0"/>
            <a:chExt cx="8038815" cy="312038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038815" cy="2510782"/>
              <a:chOff x="0" y="0"/>
              <a:chExt cx="1587914" cy="49595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87914" cy="495957"/>
              </a:xfrm>
              <a:custGeom>
                <a:avLst/>
                <a:gdLst/>
                <a:ahLst/>
                <a:cxnLst/>
                <a:rect l="l" t="t" r="r" b="b"/>
                <a:pathLst>
                  <a:path w="1587914" h="495957">
                    <a:moveTo>
                      <a:pt x="0" y="0"/>
                    </a:moveTo>
                    <a:lnTo>
                      <a:pt x="1587914" y="0"/>
                    </a:lnTo>
                    <a:lnTo>
                      <a:pt x="1587914" y="495957"/>
                    </a:lnTo>
                    <a:lnTo>
                      <a:pt x="0" y="495957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/>
            <a:srcRect l="10027" t="37830" r="15532" b="25166"/>
            <a:stretch>
              <a:fillRect/>
            </a:stretch>
          </p:blipFill>
          <p:spPr>
            <a:xfrm>
              <a:off x="183283" y="209550"/>
              <a:ext cx="7672250" cy="2145254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172940" y="2501257"/>
              <a:ext cx="5692935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1"/>
                </a:lnSpc>
              </a:pPr>
              <a:r>
                <a:rPr lang="en-US" sz="1517" spc="30">
                  <a:solidFill>
                    <a:srgbClr val="000000"/>
                  </a:solidFill>
                  <a:latin typeface="Glacial Indifference Bold"/>
                </a:rPr>
                <a:t>Práctica casera de extracción de DNA </a:t>
              </a:r>
              <a:r>
                <a:rPr lang="en-US" sz="1517" spc="30">
                  <a:solidFill>
                    <a:srgbClr val="000000"/>
                  </a:solidFill>
                  <a:latin typeface="Glacial Indifference"/>
                </a:rPr>
                <a:t>(Asignatura: "Biología IV")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30651" y="2969177"/>
            <a:ext cx="3137822" cy="1592097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520619" y="1451424"/>
            <a:ext cx="11639635" cy="90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720">
                <a:solidFill>
                  <a:srgbClr val="038A8E"/>
                </a:solidFill>
                <a:latin typeface="Glacial Indifference Bold"/>
              </a:rPr>
              <a:t>¿QUÉ TAREAS SE REALIZARON EN LÍNEA Y CUÁLES DE FORMA PRESENCIAL?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5557389"/>
            <a:ext cx="6895812" cy="163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Equipos repartidos en secciones que respetaran el aforo máximo de laboratorios y aulas. 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Para el alumnado que no pudo asistir al plantel se adaptaron actividades prácticas caseras.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6525" y="4748676"/>
            <a:ext cx="653814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720">
                <a:solidFill>
                  <a:srgbClr val="FFFFFF"/>
                </a:solidFill>
                <a:latin typeface="Glacial Indifference"/>
              </a:rPr>
              <a:t>ORGANIZACIÓN DEL GRUPO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41032" y="6101425"/>
            <a:ext cx="8143831" cy="121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Aulas virtuales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Suite de Google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en-US" sz="2199" spc="43">
                <a:solidFill>
                  <a:srgbClr val="000000"/>
                </a:solidFill>
                <a:latin typeface="Glacial Indifference"/>
              </a:rPr>
              <a:t>Simuladores, laboratorios virtuales y software especializado.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19863" y="5442127"/>
            <a:ext cx="6716981" cy="45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400" spc="720">
                <a:solidFill>
                  <a:srgbClr val="FFFFFF"/>
                </a:solidFill>
                <a:latin typeface="Glacial Indifference"/>
              </a:rPr>
              <a:t>HERRAMIENTAS TIC UTILIZADAS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148233" y="4674385"/>
            <a:ext cx="4702658" cy="53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"/>
              </a:lnSpc>
            </a:pPr>
            <a:r>
              <a:rPr lang="en-US" sz="1167" spc="23">
                <a:solidFill>
                  <a:srgbClr val="000000"/>
                </a:solidFill>
                <a:latin typeface="Glacial Indifference Bold"/>
              </a:rPr>
              <a:t>Simulador Phet Resistencia en un alambre </a:t>
            </a:r>
            <a:r>
              <a:rPr lang="en-US" sz="1167" spc="23">
                <a:solidFill>
                  <a:srgbClr val="000000"/>
                </a:solidFill>
                <a:latin typeface="Glacial Indifference"/>
              </a:rPr>
              <a:t>(https://phet.colorado.edu/es/</a:t>
            </a:r>
          </a:p>
          <a:p>
            <a:pPr algn="ctr">
              <a:lnSpc>
                <a:spcPts val="1401"/>
              </a:lnSpc>
            </a:pPr>
            <a:r>
              <a:rPr lang="en-US" sz="1167" spc="23">
                <a:solidFill>
                  <a:srgbClr val="000000"/>
                </a:solidFill>
                <a:latin typeface="Glacial Indifference"/>
              </a:rPr>
              <a:t>simulations/resistance-in-a-wire)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01676" y="8417756"/>
            <a:ext cx="3684856" cy="59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"/>
              </a:lnSpc>
            </a:pPr>
            <a:r>
              <a:rPr lang="en-US" sz="1309" spc="26">
                <a:solidFill>
                  <a:srgbClr val="000000"/>
                </a:solidFill>
                <a:latin typeface="Glacial Indifference Bold"/>
              </a:rPr>
              <a:t>Simulador Phet Resistencia en un alambre </a:t>
            </a:r>
            <a:r>
              <a:rPr lang="en-US" sz="1309" spc="26">
                <a:solidFill>
                  <a:srgbClr val="000000"/>
                </a:solidFill>
                <a:latin typeface="Glacial Indifference"/>
              </a:rPr>
              <a:t>(https://phet.colorado.edu/es/simulations/resistance-in-a-wire)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5131416" y="1817092"/>
            <a:ext cx="2261453" cy="2869203"/>
            <a:chOff x="0" y="0"/>
            <a:chExt cx="541949" cy="68759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41949" cy="687594"/>
            </a:xfrm>
            <a:custGeom>
              <a:avLst/>
              <a:gdLst/>
              <a:ahLst/>
              <a:cxnLst/>
              <a:rect l="l" t="t" r="r" b="b"/>
              <a:pathLst>
                <a:path w="541949" h="687594">
                  <a:moveTo>
                    <a:pt x="0" y="0"/>
                  </a:moveTo>
                  <a:lnTo>
                    <a:pt x="541949" y="0"/>
                  </a:lnTo>
                  <a:lnTo>
                    <a:pt x="541949" y="687594"/>
                  </a:lnTo>
                  <a:lnTo>
                    <a:pt x="0" y="687594"/>
                  </a:lnTo>
                  <a:close/>
                </a:path>
              </a:pathLst>
            </a:custGeom>
            <a:solidFill>
              <a:srgbClr val="038A8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915216" y="4752971"/>
            <a:ext cx="2843256" cy="53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7"/>
              </a:lnSpc>
            </a:pPr>
            <a:r>
              <a:rPr lang="en-US" sz="1156" spc="23">
                <a:solidFill>
                  <a:srgbClr val="000000"/>
                </a:solidFill>
                <a:latin typeface="Glacial Indifference Bold"/>
              </a:rPr>
              <a:t>Clase presencial en laboratorio Ciencias ENP6</a:t>
            </a:r>
            <a:r>
              <a:rPr lang="en-US" sz="1156" spc="23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1387"/>
              </a:lnSpc>
            </a:pPr>
            <a:r>
              <a:rPr lang="en-US" sz="1156" spc="23">
                <a:solidFill>
                  <a:srgbClr val="000000"/>
                </a:solidFill>
                <a:latin typeface="Glacial Indifference"/>
              </a:rPr>
              <a:t>(Asignatura: "Biología IV")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17965" y="1977661"/>
            <a:ext cx="1903617" cy="25371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32142" y="532483"/>
            <a:ext cx="1716465" cy="613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89361" y="1343877"/>
            <a:ext cx="1877500" cy="386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99586" y="566808"/>
            <a:ext cx="990907" cy="4126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114961" y="630933"/>
            <a:ext cx="1071498" cy="3909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18288000" cy="344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2267" y="2398695"/>
            <a:ext cx="431896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alphaModFix amt="1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31840" y="2530229"/>
            <a:ext cx="4509370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871029" y="6645029"/>
            <a:ext cx="5305094" cy="2763118"/>
            <a:chOff x="0" y="0"/>
            <a:chExt cx="7073458" cy="368415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073458" cy="2931115"/>
              <a:chOff x="0" y="0"/>
              <a:chExt cx="1343154" cy="55657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43153" cy="556579"/>
              </a:xfrm>
              <a:custGeom>
                <a:avLst/>
                <a:gdLst/>
                <a:ahLst/>
                <a:cxnLst/>
                <a:rect l="l" t="t" r="r" b="b"/>
                <a:pathLst>
                  <a:path w="1343153" h="556579">
                    <a:moveTo>
                      <a:pt x="0" y="0"/>
                    </a:moveTo>
                    <a:lnTo>
                      <a:pt x="1343153" y="0"/>
                    </a:lnTo>
                    <a:lnTo>
                      <a:pt x="1343153" y="556579"/>
                    </a:lnTo>
                    <a:lnTo>
                      <a:pt x="0" y="556579"/>
                    </a:lnTo>
                    <a:close/>
                  </a:path>
                </a:pathLst>
              </a:custGeom>
              <a:solidFill>
                <a:srgbClr val="E9413E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44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/>
            <a:srcRect t="282" r="56070" b="1385"/>
            <a:stretch>
              <a:fillRect/>
            </a:stretch>
          </p:blipFill>
          <p:spPr>
            <a:xfrm>
              <a:off x="202332" y="209739"/>
              <a:ext cx="3295498" cy="251163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rcRect l="57255" t="694" b="694"/>
            <a:stretch>
              <a:fillRect/>
            </a:stretch>
          </p:blipFill>
          <p:spPr>
            <a:xfrm>
              <a:off x="3660506" y="209739"/>
              <a:ext cx="3197477" cy="251163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37677" y="3040491"/>
              <a:ext cx="6720306" cy="643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4"/>
                </a:lnSpc>
              </a:pPr>
              <a:r>
                <a:rPr lang="en-US" sz="1578" spc="31">
                  <a:solidFill>
                    <a:srgbClr val="000000"/>
                  </a:solidFill>
                  <a:latin typeface="Glacial Indifference Bold"/>
                </a:rPr>
                <a:t>Práctica casera de identificación de biomoléculas </a:t>
              </a:r>
              <a:r>
                <a:rPr lang="en-US" sz="1578" spc="31">
                  <a:solidFill>
                    <a:srgbClr val="000000"/>
                  </a:solidFill>
                  <a:latin typeface="Glacial Indifference"/>
                </a:rPr>
                <a:t>(Asignatura: Biología V)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76016" y="6645029"/>
            <a:ext cx="4268019" cy="2988039"/>
            <a:chOff x="0" y="0"/>
            <a:chExt cx="5690693" cy="3984052"/>
          </a:xfrm>
        </p:grpSpPr>
        <p:grpSp>
          <p:nvGrpSpPr>
            <p:cNvPr id="17" name="Group 17"/>
            <p:cNvGrpSpPr/>
            <p:nvPr/>
          </p:nvGrpSpPr>
          <p:grpSpPr>
            <a:xfrm>
              <a:off x="169228" y="0"/>
              <a:ext cx="5352236" cy="3194902"/>
              <a:chOff x="0" y="0"/>
              <a:chExt cx="1057232" cy="63109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57232" cy="631092"/>
              </a:xfrm>
              <a:custGeom>
                <a:avLst/>
                <a:gdLst/>
                <a:ahLst/>
                <a:cxnLst/>
                <a:rect l="l" t="t" r="r" b="b"/>
                <a:pathLst>
                  <a:path w="1057232" h="631092">
                    <a:moveTo>
                      <a:pt x="0" y="0"/>
                    </a:moveTo>
                    <a:lnTo>
                      <a:pt x="1057232" y="0"/>
                    </a:lnTo>
                    <a:lnTo>
                      <a:pt x="1057232" y="631092"/>
                    </a:lnTo>
                    <a:lnTo>
                      <a:pt x="0" y="631092"/>
                    </a:lnTo>
                    <a:close/>
                  </a:path>
                </a:pathLst>
              </a:custGeom>
              <a:solidFill>
                <a:srgbClr val="638BC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377231" y="199184"/>
              <a:ext cx="4933585" cy="2786795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3194902"/>
              <a:ext cx="5690693" cy="789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1"/>
                </a:lnSpc>
              </a:pPr>
              <a:r>
                <a:rPr lang="en-US" sz="1309" spc="26">
                  <a:solidFill>
                    <a:srgbClr val="000000"/>
                  </a:solidFill>
                  <a:latin typeface="Glacial Indifference Bold"/>
                </a:rPr>
                <a:t>Simulador Phet Selección Natural </a:t>
              </a:r>
              <a:r>
                <a:rPr lang="en-US" sz="1309" spc="26">
                  <a:solidFill>
                    <a:srgbClr val="000000"/>
                  </a:solidFill>
                  <a:latin typeface="Glacial Indifference"/>
                </a:rPr>
                <a:t>(https://phet.colorado.edu/es/simulations/natural-selection)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191025" y="2212351"/>
            <a:ext cx="7923936" cy="354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904" lvl="1" indent="-226452">
              <a:lnSpc>
                <a:spcPts val="3146"/>
              </a:lnSpc>
              <a:buFont typeface="Arial"/>
              <a:buChar char="•"/>
            </a:pP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Manejo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tiempo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permitió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el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estudiante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entregara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proyectos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tareas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tiempo</a:t>
            </a:r>
            <a:r>
              <a:rPr lang="en-US" sz="2097" spc="41" dirty="0">
                <a:solidFill>
                  <a:srgbClr val="000000"/>
                </a:solidFill>
                <a:latin typeface="Glacial Indifference" panose="020B0604020202020204" charset="0"/>
              </a:rPr>
              <a:t> y forma. </a:t>
            </a:r>
          </a:p>
          <a:p>
            <a:pPr marL="452904" lvl="1" indent="-226452">
              <a:lnSpc>
                <a:spcPts val="3146"/>
              </a:lnSpc>
              <a:buFont typeface="Arial"/>
              <a:buChar char="•"/>
            </a:pP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M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anejo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independiente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autogestivo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de la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conducta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permite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que la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autonomía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del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estudiante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.</a:t>
            </a:r>
          </a:p>
          <a:p>
            <a:pPr marL="452904" lvl="1" indent="-226452">
              <a:lnSpc>
                <a:spcPts val="3146"/>
              </a:lnSpc>
              <a:buFont typeface="Arial"/>
              <a:buChar char="•"/>
            </a:pP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A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cceso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y consulta de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materiales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recursos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línea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.</a:t>
            </a:r>
          </a:p>
          <a:p>
            <a:pPr marL="452904" lvl="1" indent="-226452">
              <a:lnSpc>
                <a:spcPts val="3146"/>
              </a:lnSpc>
              <a:buFont typeface="Arial"/>
              <a:buChar char="•"/>
            </a:pPr>
            <a:r>
              <a:rPr lang="en-US" sz="2097" spc="41" dirty="0" err="1">
                <a:solidFill>
                  <a:srgbClr val="000000"/>
                </a:solidFill>
                <a:latin typeface="Glacial Indifference" panose="020B0604020202020204" charset="0"/>
              </a:rPr>
              <a:t>H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abilidades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digitales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: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acceso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a la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información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comunicación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colaboración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línea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seguridad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de la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información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manejo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medios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, y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procesamiento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administración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 de la </a:t>
            </a:r>
            <a:r>
              <a:rPr lang="en-US" sz="2097" spc="22" dirty="0" err="1">
                <a:solidFill>
                  <a:srgbClr val="000000"/>
                </a:solidFill>
                <a:latin typeface="Glacial Indifference" panose="020B0604020202020204" charset="0"/>
              </a:rPr>
              <a:t>información</a:t>
            </a:r>
            <a:r>
              <a:rPr lang="en-US" sz="2097" spc="22" dirty="0">
                <a:solidFill>
                  <a:srgbClr val="000000"/>
                </a:solidFill>
                <a:latin typeface="Glacial Indifference" panose="020B0604020202020204" charset="0"/>
              </a:rPr>
              <a:t>. </a:t>
            </a:r>
          </a:p>
          <a:p>
            <a:pPr>
              <a:lnSpc>
                <a:spcPts val="3146"/>
              </a:lnSpc>
            </a:pPr>
            <a:endParaRPr lang="en-US" sz="2097" spc="22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0450" y="2234002"/>
            <a:ext cx="7880512" cy="44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3150"/>
              </a:lnSpc>
              <a:buFont typeface="Arial"/>
              <a:buChar char="•"/>
            </a:pPr>
            <a:r>
              <a:rPr lang="en-US" sz="2100" spc="42">
                <a:solidFill>
                  <a:srgbClr val="000000"/>
                </a:solidFill>
                <a:latin typeface="Glacial Indifference"/>
              </a:rPr>
              <a:t>Diseño de ambientes virtuales de aprendizaje para trasladar la comunicación colaboración en línea mediante plataformas educativas.</a:t>
            </a:r>
          </a:p>
          <a:p>
            <a:pPr marL="453390" lvl="1" indent="-226695">
              <a:lnSpc>
                <a:spcPts val="3150"/>
              </a:lnSpc>
              <a:buFont typeface="Arial"/>
              <a:buChar char="•"/>
            </a:pPr>
            <a:r>
              <a:rPr lang="en-US" sz="2100" spc="42">
                <a:solidFill>
                  <a:srgbClr val="000000"/>
                </a:solidFill>
                <a:latin typeface="Glacial Indifference"/>
              </a:rPr>
              <a:t>Implementación de recursos y herramientas tecnológicas de apoyo a la enseñanza: </a:t>
            </a:r>
          </a:p>
          <a:p>
            <a:pPr marL="906780" lvl="2" indent="-302260">
              <a:lnSpc>
                <a:spcPts val="3150"/>
              </a:lnSpc>
              <a:buFont typeface="Arial"/>
              <a:buChar char="⚬"/>
            </a:pPr>
            <a:r>
              <a:rPr lang="en-US" sz="2100" spc="42">
                <a:solidFill>
                  <a:srgbClr val="000000"/>
                </a:solidFill>
                <a:latin typeface="Glacial Indifference"/>
              </a:rPr>
              <a:t>Exploración de simuladores para comprender y resolver problemas, complementar experimentos y analizar datos</a:t>
            </a:r>
          </a:p>
          <a:p>
            <a:pPr marL="906780" lvl="2" indent="-302260">
              <a:lnSpc>
                <a:spcPts val="3150"/>
              </a:lnSpc>
              <a:buFont typeface="Arial"/>
              <a:buChar char="⚬"/>
            </a:pPr>
            <a:r>
              <a:rPr lang="en-US" sz="2100" spc="42">
                <a:solidFill>
                  <a:srgbClr val="000000"/>
                </a:solidFill>
                <a:latin typeface="Glacial Indifference"/>
              </a:rPr>
              <a:t>Exploración de software específico de apoyo a la enseñanza</a:t>
            </a:r>
          </a:p>
          <a:p>
            <a:pPr marL="906780" lvl="2" indent="-302260">
              <a:lnSpc>
                <a:spcPts val="3150"/>
              </a:lnSpc>
              <a:buFont typeface="Arial"/>
              <a:buChar char="⚬"/>
            </a:pPr>
            <a:r>
              <a:rPr lang="en-US" sz="2100" spc="42">
                <a:solidFill>
                  <a:srgbClr val="000000"/>
                </a:solidFill>
                <a:latin typeface="Glacial Indifference"/>
              </a:rPr>
              <a:t>Uso de editores gráficos de ecuaciones.</a:t>
            </a:r>
          </a:p>
          <a:p>
            <a:pPr>
              <a:lnSpc>
                <a:spcPts val="3150"/>
              </a:lnSpc>
            </a:pPr>
            <a:endParaRPr lang="en-US" sz="2100" spc="42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28700" y="1145833"/>
            <a:ext cx="6759152" cy="994799"/>
            <a:chOff x="0" y="0"/>
            <a:chExt cx="9012203" cy="132639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9012203" cy="1326399"/>
              <a:chOff x="0" y="0"/>
              <a:chExt cx="1780188" cy="26200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780188" cy="262005"/>
              </a:xfrm>
              <a:custGeom>
                <a:avLst/>
                <a:gdLst/>
                <a:ahLst/>
                <a:cxnLst/>
                <a:rect l="l" t="t" r="r" b="b"/>
                <a:pathLst>
                  <a:path w="1780188" h="262005">
                    <a:moveTo>
                      <a:pt x="0" y="0"/>
                    </a:moveTo>
                    <a:lnTo>
                      <a:pt x="1780188" y="0"/>
                    </a:lnTo>
                    <a:lnTo>
                      <a:pt x="1780188" y="262005"/>
                    </a:lnTo>
                    <a:lnTo>
                      <a:pt x="0" y="262005"/>
                    </a:lnTo>
                    <a:close/>
                  </a:path>
                </a:pathLst>
              </a:custGeom>
              <a:solidFill>
                <a:srgbClr val="038A8E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28835"/>
              <a:ext cx="901220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720">
                  <a:solidFill>
                    <a:srgbClr val="FFFFFF"/>
                  </a:solidFill>
                  <a:latin typeface="Glacial Indifference"/>
                </a:rPr>
                <a:t>HABILIDADES DESARROLLADAS POR EL PROFESORADO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72990" y="1145833"/>
            <a:ext cx="6759152" cy="994799"/>
            <a:chOff x="0" y="0"/>
            <a:chExt cx="9012203" cy="132639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9012203" cy="1326399"/>
              <a:chOff x="0" y="0"/>
              <a:chExt cx="1780188" cy="26200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780188" cy="262005"/>
              </a:xfrm>
              <a:custGeom>
                <a:avLst/>
                <a:gdLst/>
                <a:ahLst/>
                <a:cxnLst/>
                <a:rect l="l" t="t" r="r" b="b"/>
                <a:pathLst>
                  <a:path w="1780188" h="262005">
                    <a:moveTo>
                      <a:pt x="0" y="0"/>
                    </a:moveTo>
                    <a:lnTo>
                      <a:pt x="1780188" y="0"/>
                    </a:lnTo>
                    <a:lnTo>
                      <a:pt x="1780188" y="262005"/>
                    </a:lnTo>
                    <a:lnTo>
                      <a:pt x="0" y="262005"/>
                    </a:lnTo>
                    <a:close/>
                  </a:path>
                </a:pathLst>
              </a:custGeom>
              <a:solidFill>
                <a:srgbClr val="E31E87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28835"/>
              <a:ext cx="901220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720">
                  <a:solidFill>
                    <a:srgbClr val="FFFFFF"/>
                  </a:solidFill>
                  <a:latin typeface="Glacial Indifference"/>
                </a:rPr>
                <a:t>HABILIDADES DESARROLLADAS POR EL ESTUDIANTADO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3723" y="449981"/>
            <a:ext cx="2532486" cy="9049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1384" y="1080463"/>
            <a:ext cx="1535528" cy="3161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26016" y="500625"/>
            <a:ext cx="1461992" cy="6087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48700" y="595235"/>
            <a:ext cx="1580896" cy="5768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6593" y="2974972"/>
            <a:ext cx="15819562" cy="630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338" lvl="1" indent="-297669" algn="just">
              <a:lnSpc>
                <a:spcPts val="4136"/>
              </a:lnSpc>
              <a:buFont typeface="Arial"/>
              <a:buChar char="•"/>
            </a:pP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Seguimiento</a:t>
            </a:r>
            <a:r>
              <a:rPr lang="en-US" sz="2757" b="1" spc="55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realimentación</a:t>
            </a:r>
            <a:r>
              <a:rPr lang="en-US" sz="2757" b="1" spc="55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los</a:t>
            </a:r>
            <a:r>
              <a:rPr lang="en-US" sz="2757" b="1" spc="55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productos</a:t>
            </a:r>
            <a:r>
              <a:rPr lang="en-US" sz="2757" b="1" spc="55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elaborados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: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línea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pues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enriquecen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 las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experiencias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enseñanza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- </a:t>
            </a: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aprendizaje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.</a:t>
            </a:r>
          </a:p>
          <a:p>
            <a:pPr algn="just">
              <a:lnSpc>
                <a:spcPts val="4136"/>
              </a:lnSpc>
            </a:pPr>
            <a:endParaRPr lang="en-US" sz="2757" spc="55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marL="595338" lvl="1" indent="-297669" algn="just">
              <a:lnSpc>
                <a:spcPts val="4136"/>
              </a:lnSpc>
              <a:buFont typeface="Arial"/>
              <a:buChar char="•"/>
            </a:pP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A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ctividades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laboratorio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incluyen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la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manipulación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y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el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uso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instrumentos</a:t>
            </a:r>
            <a:r>
              <a:rPr lang="en-US" sz="2757" b="1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especializados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: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Presenciales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pues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permiten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el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alumnado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se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familiarice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con la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observación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fenómenos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naturales a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través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de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instrumentos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científicos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distintivos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. </a:t>
            </a:r>
          </a:p>
          <a:p>
            <a:pPr algn="just">
              <a:lnSpc>
                <a:spcPts val="4136"/>
              </a:lnSpc>
            </a:pPr>
            <a:endParaRPr lang="en-US" sz="2757" spc="3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marL="1190677" lvl="2" indent="-396892" algn="just">
              <a:lnSpc>
                <a:spcPts val="4136"/>
              </a:lnSpc>
              <a:buFont typeface="Arial"/>
              <a:buChar char="⚬"/>
            </a:pPr>
            <a:r>
              <a:rPr lang="en-US" sz="2757" spc="55" dirty="0" err="1">
                <a:solidFill>
                  <a:srgbClr val="000000"/>
                </a:solidFill>
                <a:latin typeface="Glacial Indifference" panose="020B0604020202020204" charset="0"/>
              </a:rPr>
              <a:t>Ciertas</a:t>
            </a:r>
            <a:r>
              <a:rPr lang="en-US" sz="2757" spc="55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actividades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prácticas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pueden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contar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con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una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versión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casera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que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permita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al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alumnado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recuperar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los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aprendizajes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de la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asignatura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. </a:t>
            </a:r>
          </a:p>
          <a:p>
            <a:pPr algn="just">
              <a:lnSpc>
                <a:spcPts val="4136"/>
              </a:lnSpc>
            </a:pPr>
            <a:endParaRPr lang="en-US" sz="2757" spc="3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marL="595338" lvl="1" indent="-297669" algn="just">
              <a:lnSpc>
                <a:spcPts val="4136"/>
              </a:lnSpc>
              <a:buFont typeface="Arial"/>
              <a:buChar char="•"/>
            </a:pPr>
            <a:r>
              <a:rPr lang="en-US" sz="2757" b="1" spc="55" dirty="0" err="1">
                <a:solidFill>
                  <a:srgbClr val="000000"/>
                </a:solidFill>
                <a:latin typeface="Glacial Indifference" panose="020B0604020202020204" charset="0"/>
              </a:rPr>
              <a:t>S</a:t>
            </a:r>
            <a:r>
              <a:rPr lang="en-US" sz="2757" b="1" spc="30" dirty="0" err="1">
                <a:solidFill>
                  <a:srgbClr val="000000"/>
                </a:solidFill>
                <a:latin typeface="Glacial Indifference" panose="020B0604020202020204" charset="0"/>
              </a:rPr>
              <a:t>imuladores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: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En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línea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, 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permiten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interactuar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con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fenómenos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naturales que no son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explorables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directamente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como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la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evolución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biológica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y la </a:t>
            </a:r>
            <a:r>
              <a:rPr lang="en-US" sz="2757" spc="30" dirty="0" err="1">
                <a:solidFill>
                  <a:srgbClr val="000000"/>
                </a:solidFill>
                <a:latin typeface="Glacial Indifference" panose="020B0604020202020204" charset="0"/>
              </a:rPr>
              <a:t>gravitación</a:t>
            </a:r>
            <a:r>
              <a:rPr lang="en-US" sz="2757" spc="30" dirty="0">
                <a:solidFill>
                  <a:srgbClr val="000000"/>
                </a:solidFill>
                <a:latin typeface="Glacial Indifference" panose="020B0604020202020204" charset="0"/>
              </a:rPr>
              <a:t> universal.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18288000" cy="2895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rcRect/>
          <a:stretch>
            <a:fillRect/>
          </a:stretch>
        </p:blipFill>
        <p:spPr>
          <a:xfrm>
            <a:off x="3939185" y="3133524"/>
            <a:ext cx="10409630" cy="593348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1537149"/>
            <a:ext cx="16128090" cy="1523548"/>
            <a:chOff x="0" y="0"/>
            <a:chExt cx="21504120" cy="203139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1504120" cy="1928174"/>
              <a:chOff x="0" y="0"/>
              <a:chExt cx="3432629" cy="30778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432629" cy="307788"/>
              </a:xfrm>
              <a:custGeom>
                <a:avLst/>
                <a:gdLst/>
                <a:ahLst/>
                <a:cxnLst/>
                <a:rect l="l" t="t" r="r" b="b"/>
                <a:pathLst>
                  <a:path w="3432629" h="307788">
                    <a:moveTo>
                      <a:pt x="0" y="0"/>
                    </a:moveTo>
                    <a:lnTo>
                      <a:pt x="3432629" y="0"/>
                    </a:lnTo>
                    <a:lnTo>
                      <a:pt x="3432629" y="307788"/>
                    </a:lnTo>
                    <a:lnTo>
                      <a:pt x="0" y="307788"/>
                    </a:lnTo>
                    <a:close/>
                  </a:path>
                </a:pathLst>
              </a:custGeom>
              <a:solidFill>
                <a:srgbClr val="193C8A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27515" y="453422"/>
              <a:ext cx="21049091" cy="1577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000" spc="900">
                  <a:solidFill>
                    <a:srgbClr val="FFFFFF"/>
                  </a:solidFill>
                  <a:latin typeface="Glacial Indifference"/>
                </a:rPr>
                <a:t>¿QUÉ ACTIVIDADES DEBÍAN MANTENERSE A DISTANCIA Y CUÁLES DEBEN POTENCIARSE EN FORMA PRESENCIAL? </a:t>
              </a:r>
            </a:p>
            <a:p>
              <a:pPr algn="ctr">
                <a:lnSpc>
                  <a:spcPts val="3000"/>
                </a:lnSpc>
              </a:pPr>
              <a:endParaRPr lang="en-US" sz="3000" spc="900">
                <a:solidFill>
                  <a:srgbClr val="FFFFFF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735</Words>
  <Application>Microsoft Office PowerPoint</Application>
  <PresentationFormat>Personalizado</PresentationFormat>
  <Paragraphs>56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Glacial Indifference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en las ciencias experimentales</dc:title>
  <cp:lastModifiedBy>MIGUEL LOPEZ PALETA</cp:lastModifiedBy>
  <cp:revision>3</cp:revision>
  <dcterms:created xsi:type="dcterms:W3CDTF">2006-08-16T00:00:00Z</dcterms:created>
  <dcterms:modified xsi:type="dcterms:W3CDTF">2022-05-28T00:19:31Z</dcterms:modified>
  <dc:identifier>DAFB7ci5wDc</dc:identifier>
</cp:coreProperties>
</file>