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80B7C-BE87-47B8-B18F-90C1E0A6FDBD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2314495-404B-413D-B295-25C171A28318}">
      <dgm:prSet phldrT="[Texto]" custT="1"/>
      <dgm:spPr/>
      <dgm:t>
        <a:bodyPr/>
        <a:lstStyle/>
        <a:p>
          <a:endParaRPr lang="es-MX" sz="1600" b="1" dirty="0"/>
        </a:p>
        <a:p>
          <a:r>
            <a:rPr lang="es-MX" sz="1600" b="1" dirty="0"/>
            <a:t>Videoconferencia zoom y </a:t>
          </a:r>
          <a:r>
            <a:rPr lang="es-MX" sz="1600" b="1" dirty="0" err="1"/>
            <a:t>meet</a:t>
          </a:r>
          <a:r>
            <a:rPr lang="es-MX" sz="1600" b="1" dirty="0"/>
            <a:t>/clases presenciales en espacios destinados</a:t>
          </a:r>
        </a:p>
        <a:p>
          <a:r>
            <a:rPr lang="es-MX" sz="1600" b="1" dirty="0"/>
            <a:t>Teléfonos móviles, laptops, </a:t>
          </a:r>
          <a:r>
            <a:rPr lang="es-MX" sz="1600" b="1" dirty="0" err="1"/>
            <a:t>tablets</a:t>
          </a:r>
          <a:endParaRPr lang="es-MX" sz="1600" b="1" dirty="0"/>
        </a:p>
        <a:p>
          <a:r>
            <a:rPr lang="es-MX" sz="1600" b="1" dirty="0"/>
            <a:t>Infografías, videos, podcast</a:t>
          </a:r>
        </a:p>
        <a:p>
          <a:endParaRPr lang="es-MX" sz="2000" b="1" dirty="0"/>
        </a:p>
      </dgm:t>
    </dgm:pt>
    <dgm:pt modelId="{C726DD80-6A88-4F8D-A1A5-9D6F3675F725}" type="parTrans" cxnId="{DCDE203A-A2B9-4A76-8E2B-EE887D8ADB59}">
      <dgm:prSet/>
      <dgm:spPr/>
      <dgm:t>
        <a:bodyPr/>
        <a:lstStyle/>
        <a:p>
          <a:endParaRPr lang="es-MX"/>
        </a:p>
      </dgm:t>
    </dgm:pt>
    <dgm:pt modelId="{C456ACC8-E898-4B0E-A640-D809847B54DA}" type="sibTrans" cxnId="{DCDE203A-A2B9-4A76-8E2B-EE887D8ADB59}">
      <dgm:prSet/>
      <dgm:spPr/>
      <dgm:t>
        <a:bodyPr/>
        <a:lstStyle/>
        <a:p>
          <a:endParaRPr lang="es-MX"/>
        </a:p>
      </dgm:t>
    </dgm:pt>
    <dgm:pt modelId="{B1CBCFDB-AAC5-47BD-A7EB-13C3D1966A89}">
      <dgm:prSet phldrT="[Texto]"/>
      <dgm:spPr/>
      <dgm:t>
        <a:bodyPr/>
        <a:lstStyle/>
        <a:p>
          <a:r>
            <a:rPr lang="es-MX" dirty="0"/>
            <a:t>Habilidades de autorregulación y socioemocionales</a:t>
          </a:r>
        </a:p>
      </dgm:t>
    </dgm:pt>
    <dgm:pt modelId="{E2D3E937-220B-456D-ABBE-69009F26840F}" type="parTrans" cxnId="{2AA599EC-33BD-459B-ACC8-845A5BEA593C}">
      <dgm:prSet/>
      <dgm:spPr/>
      <dgm:t>
        <a:bodyPr/>
        <a:lstStyle/>
        <a:p>
          <a:endParaRPr lang="es-MX"/>
        </a:p>
      </dgm:t>
    </dgm:pt>
    <dgm:pt modelId="{396B1004-9562-47A2-9205-E08B5B6B9E5C}" type="sibTrans" cxnId="{2AA599EC-33BD-459B-ACC8-845A5BEA593C}">
      <dgm:prSet/>
      <dgm:spPr/>
      <dgm:t>
        <a:bodyPr/>
        <a:lstStyle/>
        <a:p>
          <a:endParaRPr lang="es-MX"/>
        </a:p>
      </dgm:t>
    </dgm:pt>
    <dgm:pt modelId="{791CA9FB-3F76-4117-8CDB-66560F20F855}">
      <dgm:prSet phldrT="[Texto]"/>
      <dgm:spPr/>
      <dgm:t>
        <a:bodyPr/>
        <a:lstStyle/>
        <a:p>
          <a:r>
            <a:rPr lang="es-MX" dirty="0"/>
            <a:t>Uso de tecnologías digitales</a:t>
          </a:r>
        </a:p>
      </dgm:t>
    </dgm:pt>
    <dgm:pt modelId="{4DFDABC3-E64A-4771-8AAD-61C278899CEF}" type="parTrans" cxnId="{ED144F70-D78A-4EA1-B5D4-EBA33C3419B7}">
      <dgm:prSet/>
      <dgm:spPr/>
      <dgm:t>
        <a:bodyPr/>
        <a:lstStyle/>
        <a:p>
          <a:endParaRPr lang="es-MX"/>
        </a:p>
      </dgm:t>
    </dgm:pt>
    <dgm:pt modelId="{A1E549A0-0198-41CD-90D3-3BDA5D627BDC}" type="sibTrans" cxnId="{ED144F70-D78A-4EA1-B5D4-EBA33C3419B7}">
      <dgm:prSet/>
      <dgm:spPr/>
      <dgm:t>
        <a:bodyPr/>
        <a:lstStyle/>
        <a:p>
          <a:endParaRPr lang="es-MX"/>
        </a:p>
      </dgm:t>
    </dgm:pt>
    <dgm:pt modelId="{642511EA-7C65-4E32-A0DD-64FE0DBDAACD}">
      <dgm:prSet phldrT="[Texto]"/>
      <dgm:spPr/>
      <dgm:t>
        <a:bodyPr/>
        <a:lstStyle/>
        <a:p>
          <a:r>
            <a:rPr lang="es-MX" dirty="0"/>
            <a:t>Implementación de nuevos “dispositivos” pedagógicos en la enseñanza</a:t>
          </a:r>
        </a:p>
      </dgm:t>
    </dgm:pt>
    <dgm:pt modelId="{8C17DA79-5D73-41F9-86C1-D924D6E074CB}" type="parTrans" cxnId="{1E348226-CE31-4397-84D6-6A2F648CEE00}">
      <dgm:prSet/>
      <dgm:spPr/>
      <dgm:t>
        <a:bodyPr/>
        <a:lstStyle/>
        <a:p>
          <a:endParaRPr lang="es-MX"/>
        </a:p>
      </dgm:t>
    </dgm:pt>
    <dgm:pt modelId="{09CB463B-DB22-49BE-9C30-519A80CFD5FD}" type="sibTrans" cxnId="{1E348226-CE31-4397-84D6-6A2F648CEE00}">
      <dgm:prSet/>
      <dgm:spPr/>
      <dgm:t>
        <a:bodyPr/>
        <a:lstStyle/>
        <a:p>
          <a:endParaRPr lang="es-MX"/>
        </a:p>
      </dgm:t>
    </dgm:pt>
    <dgm:pt modelId="{7D1C5F93-C473-438D-9CE4-6D20DDEA0CA1}">
      <dgm:prSet phldrT="[Texto]"/>
      <dgm:spPr/>
      <dgm:t>
        <a:bodyPr/>
        <a:lstStyle/>
        <a:p>
          <a:r>
            <a:rPr lang="es-MX" dirty="0"/>
            <a:t>Estudiantes brindando servicio social</a:t>
          </a:r>
        </a:p>
      </dgm:t>
    </dgm:pt>
    <dgm:pt modelId="{DA6742A5-AD85-4C34-9DB8-F53DD817C111}" type="parTrans" cxnId="{9F8ED836-72F2-4534-9ECD-795E0F9D804B}">
      <dgm:prSet/>
      <dgm:spPr/>
      <dgm:t>
        <a:bodyPr/>
        <a:lstStyle/>
        <a:p>
          <a:endParaRPr lang="es-MX"/>
        </a:p>
      </dgm:t>
    </dgm:pt>
    <dgm:pt modelId="{EED8E5FE-FAE6-4546-A892-6913D5192203}" type="sibTrans" cxnId="{9F8ED836-72F2-4534-9ECD-795E0F9D804B}">
      <dgm:prSet/>
      <dgm:spPr/>
      <dgm:t>
        <a:bodyPr/>
        <a:lstStyle/>
        <a:p>
          <a:endParaRPr lang="es-MX"/>
        </a:p>
      </dgm:t>
    </dgm:pt>
    <dgm:pt modelId="{9A89C75A-9861-44D8-8783-A443BD947172}">
      <dgm:prSet phldrT="[Texto]"/>
      <dgm:spPr/>
      <dgm:t>
        <a:bodyPr/>
        <a:lstStyle/>
        <a:p>
          <a:r>
            <a:rPr lang="es-MX" dirty="0"/>
            <a:t>Docente apropiándose de nuevas herramientas digitales</a:t>
          </a:r>
        </a:p>
      </dgm:t>
    </dgm:pt>
    <dgm:pt modelId="{897CA3DD-A660-4D57-8C2A-4729FA556931}" type="parTrans" cxnId="{4516ECFF-3F32-4117-B83C-FDDCEBB463E5}">
      <dgm:prSet/>
      <dgm:spPr/>
      <dgm:t>
        <a:bodyPr/>
        <a:lstStyle/>
        <a:p>
          <a:endParaRPr lang="es-MX"/>
        </a:p>
      </dgm:t>
    </dgm:pt>
    <dgm:pt modelId="{A9F036ED-13B5-4BA0-8BEA-E5CA24E71A93}" type="sibTrans" cxnId="{4516ECFF-3F32-4117-B83C-FDDCEBB463E5}">
      <dgm:prSet/>
      <dgm:spPr/>
      <dgm:t>
        <a:bodyPr/>
        <a:lstStyle/>
        <a:p>
          <a:endParaRPr lang="es-MX"/>
        </a:p>
      </dgm:t>
    </dgm:pt>
    <dgm:pt modelId="{90605403-9170-4FBE-8799-1B95015ABD15}" type="pres">
      <dgm:prSet presAssocID="{17380B7C-BE87-47B8-B18F-90C1E0A6FD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2ED2B-ACF2-4022-9E18-395C8F2A73BC}" type="pres">
      <dgm:prSet presAssocID="{F2314495-404B-413D-B295-25C171A28318}" presName="vertOne" presStyleCnt="0"/>
      <dgm:spPr/>
    </dgm:pt>
    <dgm:pt modelId="{27F485F0-047D-406E-AE3B-5B9F03E73D14}" type="pres">
      <dgm:prSet presAssocID="{F2314495-404B-413D-B295-25C171A28318}" presName="txOne" presStyleLbl="node0" presStyleIdx="0" presStyleCnt="1" custLinFactNeighborX="12020" custLinFactNeighborY="-91625">
        <dgm:presLayoutVars>
          <dgm:chPref val="3"/>
        </dgm:presLayoutVars>
      </dgm:prSet>
      <dgm:spPr/>
    </dgm:pt>
    <dgm:pt modelId="{9FACC22E-D4A5-4696-8961-39055AE8F76A}" type="pres">
      <dgm:prSet presAssocID="{F2314495-404B-413D-B295-25C171A28318}" presName="parTransOne" presStyleCnt="0"/>
      <dgm:spPr/>
    </dgm:pt>
    <dgm:pt modelId="{A3257553-6353-4A46-85F5-A69718AEF9EC}" type="pres">
      <dgm:prSet presAssocID="{F2314495-404B-413D-B295-25C171A28318}" presName="horzOne" presStyleCnt="0"/>
      <dgm:spPr/>
    </dgm:pt>
    <dgm:pt modelId="{E53C14DD-5BEF-49E9-B447-8E0CD76AD338}" type="pres">
      <dgm:prSet presAssocID="{B1CBCFDB-AAC5-47BD-A7EB-13C3D1966A89}" presName="vertTwo" presStyleCnt="0"/>
      <dgm:spPr/>
    </dgm:pt>
    <dgm:pt modelId="{8729B347-79D7-4F9F-8277-573C9772F955}" type="pres">
      <dgm:prSet presAssocID="{B1CBCFDB-AAC5-47BD-A7EB-13C3D1966A89}" presName="txTwo" presStyleLbl="node2" presStyleIdx="0" presStyleCnt="2">
        <dgm:presLayoutVars>
          <dgm:chPref val="3"/>
        </dgm:presLayoutVars>
      </dgm:prSet>
      <dgm:spPr/>
    </dgm:pt>
    <dgm:pt modelId="{59692D02-E808-46B6-8386-28F75A8A25B9}" type="pres">
      <dgm:prSet presAssocID="{B1CBCFDB-AAC5-47BD-A7EB-13C3D1966A89}" presName="parTransTwo" presStyleCnt="0"/>
      <dgm:spPr/>
    </dgm:pt>
    <dgm:pt modelId="{814C479C-A33D-489B-9EB3-599249A23AF0}" type="pres">
      <dgm:prSet presAssocID="{B1CBCFDB-AAC5-47BD-A7EB-13C3D1966A89}" presName="horzTwo" presStyleCnt="0"/>
      <dgm:spPr/>
    </dgm:pt>
    <dgm:pt modelId="{9AC218E4-B2F7-471D-9BAF-706DFAC53C4F}" type="pres">
      <dgm:prSet presAssocID="{791CA9FB-3F76-4117-8CDB-66560F20F855}" presName="vertThree" presStyleCnt="0"/>
      <dgm:spPr/>
    </dgm:pt>
    <dgm:pt modelId="{A52A6B69-B2D7-45EB-A6AA-8705138686E0}" type="pres">
      <dgm:prSet presAssocID="{791CA9FB-3F76-4117-8CDB-66560F20F855}" presName="txThree" presStyleLbl="node3" presStyleIdx="0" presStyleCnt="3">
        <dgm:presLayoutVars>
          <dgm:chPref val="3"/>
        </dgm:presLayoutVars>
      </dgm:prSet>
      <dgm:spPr/>
    </dgm:pt>
    <dgm:pt modelId="{1DD3B6A5-F752-497D-9828-F44FA0A1A3FD}" type="pres">
      <dgm:prSet presAssocID="{791CA9FB-3F76-4117-8CDB-66560F20F855}" presName="horzThree" presStyleCnt="0"/>
      <dgm:spPr/>
    </dgm:pt>
    <dgm:pt modelId="{F8EFDCE7-3901-4949-B9CC-0282465F044E}" type="pres">
      <dgm:prSet presAssocID="{A1E549A0-0198-41CD-90D3-3BDA5D627BDC}" presName="sibSpaceThree" presStyleCnt="0"/>
      <dgm:spPr/>
    </dgm:pt>
    <dgm:pt modelId="{7378416B-5E2F-4E02-8B09-F32742D0325B}" type="pres">
      <dgm:prSet presAssocID="{642511EA-7C65-4E32-A0DD-64FE0DBDAACD}" presName="vertThree" presStyleCnt="0"/>
      <dgm:spPr/>
    </dgm:pt>
    <dgm:pt modelId="{81173423-FCFA-417F-9D08-EE431A78B3EF}" type="pres">
      <dgm:prSet presAssocID="{642511EA-7C65-4E32-A0DD-64FE0DBDAACD}" presName="txThree" presStyleLbl="node3" presStyleIdx="1" presStyleCnt="3">
        <dgm:presLayoutVars>
          <dgm:chPref val="3"/>
        </dgm:presLayoutVars>
      </dgm:prSet>
      <dgm:spPr/>
    </dgm:pt>
    <dgm:pt modelId="{13AB1062-7059-4A48-B666-C70E40A52B90}" type="pres">
      <dgm:prSet presAssocID="{642511EA-7C65-4E32-A0DD-64FE0DBDAACD}" presName="horzThree" presStyleCnt="0"/>
      <dgm:spPr/>
    </dgm:pt>
    <dgm:pt modelId="{5FAEC9F9-DDF8-4968-BD7E-8369C6491D8A}" type="pres">
      <dgm:prSet presAssocID="{396B1004-9562-47A2-9205-E08B5B6B9E5C}" presName="sibSpaceTwo" presStyleCnt="0"/>
      <dgm:spPr/>
    </dgm:pt>
    <dgm:pt modelId="{321E1419-2E43-4B27-ABC2-0F39C5132849}" type="pres">
      <dgm:prSet presAssocID="{7D1C5F93-C473-438D-9CE4-6D20DDEA0CA1}" presName="vertTwo" presStyleCnt="0"/>
      <dgm:spPr/>
    </dgm:pt>
    <dgm:pt modelId="{CA2B6BD2-0E75-499C-A751-E254F37288CE}" type="pres">
      <dgm:prSet presAssocID="{7D1C5F93-C473-438D-9CE4-6D20DDEA0CA1}" presName="txTwo" presStyleLbl="node2" presStyleIdx="1" presStyleCnt="2">
        <dgm:presLayoutVars>
          <dgm:chPref val="3"/>
        </dgm:presLayoutVars>
      </dgm:prSet>
      <dgm:spPr/>
    </dgm:pt>
    <dgm:pt modelId="{57A16B40-AFF9-4DC6-8242-B6EFE3958A94}" type="pres">
      <dgm:prSet presAssocID="{7D1C5F93-C473-438D-9CE4-6D20DDEA0CA1}" presName="parTransTwo" presStyleCnt="0"/>
      <dgm:spPr/>
    </dgm:pt>
    <dgm:pt modelId="{E4EEAF98-3AE1-4530-9EE7-221CC260DE58}" type="pres">
      <dgm:prSet presAssocID="{7D1C5F93-C473-438D-9CE4-6D20DDEA0CA1}" presName="horzTwo" presStyleCnt="0"/>
      <dgm:spPr/>
    </dgm:pt>
    <dgm:pt modelId="{E36433CD-7F68-4057-8C64-65A64D651481}" type="pres">
      <dgm:prSet presAssocID="{9A89C75A-9861-44D8-8783-A443BD947172}" presName="vertThree" presStyleCnt="0"/>
      <dgm:spPr/>
    </dgm:pt>
    <dgm:pt modelId="{E47F32B7-8CE6-4C05-82B8-E5F78F2C3355}" type="pres">
      <dgm:prSet presAssocID="{9A89C75A-9861-44D8-8783-A443BD947172}" presName="txThree" presStyleLbl="node3" presStyleIdx="2" presStyleCnt="3">
        <dgm:presLayoutVars>
          <dgm:chPref val="3"/>
        </dgm:presLayoutVars>
      </dgm:prSet>
      <dgm:spPr/>
    </dgm:pt>
    <dgm:pt modelId="{AA9C8E1D-9A2B-4185-AE35-7DE880F1A0C4}" type="pres">
      <dgm:prSet presAssocID="{9A89C75A-9861-44D8-8783-A443BD947172}" presName="horzThree" presStyleCnt="0"/>
      <dgm:spPr/>
    </dgm:pt>
  </dgm:ptLst>
  <dgm:cxnLst>
    <dgm:cxn modelId="{5116000E-F8E9-43FB-9400-2BA157628735}" type="presOf" srcId="{17380B7C-BE87-47B8-B18F-90C1E0A6FDBD}" destId="{90605403-9170-4FBE-8799-1B95015ABD15}" srcOrd="0" destOrd="0" presId="urn:microsoft.com/office/officeart/2005/8/layout/hierarchy4"/>
    <dgm:cxn modelId="{1E348226-CE31-4397-84D6-6A2F648CEE00}" srcId="{B1CBCFDB-AAC5-47BD-A7EB-13C3D1966A89}" destId="{642511EA-7C65-4E32-A0DD-64FE0DBDAACD}" srcOrd="1" destOrd="0" parTransId="{8C17DA79-5D73-41F9-86C1-D924D6E074CB}" sibTransId="{09CB463B-DB22-49BE-9C30-519A80CFD5FD}"/>
    <dgm:cxn modelId="{18F32F30-717A-4569-AA0C-A0AF89575CEE}" type="presOf" srcId="{791CA9FB-3F76-4117-8CDB-66560F20F855}" destId="{A52A6B69-B2D7-45EB-A6AA-8705138686E0}" srcOrd="0" destOrd="0" presId="urn:microsoft.com/office/officeart/2005/8/layout/hierarchy4"/>
    <dgm:cxn modelId="{9F8ED836-72F2-4534-9ECD-795E0F9D804B}" srcId="{F2314495-404B-413D-B295-25C171A28318}" destId="{7D1C5F93-C473-438D-9CE4-6D20DDEA0CA1}" srcOrd="1" destOrd="0" parTransId="{DA6742A5-AD85-4C34-9DB8-F53DD817C111}" sibTransId="{EED8E5FE-FAE6-4546-A892-6913D5192203}"/>
    <dgm:cxn modelId="{DCDE203A-A2B9-4A76-8E2B-EE887D8ADB59}" srcId="{17380B7C-BE87-47B8-B18F-90C1E0A6FDBD}" destId="{F2314495-404B-413D-B295-25C171A28318}" srcOrd="0" destOrd="0" parTransId="{C726DD80-6A88-4F8D-A1A5-9D6F3675F725}" sibTransId="{C456ACC8-E898-4B0E-A640-D809847B54DA}"/>
    <dgm:cxn modelId="{F1FCBE5F-5A91-4CE0-965A-9FB2804EF7C1}" type="presOf" srcId="{9A89C75A-9861-44D8-8783-A443BD947172}" destId="{E47F32B7-8CE6-4C05-82B8-E5F78F2C3355}" srcOrd="0" destOrd="0" presId="urn:microsoft.com/office/officeart/2005/8/layout/hierarchy4"/>
    <dgm:cxn modelId="{ED144F70-D78A-4EA1-B5D4-EBA33C3419B7}" srcId="{B1CBCFDB-AAC5-47BD-A7EB-13C3D1966A89}" destId="{791CA9FB-3F76-4117-8CDB-66560F20F855}" srcOrd="0" destOrd="0" parTransId="{4DFDABC3-E64A-4771-8AAD-61C278899CEF}" sibTransId="{A1E549A0-0198-41CD-90D3-3BDA5D627BDC}"/>
    <dgm:cxn modelId="{4E245473-2938-486E-BCF7-9AF5BFC1A81A}" type="presOf" srcId="{7D1C5F93-C473-438D-9CE4-6D20DDEA0CA1}" destId="{CA2B6BD2-0E75-499C-A751-E254F37288CE}" srcOrd="0" destOrd="0" presId="urn:microsoft.com/office/officeart/2005/8/layout/hierarchy4"/>
    <dgm:cxn modelId="{DD7F5975-AABD-4C48-8860-677358B37C6C}" type="presOf" srcId="{642511EA-7C65-4E32-A0DD-64FE0DBDAACD}" destId="{81173423-FCFA-417F-9D08-EE431A78B3EF}" srcOrd="0" destOrd="0" presId="urn:microsoft.com/office/officeart/2005/8/layout/hierarchy4"/>
    <dgm:cxn modelId="{A6C305C0-1F11-430A-8234-D7073D4E63F4}" type="presOf" srcId="{F2314495-404B-413D-B295-25C171A28318}" destId="{27F485F0-047D-406E-AE3B-5B9F03E73D14}" srcOrd="0" destOrd="0" presId="urn:microsoft.com/office/officeart/2005/8/layout/hierarchy4"/>
    <dgm:cxn modelId="{3EF498C5-B8A9-4C13-B19C-860F8C5A358F}" type="presOf" srcId="{B1CBCFDB-AAC5-47BD-A7EB-13C3D1966A89}" destId="{8729B347-79D7-4F9F-8277-573C9772F955}" srcOrd="0" destOrd="0" presId="urn:microsoft.com/office/officeart/2005/8/layout/hierarchy4"/>
    <dgm:cxn modelId="{2AA599EC-33BD-459B-ACC8-845A5BEA593C}" srcId="{F2314495-404B-413D-B295-25C171A28318}" destId="{B1CBCFDB-AAC5-47BD-A7EB-13C3D1966A89}" srcOrd="0" destOrd="0" parTransId="{E2D3E937-220B-456D-ABBE-69009F26840F}" sibTransId="{396B1004-9562-47A2-9205-E08B5B6B9E5C}"/>
    <dgm:cxn modelId="{4516ECFF-3F32-4117-B83C-FDDCEBB463E5}" srcId="{7D1C5F93-C473-438D-9CE4-6D20DDEA0CA1}" destId="{9A89C75A-9861-44D8-8783-A443BD947172}" srcOrd="0" destOrd="0" parTransId="{897CA3DD-A660-4D57-8C2A-4729FA556931}" sibTransId="{A9F036ED-13B5-4BA0-8BEA-E5CA24E71A93}"/>
    <dgm:cxn modelId="{8B80F83C-2976-4FB7-974C-EBB20428BD24}" type="presParOf" srcId="{90605403-9170-4FBE-8799-1B95015ABD15}" destId="{5012ED2B-ACF2-4022-9E18-395C8F2A73BC}" srcOrd="0" destOrd="0" presId="urn:microsoft.com/office/officeart/2005/8/layout/hierarchy4"/>
    <dgm:cxn modelId="{103B1779-3046-4045-A7FB-947AD2986E37}" type="presParOf" srcId="{5012ED2B-ACF2-4022-9E18-395C8F2A73BC}" destId="{27F485F0-047D-406E-AE3B-5B9F03E73D14}" srcOrd="0" destOrd="0" presId="urn:microsoft.com/office/officeart/2005/8/layout/hierarchy4"/>
    <dgm:cxn modelId="{445ACA04-DCD7-4772-985C-E259FE24FADC}" type="presParOf" srcId="{5012ED2B-ACF2-4022-9E18-395C8F2A73BC}" destId="{9FACC22E-D4A5-4696-8961-39055AE8F76A}" srcOrd="1" destOrd="0" presId="urn:microsoft.com/office/officeart/2005/8/layout/hierarchy4"/>
    <dgm:cxn modelId="{A34F8118-0D20-47EF-9824-C4EF374C0832}" type="presParOf" srcId="{5012ED2B-ACF2-4022-9E18-395C8F2A73BC}" destId="{A3257553-6353-4A46-85F5-A69718AEF9EC}" srcOrd="2" destOrd="0" presId="urn:microsoft.com/office/officeart/2005/8/layout/hierarchy4"/>
    <dgm:cxn modelId="{5D519AD2-D759-4F19-B8A7-46DCC18E08DE}" type="presParOf" srcId="{A3257553-6353-4A46-85F5-A69718AEF9EC}" destId="{E53C14DD-5BEF-49E9-B447-8E0CD76AD338}" srcOrd="0" destOrd="0" presId="urn:microsoft.com/office/officeart/2005/8/layout/hierarchy4"/>
    <dgm:cxn modelId="{15AE110C-587E-4D60-8797-188374472FB2}" type="presParOf" srcId="{E53C14DD-5BEF-49E9-B447-8E0CD76AD338}" destId="{8729B347-79D7-4F9F-8277-573C9772F955}" srcOrd="0" destOrd="0" presId="urn:microsoft.com/office/officeart/2005/8/layout/hierarchy4"/>
    <dgm:cxn modelId="{68995E44-566B-4FBE-8095-6D311653591F}" type="presParOf" srcId="{E53C14DD-5BEF-49E9-B447-8E0CD76AD338}" destId="{59692D02-E808-46B6-8386-28F75A8A25B9}" srcOrd="1" destOrd="0" presId="urn:microsoft.com/office/officeart/2005/8/layout/hierarchy4"/>
    <dgm:cxn modelId="{9DF7CC41-BB50-4314-8285-C025E77996EE}" type="presParOf" srcId="{E53C14DD-5BEF-49E9-B447-8E0CD76AD338}" destId="{814C479C-A33D-489B-9EB3-599249A23AF0}" srcOrd="2" destOrd="0" presId="urn:microsoft.com/office/officeart/2005/8/layout/hierarchy4"/>
    <dgm:cxn modelId="{37B9A839-73EF-41C5-917B-43FD78F90601}" type="presParOf" srcId="{814C479C-A33D-489B-9EB3-599249A23AF0}" destId="{9AC218E4-B2F7-471D-9BAF-706DFAC53C4F}" srcOrd="0" destOrd="0" presId="urn:microsoft.com/office/officeart/2005/8/layout/hierarchy4"/>
    <dgm:cxn modelId="{F25BFF7B-CCDB-47FC-A3D9-1EF28580559F}" type="presParOf" srcId="{9AC218E4-B2F7-471D-9BAF-706DFAC53C4F}" destId="{A52A6B69-B2D7-45EB-A6AA-8705138686E0}" srcOrd="0" destOrd="0" presId="urn:microsoft.com/office/officeart/2005/8/layout/hierarchy4"/>
    <dgm:cxn modelId="{4E02D7D5-1947-4BF7-B73E-6DFBC40A8A98}" type="presParOf" srcId="{9AC218E4-B2F7-471D-9BAF-706DFAC53C4F}" destId="{1DD3B6A5-F752-497D-9828-F44FA0A1A3FD}" srcOrd="1" destOrd="0" presId="urn:microsoft.com/office/officeart/2005/8/layout/hierarchy4"/>
    <dgm:cxn modelId="{2C672A14-77C6-40D6-B703-730B27BEB183}" type="presParOf" srcId="{814C479C-A33D-489B-9EB3-599249A23AF0}" destId="{F8EFDCE7-3901-4949-B9CC-0282465F044E}" srcOrd="1" destOrd="0" presId="urn:microsoft.com/office/officeart/2005/8/layout/hierarchy4"/>
    <dgm:cxn modelId="{D25F1EA9-2BB2-4493-B4AA-D8DD8D3FE345}" type="presParOf" srcId="{814C479C-A33D-489B-9EB3-599249A23AF0}" destId="{7378416B-5E2F-4E02-8B09-F32742D0325B}" srcOrd="2" destOrd="0" presId="urn:microsoft.com/office/officeart/2005/8/layout/hierarchy4"/>
    <dgm:cxn modelId="{387ADC80-8C1F-4D4C-B712-2AD4A0BC59B2}" type="presParOf" srcId="{7378416B-5E2F-4E02-8B09-F32742D0325B}" destId="{81173423-FCFA-417F-9D08-EE431A78B3EF}" srcOrd="0" destOrd="0" presId="urn:microsoft.com/office/officeart/2005/8/layout/hierarchy4"/>
    <dgm:cxn modelId="{1E4D41C8-F02F-48F0-AF7A-A2F23074805C}" type="presParOf" srcId="{7378416B-5E2F-4E02-8B09-F32742D0325B}" destId="{13AB1062-7059-4A48-B666-C70E40A52B90}" srcOrd="1" destOrd="0" presId="urn:microsoft.com/office/officeart/2005/8/layout/hierarchy4"/>
    <dgm:cxn modelId="{750DD26E-C8A4-4651-B371-78F4028C2B93}" type="presParOf" srcId="{A3257553-6353-4A46-85F5-A69718AEF9EC}" destId="{5FAEC9F9-DDF8-4968-BD7E-8369C6491D8A}" srcOrd="1" destOrd="0" presId="urn:microsoft.com/office/officeart/2005/8/layout/hierarchy4"/>
    <dgm:cxn modelId="{BC130F8A-708D-423A-8245-2A7377DA8F3B}" type="presParOf" srcId="{A3257553-6353-4A46-85F5-A69718AEF9EC}" destId="{321E1419-2E43-4B27-ABC2-0F39C5132849}" srcOrd="2" destOrd="0" presId="urn:microsoft.com/office/officeart/2005/8/layout/hierarchy4"/>
    <dgm:cxn modelId="{E64D9AEC-AA92-4AFB-BDB7-B60F978DF905}" type="presParOf" srcId="{321E1419-2E43-4B27-ABC2-0F39C5132849}" destId="{CA2B6BD2-0E75-499C-A751-E254F37288CE}" srcOrd="0" destOrd="0" presId="urn:microsoft.com/office/officeart/2005/8/layout/hierarchy4"/>
    <dgm:cxn modelId="{916C4614-F0BA-4F6B-A422-87640CEEBDA7}" type="presParOf" srcId="{321E1419-2E43-4B27-ABC2-0F39C5132849}" destId="{57A16B40-AFF9-4DC6-8242-B6EFE3958A94}" srcOrd="1" destOrd="0" presId="urn:microsoft.com/office/officeart/2005/8/layout/hierarchy4"/>
    <dgm:cxn modelId="{1C13D085-6235-486D-A71D-37E5A885DA01}" type="presParOf" srcId="{321E1419-2E43-4B27-ABC2-0F39C5132849}" destId="{E4EEAF98-3AE1-4530-9EE7-221CC260DE58}" srcOrd="2" destOrd="0" presId="urn:microsoft.com/office/officeart/2005/8/layout/hierarchy4"/>
    <dgm:cxn modelId="{05334BC6-0BE4-4565-9218-6A6E49961549}" type="presParOf" srcId="{E4EEAF98-3AE1-4530-9EE7-221CC260DE58}" destId="{E36433CD-7F68-4057-8C64-65A64D651481}" srcOrd="0" destOrd="0" presId="urn:microsoft.com/office/officeart/2005/8/layout/hierarchy4"/>
    <dgm:cxn modelId="{124C2F55-0578-4203-BED8-3EF39B5B3407}" type="presParOf" srcId="{E36433CD-7F68-4057-8C64-65A64D651481}" destId="{E47F32B7-8CE6-4C05-82B8-E5F78F2C3355}" srcOrd="0" destOrd="0" presId="urn:microsoft.com/office/officeart/2005/8/layout/hierarchy4"/>
    <dgm:cxn modelId="{607A4EBE-B808-45EB-B614-8EC119096AFF}" type="presParOf" srcId="{E36433CD-7F68-4057-8C64-65A64D651481}" destId="{AA9C8E1D-9A2B-4185-AE35-7DE880F1A0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485F0-047D-406E-AE3B-5B9F03E73D14}">
      <dsp:nvSpPr>
        <dsp:cNvPr id="0" name=""/>
        <dsp:cNvSpPr/>
      </dsp:nvSpPr>
      <dsp:spPr>
        <a:xfrm>
          <a:off x="1398" y="0"/>
          <a:ext cx="6094601" cy="1333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Videoconferencia zoom y </a:t>
          </a:r>
          <a:r>
            <a:rPr lang="es-MX" sz="1600" b="1" kern="1200" dirty="0" err="1"/>
            <a:t>meet</a:t>
          </a:r>
          <a:r>
            <a:rPr lang="es-MX" sz="1600" b="1" kern="1200" dirty="0"/>
            <a:t>/clases presenciales en espacios destinados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Teléfonos móviles, laptops, </a:t>
          </a:r>
          <a:r>
            <a:rPr lang="es-MX" sz="1600" b="1" kern="1200" dirty="0" err="1"/>
            <a:t>tablets</a:t>
          </a:r>
          <a:endParaRPr lang="es-MX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Infografías, videos, podcast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b="1" kern="1200" dirty="0"/>
        </a:p>
      </dsp:txBody>
      <dsp:txXfrm>
        <a:off x="40452" y="39054"/>
        <a:ext cx="6016493" cy="1255284"/>
      </dsp:txXfrm>
    </dsp:sp>
    <dsp:sp modelId="{8729B347-79D7-4F9F-8277-573C9772F955}">
      <dsp:nvSpPr>
        <dsp:cNvPr id="0" name=""/>
        <dsp:cNvSpPr/>
      </dsp:nvSpPr>
      <dsp:spPr>
        <a:xfrm>
          <a:off x="699" y="1443649"/>
          <a:ext cx="3981182" cy="1333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Habilidades de autorregulación y socioemocionales</a:t>
          </a:r>
        </a:p>
      </dsp:txBody>
      <dsp:txXfrm>
        <a:off x="39753" y="1482703"/>
        <a:ext cx="3903074" cy="1255284"/>
      </dsp:txXfrm>
    </dsp:sp>
    <dsp:sp modelId="{A52A6B69-B2D7-45EB-A6AA-8705138686E0}">
      <dsp:nvSpPr>
        <dsp:cNvPr id="0" name=""/>
        <dsp:cNvSpPr/>
      </dsp:nvSpPr>
      <dsp:spPr>
        <a:xfrm>
          <a:off x="699" y="2884889"/>
          <a:ext cx="1949648" cy="1333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Uso de tecnologías digitales</a:t>
          </a:r>
        </a:p>
      </dsp:txBody>
      <dsp:txXfrm>
        <a:off x="39753" y="2923943"/>
        <a:ext cx="1871540" cy="1255284"/>
      </dsp:txXfrm>
    </dsp:sp>
    <dsp:sp modelId="{81173423-FCFA-417F-9D08-EE431A78B3EF}">
      <dsp:nvSpPr>
        <dsp:cNvPr id="0" name=""/>
        <dsp:cNvSpPr/>
      </dsp:nvSpPr>
      <dsp:spPr>
        <a:xfrm>
          <a:off x="2032233" y="2884889"/>
          <a:ext cx="1949648" cy="1333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Implementación de nuevos “dispositivos” pedagógicos en la enseñanza</a:t>
          </a:r>
        </a:p>
      </dsp:txBody>
      <dsp:txXfrm>
        <a:off x="2071287" y="2923943"/>
        <a:ext cx="1871540" cy="1255284"/>
      </dsp:txXfrm>
    </dsp:sp>
    <dsp:sp modelId="{CA2B6BD2-0E75-499C-A751-E254F37288CE}">
      <dsp:nvSpPr>
        <dsp:cNvPr id="0" name=""/>
        <dsp:cNvSpPr/>
      </dsp:nvSpPr>
      <dsp:spPr>
        <a:xfrm>
          <a:off x="4145652" y="1443649"/>
          <a:ext cx="1949648" cy="1333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Estudiantes brindando servicio social</a:t>
          </a:r>
        </a:p>
      </dsp:txBody>
      <dsp:txXfrm>
        <a:off x="4184706" y="1482703"/>
        <a:ext cx="1871540" cy="1255284"/>
      </dsp:txXfrm>
    </dsp:sp>
    <dsp:sp modelId="{E47F32B7-8CE6-4C05-82B8-E5F78F2C3355}">
      <dsp:nvSpPr>
        <dsp:cNvPr id="0" name=""/>
        <dsp:cNvSpPr/>
      </dsp:nvSpPr>
      <dsp:spPr>
        <a:xfrm>
          <a:off x="4145652" y="2884889"/>
          <a:ext cx="1949648" cy="1333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Docente apropiándose de nuevas herramientas digitales</a:t>
          </a:r>
        </a:p>
      </dsp:txBody>
      <dsp:txXfrm>
        <a:off x="4184706" y="2923943"/>
        <a:ext cx="1871540" cy="125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28/05/2022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CBg6UOb4/h7aUX1UB-J4Y7tgrl3D2bA/edit" TargetMode="External"/><Relationship Id="rId2" Type="http://schemas.openxmlformats.org/officeDocument/2006/relationships/hyperlink" Target="https://www.canva.com/design/DAFCBt0-vSM/C9-eqaLFl7jVP7qlxewMGA/ed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062664" cy="1512168"/>
          </a:xfrm>
        </p:spPr>
        <p:txBody>
          <a:bodyPr>
            <a:normAutofit/>
          </a:bodyPr>
          <a:lstStyle/>
          <a:p>
            <a:r>
              <a:rPr lang="es-MX" sz="2800" b="0" i="0" dirty="0">
                <a:solidFill>
                  <a:srgbClr val="1E3D8A"/>
                </a:solidFill>
                <a:effectLst/>
                <a:latin typeface="Roboto" panose="02000000000000000000" pitchFamily="2" charset="0"/>
              </a:rPr>
              <a:t>Experiencias en la construcción de la modalidad híbrida en la </a:t>
            </a:r>
            <a:r>
              <a:rPr lang="es-MX" sz="2800" dirty="0">
                <a:solidFill>
                  <a:srgbClr val="1E3D8A"/>
                </a:solidFill>
                <a:latin typeface="Roboto" panose="02000000000000000000" pitchFamily="2" charset="0"/>
              </a:rPr>
              <a:t>Práctica Supervisada en la </a:t>
            </a:r>
            <a:r>
              <a:rPr lang="es-MX" sz="2800" b="0" i="0" dirty="0">
                <a:solidFill>
                  <a:srgbClr val="1E3D8A"/>
                </a:solidFill>
                <a:effectLst/>
                <a:latin typeface="Roboto" panose="02000000000000000000" pitchFamily="2" charset="0"/>
              </a:rPr>
              <a:t>Carrera de Psicolog</a:t>
            </a:r>
            <a:r>
              <a:rPr lang="es-MX" sz="2800" dirty="0">
                <a:solidFill>
                  <a:srgbClr val="1E3D8A"/>
                </a:solidFill>
                <a:latin typeface="Roboto" panose="02000000000000000000" pitchFamily="2" charset="0"/>
              </a:rPr>
              <a:t>ía</a:t>
            </a:r>
            <a:r>
              <a:rPr lang="es-MX" sz="2800" b="0" i="0" dirty="0">
                <a:solidFill>
                  <a:srgbClr val="1E3D8A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936104"/>
          </a:xfrm>
        </p:spPr>
        <p:txBody>
          <a:bodyPr>
            <a:normAutofit fontScale="55000" lnSpcReduction="20000"/>
          </a:bodyPr>
          <a:lstStyle/>
          <a:p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0"/>
              </a:rPr>
              <a:t>Mtra. Elsa Guadalupe López Morales</a:t>
            </a:r>
          </a:p>
          <a:p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0"/>
              </a:rPr>
              <a:t>FES Iztacala, UNAM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D3C47-AC3D-F711-0C67-827E775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778098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Amasis MT Pro Medium" panose="02040604050005020304" pitchFamily="18" charset="0"/>
              </a:rPr>
              <a:t>Modelo híbrido en la FES Iztacala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C7FC1A-5ACE-516B-2D2D-4FB1DB41A136}"/>
              </a:ext>
            </a:extLst>
          </p:cNvPr>
          <p:cNvSpPr txBox="1"/>
          <p:nvPr/>
        </p:nvSpPr>
        <p:spPr>
          <a:xfrm>
            <a:off x="457200" y="981243"/>
            <a:ext cx="8010783" cy="923330"/>
          </a:xfrm>
          <a:prstGeom prst="rect">
            <a:avLst/>
          </a:prstGeom>
          <a:gradFill>
            <a:gsLst>
              <a:gs pos="93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</a:rPr>
              <a:t>Acorde con los lineamientos generales de la UNAM para el regreso paulatino a las aulas, la Facultad fue considerando reanudar las actividades prácticas en las Carreras que así lo requerían como prioridad formativa (Noviembre 2021).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34D88C-306F-E88F-D29A-7E827E0C0381}"/>
              </a:ext>
            </a:extLst>
          </p:cNvPr>
          <p:cNvSpPr txBox="1">
            <a:spLocks/>
          </p:cNvSpPr>
          <p:nvPr/>
        </p:nvSpPr>
        <p:spPr>
          <a:xfrm>
            <a:off x="983316" y="1953452"/>
            <a:ext cx="70671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Amasis MT Pro Medium" panose="02040604050005020304" pitchFamily="18" charset="0"/>
              </a:rPr>
              <a:t>Modelo híbrido en la Carrera de Psicología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C50394-F99A-2F8F-3029-28F6DF29119F}"/>
              </a:ext>
            </a:extLst>
          </p:cNvPr>
          <p:cNvSpPr txBox="1"/>
          <p:nvPr/>
        </p:nvSpPr>
        <p:spPr>
          <a:xfrm>
            <a:off x="511488" y="2611178"/>
            <a:ext cx="8010783" cy="923330"/>
          </a:xfrm>
          <a:prstGeom prst="rect">
            <a:avLst/>
          </a:prstGeom>
          <a:gradFill>
            <a:gsLst>
              <a:gs pos="9800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</a:rPr>
              <a:t>La Carrera de Psicología formalizó el regreso híbrido organizando una semana presencial para los grupos nones y una en línea para los grupos pares (Febrero 2022).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F419EA-F3BC-BBF1-A449-FE94A786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93" y="4258869"/>
            <a:ext cx="1333500" cy="17811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5FD5A3-C708-59F8-4B13-F8F6D94A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3" y="3612060"/>
            <a:ext cx="1815656" cy="297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0502BD-A693-8221-3FD3-D8F86FDD5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30" y="4274914"/>
            <a:ext cx="1333500" cy="17837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F9C1C6-5D5C-6022-C08B-CB00FE8F3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364" y="4277245"/>
            <a:ext cx="1336803" cy="17814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417485-4348-AE75-775F-25CFAACE1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902" y="4278293"/>
            <a:ext cx="2017465" cy="17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7D0C3-4AC0-3B48-DDA7-74555547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80" y="1549095"/>
            <a:ext cx="4303397" cy="347395"/>
          </a:xfrm>
        </p:spPr>
        <p:txBody>
          <a:bodyPr>
            <a:noAutofit/>
          </a:bodyPr>
          <a:lstStyle/>
          <a:p>
            <a:pPr algn="l"/>
            <a:r>
              <a:rPr lang="es-MX" sz="1600" dirty="0">
                <a:latin typeface="Amasis MT Pro Medium" panose="02040604050005020304" pitchFamily="18" charset="0"/>
              </a:rPr>
              <a:t>- Asesoría a pequeños grupos</a:t>
            </a:r>
            <a:br>
              <a:rPr lang="es-MX" sz="1600" dirty="0">
                <a:latin typeface="Amasis MT Pro Medium" panose="02040604050005020304" pitchFamily="18" charset="0"/>
              </a:rPr>
            </a:br>
            <a:r>
              <a:rPr lang="es-MX" sz="1600" dirty="0">
                <a:latin typeface="Amasis MT Pro Medium" panose="02040604050005020304" pitchFamily="18" charset="0"/>
              </a:rPr>
              <a:t>- Ejercicios de simulación</a:t>
            </a:r>
            <a:br>
              <a:rPr lang="es-MX" sz="1600" dirty="0">
                <a:latin typeface="Amasis MT Pro Medium" panose="02040604050005020304" pitchFamily="18" charset="0"/>
              </a:rPr>
            </a:br>
            <a:r>
              <a:rPr lang="es-MX" sz="1600" dirty="0">
                <a:latin typeface="Amasis MT Pro Medium" panose="02040604050005020304" pitchFamily="18" charset="0"/>
              </a:rPr>
              <a:t>- Análisis de experiencias en el Servicio   social</a:t>
            </a:r>
            <a:br>
              <a:rPr lang="es-MX" sz="1600" dirty="0">
                <a:latin typeface="Amasis MT Pro Medium" panose="02040604050005020304" pitchFamily="18" charset="0"/>
              </a:rPr>
            </a:br>
            <a:r>
              <a:rPr lang="es-MX" sz="1600" dirty="0">
                <a:latin typeface="Amasis MT Pro Medium" panose="02040604050005020304" pitchFamily="18" charset="0"/>
              </a:rPr>
              <a:t>- Trabajo con transcripciones de dispositivos pedagógicos</a:t>
            </a:r>
            <a:br>
              <a:rPr lang="es-MX" sz="1600" dirty="0">
                <a:latin typeface="Amasis MT Pro Medium" panose="02040604050005020304" pitchFamily="18" charset="0"/>
              </a:rPr>
            </a:br>
            <a:r>
              <a:rPr lang="es-MX" sz="1600" dirty="0">
                <a:latin typeface="Amasis MT Pro Medium" panose="02040604050005020304" pitchFamily="18" charset="0"/>
              </a:rPr>
              <a:t>- Reflexión grupal sobre la “salida” de la pandemia</a:t>
            </a:r>
          </a:p>
        </p:txBody>
      </p:sp>
      <p:sp>
        <p:nvSpPr>
          <p:cNvPr id="59" name="Cuadro de texto 2">
            <a:extLst>
              <a:ext uri="{FF2B5EF4-FFF2-40B4-BE49-F238E27FC236}">
                <a16:creationId xmlns:a16="http://schemas.microsoft.com/office/drawing/2014/main" id="{36805E54-D029-A8B8-66F0-24A1173C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573016"/>
            <a:ext cx="1492885" cy="4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Amasis MT Pro Medium" panose="020B0604020202020204" pitchFamily="18" charset="0"/>
                <a:ea typeface="Calibri" panose="020F0502020204030204" pitchFamily="34" charset="0"/>
                <a:cs typeface="Angsana New" panose="020B0502040204020203" pitchFamily="18" charset="-34"/>
              </a:rPr>
              <a:t>Como se ajustó la planeación</a:t>
            </a:r>
            <a:endParaRPr lang="es-MX" sz="2000" dirty="0">
              <a:effectLst/>
              <a:latin typeface="Amasis MT Pro Medium" panose="020B0604020202020204" pitchFamily="18" charset="0"/>
              <a:ea typeface="Calibri" panose="020F0502020204030204" pitchFamily="34" charset="0"/>
              <a:cs typeface="Angsana New" panose="020B0502040204020203" pitchFamily="18" charset="-34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AD360895-1374-DBE8-F6B5-EF1A24E4E512}"/>
              </a:ext>
            </a:extLst>
          </p:cNvPr>
          <p:cNvSpPr/>
          <p:nvPr/>
        </p:nvSpPr>
        <p:spPr>
          <a:xfrm>
            <a:off x="1673154" y="756578"/>
            <a:ext cx="139072" cy="5210877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1" name="Cuadro de texto 2">
            <a:extLst>
              <a:ext uri="{FF2B5EF4-FFF2-40B4-BE49-F238E27FC236}">
                <a16:creationId xmlns:a16="http://schemas.microsoft.com/office/drawing/2014/main" id="{839266C3-6496-F889-8D7E-3DCB08F1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382" y="1102490"/>
            <a:ext cx="1326512" cy="2298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presenciales</a:t>
            </a:r>
            <a:endParaRPr lang="es-MX" sz="16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C1D5E32B-7AFB-D001-B637-83DFF75ACEC0}"/>
              </a:ext>
            </a:extLst>
          </p:cNvPr>
          <p:cNvSpPr/>
          <p:nvPr/>
        </p:nvSpPr>
        <p:spPr>
          <a:xfrm flipH="1">
            <a:off x="1908698" y="1313479"/>
            <a:ext cx="101600" cy="135890"/>
          </a:xfrm>
          <a:prstGeom prst="ellipse">
            <a:avLst/>
          </a:prstGeom>
          <a:solidFill>
            <a:srgbClr val="FF00FF"/>
          </a:solidFill>
          <a:ln w="50800" cap="flat" cmpd="dbl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29EFC1D-0BB2-9F22-D68D-4DA913CD2FE4}"/>
              </a:ext>
            </a:extLst>
          </p:cNvPr>
          <p:cNvSpPr/>
          <p:nvPr/>
        </p:nvSpPr>
        <p:spPr>
          <a:xfrm flipH="1">
            <a:off x="1922413" y="3451507"/>
            <a:ext cx="101600" cy="135890"/>
          </a:xfrm>
          <a:prstGeom prst="ellipse">
            <a:avLst/>
          </a:prstGeom>
          <a:solidFill>
            <a:srgbClr val="FF00FF"/>
          </a:solidFill>
          <a:ln w="50800" cap="flat" cmpd="dbl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4" name="Cuadro de texto 2">
            <a:extLst>
              <a:ext uri="{FF2B5EF4-FFF2-40B4-BE49-F238E27FC236}">
                <a16:creationId xmlns:a16="http://schemas.microsoft.com/office/drawing/2014/main" id="{FA4297DA-FABF-5273-5081-74FABAA0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118" y="3212244"/>
            <a:ext cx="1326512" cy="2298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</a:t>
            </a:r>
            <a:r>
              <a:rPr lang="es-MX" sz="16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línea</a:t>
            </a:r>
            <a:endParaRPr lang="es-MX" sz="16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uadro de texto 2">
            <a:extLst>
              <a:ext uri="{FF2B5EF4-FFF2-40B4-BE49-F238E27FC236}">
                <a16:creationId xmlns:a16="http://schemas.microsoft.com/office/drawing/2014/main" id="{C581537D-B303-3655-31A8-B7C57BAD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822" y="4867703"/>
            <a:ext cx="1414890" cy="2298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6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del grupo</a:t>
            </a:r>
            <a:endParaRPr lang="es-MX" sz="16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8364997F-B3D6-5B0C-6A46-330742FAE843}"/>
              </a:ext>
            </a:extLst>
          </p:cNvPr>
          <p:cNvSpPr/>
          <p:nvPr/>
        </p:nvSpPr>
        <p:spPr>
          <a:xfrm flipH="1">
            <a:off x="1936224" y="4975466"/>
            <a:ext cx="101600" cy="135890"/>
          </a:xfrm>
          <a:prstGeom prst="ellipse">
            <a:avLst/>
          </a:prstGeom>
          <a:solidFill>
            <a:srgbClr val="FF00FF"/>
          </a:solidFill>
          <a:ln w="50800" cap="flat" cmpd="dbl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pic>
        <p:nvPicPr>
          <p:cNvPr id="75" name="Picture 10">
            <a:extLst>
              <a:ext uri="{FF2B5EF4-FFF2-40B4-BE49-F238E27FC236}">
                <a16:creationId xmlns:a16="http://schemas.microsoft.com/office/drawing/2014/main" id="{CB79AD40-FE88-A26C-B7F2-9939FB3BF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77842" y="2883342"/>
            <a:ext cx="1791711" cy="1267228"/>
          </a:xfrm>
          <a:prstGeom prst="rect">
            <a:avLst/>
          </a:prstGeom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222A5684-5174-3150-E138-16D8C9F6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497591" y="4733479"/>
            <a:ext cx="1481528" cy="1115186"/>
          </a:xfrm>
          <a:prstGeom prst="rect">
            <a:avLst/>
          </a:prstGeom>
        </p:spPr>
      </p:pic>
      <p:pic>
        <p:nvPicPr>
          <p:cNvPr id="79" name="Picture 7">
            <a:extLst>
              <a:ext uri="{FF2B5EF4-FFF2-40B4-BE49-F238E27FC236}">
                <a16:creationId xmlns:a16="http://schemas.microsoft.com/office/drawing/2014/main" id="{93C2B78E-1C43-87DD-3D26-03622A8FF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0300" y="1200133"/>
            <a:ext cx="581864" cy="952456"/>
          </a:xfrm>
          <a:prstGeom prst="rect">
            <a:avLst/>
          </a:prstGeom>
        </p:spPr>
      </p:pic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0D6D3AEC-A0B9-EE71-3461-64738A7307B8}"/>
              </a:ext>
            </a:extLst>
          </p:cNvPr>
          <p:cNvSpPr/>
          <p:nvPr/>
        </p:nvSpPr>
        <p:spPr>
          <a:xfrm>
            <a:off x="4008925" y="756578"/>
            <a:ext cx="375681" cy="1952342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EE1DE2C-F011-5914-7950-FC0A7DE0B817}"/>
              </a:ext>
            </a:extLst>
          </p:cNvPr>
          <p:cNvSpPr/>
          <p:nvPr/>
        </p:nvSpPr>
        <p:spPr>
          <a:xfrm>
            <a:off x="3416637" y="2883342"/>
            <a:ext cx="248811" cy="1286930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82" name="Cuadro de texto 2">
            <a:extLst>
              <a:ext uri="{FF2B5EF4-FFF2-40B4-BE49-F238E27FC236}">
                <a16:creationId xmlns:a16="http://schemas.microsoft.com/office/drawing/2014/main" id="{1D05D0B7-E07C-7E82-20F7-4BB176F7E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448" y="2966522"/>
            <a:ext cx="3050883" cy="171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s-ES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Exposición de datos recabados</a:t>
            </a:r>
          </a:p>
          <a:p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-Asesorías en pequeños grupos</a:t>
            </a:r>
          </a:p>
          <a:p>
            <a:r>
              <a:rPr lang="es-ES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-Trabajo </a:t>
            </a:r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dirty="0" err="1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endParaRPr lang="es-MX" sz="16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4EF61E39-1B26-9856-C189-A3C879AD9912}"/>
              </a:ext>
            </a:extLst>
          </p:cNvPr>
          <p:cNvSpPr/>
          <p:nvPr/>
        </p:nvSpPr>
        <p:spPr>
          <a:xfrm>
            <a:off x="5130002" y="4507729"/>
            <a:ext cx="255359" cy="1602351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84" name="Cuadro de texto 2">
            <a:extLst>
              <a:ext uri="{FF2B5EF4-FFF2-40B4-BE49-F238E27FC236}">
                <a16:creationId xmlns:a16="http://schemas.microsoft.com/office/drawing/2014/main" id="{46B21192-8F11-D62C-C52F-B0B1E5535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361" y="4581144"/>
            <a:ext cx="3357182" cy="2865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pequeños grupos</a:t>
            </a:r>
          </a:p>
          <a:p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Intercambio de archivos en  Portafolios del equipo</a:t>
            </a:r>
          </a:p>
          <a:p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Plenarias </a:t>
            </a:r>
          </a:p>
          <a:p>
            <a:r>
              <a:rPr lang="es-E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Seguimiento a investigaciones de los equipos</a:t>
            </a:r>
          </a:p>
          <a:p>
            <a:pPr marL="285750" indent="-285750">
              <a:buFontTx/>
              <a:buChar char="-"/>
            </a:pPr>
            <a:endParaRPr lang="es-MX" sz="16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8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66B2A-4A36-DBAE-24AE-8B097C09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86252"/>
            <a:ext cx="7931224" cy="706090"/>
          </a:xfrm>
        </p:spPr>
        <p:txBody>
          <a:bodyPr>
            <a:normAutofit/>
          </a:bodyPr>
          <a:lstStyle/>
          <a:p>
            <a:pPr algn="l"/>
            <a:r>
              <a:rPr lang="es-MX" sz="2400" dirty="0">
                <a:latin typeface="Amasis MT Pro Medium" panose="02040604050005020304" pitchFamily="18" charset="0"/>
              </a:rPr>
              <a:t>Herramientas, habilidades docentes y de estudiantes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49F35C0-F0DA-9CB5-A06A-ADE358D71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53" y="2924944"/>
            <a:ext cx="1868132" cy="144016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4399EF-DE39-FE67-2749-4FA9AC75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050534"/>
              </p:ext>
            </p:extLst>
          </p:nvPr>
        </p:nvGraphicFramePr>
        <p:xfrm>
          <a:off x="1921285" y="1844824"/>
          <a:ext cx="6096000" cy="422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CA854FD-5D4D-1B78-8E43-0C70D5EB60FE}"/>
              </a:ext>
            </a:extLst>
          </p:cNvPr>
          <p:cNvSpPr/>
          <p:nvPr/>
        </p:nvSpPr>
        <p:spPr>
          <a:xfrm>
            <a:off x="5292080" y="4077072"/>
            <a:ext cx="792088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976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0321-4E63-DD23-4A28-7F7526FB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58068"/>
            <a:ext cx="7067128" cy="706090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Amasis MT Pro Medium" panose="02040604050005020304" pitchFamily="18" charset="0"/>
              </a:rPr>
              <a:t>Actividades en entorno híbrido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3CAB16-5E8C-90C7-F3D4-AD9FB6073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0109" y="420718"/>
            <a:ext cx="577972" cy="1282426"/>
          </a:xfrm>
          <a:prstGeom prst="rect">
            <a:avLst/>
          </a:prstGeom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896AA15-5085-3006-F121-540BA72D13D2}"/>
              </a:ext>
            </a:extLst>
          </p:cNvPr>
          <p:cNvSpPr/>
          <p:nvPr/>
        </p:nvSpPr>
        <p:spPr>
          <a:xfrm>
            <a:off x="3927024" y="4185148"/>
            <a:ext cx="315401" cy="1690130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ap="flat" cmpd="thinThick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8AAF96-A81D-E432-180F-AEE5883AC9ED}"/>
              </a:ext>
            </a:extLst>
          </p:cNvPr>
          <p:cNvSpPr txBox="1"/>
          <p:nvPr/>
        </p:nvSpPr>
        <p:spPr>
          <a:xfrm>
            <a:off x="323528" y="24188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18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ctividades</a:t>
            </a:r>
          </a:p>
          <a:p>
            <a:r>
              <a:rPr lang="es-MX" sz="18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distancia/asincrónicamente </a:t>
            </a:r>
            <a:endParaRPr lang="es-MX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48C437-DE39-40DF-2B94-8C2951760612}"/>
              </a:ext>
            </a:extLst>
          </p:cNvPr>
          <p:cNvSpPr txBox="1"/>
          <p:nvPr/>
        </p:nvSpPr>
        <p:spPr>
          <a:xfrm>
            <a:off x="153230" y="4568548"/>
            <a:ext cx="6575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</a:t>
            </a:r>
          </a:p>
          <a:p>
            <a:r>
              <a:rPr lang="es-MX" sz="1800" b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potenciarse en forma  presencial</a:t>
            </a:r>
            <a:endParaRPr lang="es-MX" b="1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F37B34A-2D60-5E6B-EBE3-6977A70342FC}"/>
              </a:ext>
            </a:extLst>
          </p:cNvPr>
          <p:cNvSpPr/>
          <p:nvPr/>
        </p:nvSpPr>
        <p:spPr>
          <a:xfrm>
            <a:off x="3970907" y="1870891"/>
            <a:ext cx="227633" cy="1690130"/>
          </a:xfrm>
          <a:custGeom>
            <a:avLst/>
            <a:gdLst>
              <a:gd name="connsiteX0" fmla="*/ 1437238 w 1437238"/>
              <a:gd name="connsiteY0" fmla="*/ 103658 h 6767869"/>
              <a:gd name="connsiteX1" fmla="*/ 746773 w 1437238"/>
              <a:gd name="connsiteY1" fmla="*/ 383577 h 6767869"/>
              <a:gd name="connsiteX2" fmla="*/ 728111 w 1437238"/>
              <a:gd name="connsiteY2" fmla="*/ 3220083 h 6767869"/>
              <a:gd name="connsiteX3" fmla="*/ 324 w 1437238"/>
              <a:gd name="connsiteY3" fmla="*/ 3854565 h 6767869"/>
              <a:gd name="connsiteX4" fmla="*/ 634805 w 1437238"/>
              <a:gd name="connsiteY4" fmla="*/ 3966532 h 6767869"/>
              <a:gd name="connsiteX5" fmla="*/ 616144 w 1437238"/>
              <a:gd name="connsiteY5" fmla="*/ 6485797 h 6767869"/>
              <a:gd name="connsiteX6" fmla="*/ 1418577 w 1437238"/>
              <a:gd name="connsiteY6" fmla="*/ 6597765 h 6767869"/>
              <a:gd name="connsiteX0" fmla="*/ 1437562 w 1437562"/>
              <a:gd name="connsiteY0" fmla="*/ 103658 h 6767869"/>
              <a:gd name="connsiteX1" fmla="*/ 747097 w 1437562"/>
              <a:gd name="connsiteY1" fmla="*/ 383577 h 6767869"/>
              <a:gd name="connsiteX2" fmla="*/ 728435 w 1437562"/>
              <a:gd name="connsiteY2" fmla="*/ 3220083 h 6767869"/>
              <a:gd name="connsiteX3" fmla="*/ 324 w 1437562"/>
              <a:gd name="connsiteY3" fmla="*/ 3649291 h 6767869"/>
              <a:gd name="connsiteX4" fmla="*/ 635129 w 1437562"/>
              <a:gd name="connsiteY4" fmla="*/ 3966532 h 6767869"/>
              <a:gd name="connsiteX5" fmla="*/ 616468 w 1437562"/>
              <a:gd name="connsiteY5" fmla="*/ 6485797 h 6767869"/>
              <a:gd name="connsiteX6" fmla="*/ 1418901 w 1437562"/>
              <a:gd name="connsiteY6" fmla="*/ 6597765 h 6767869"/>
              <a:gd name="connsiteX0" fmla="*/ 1437253 w 1437253"/>
              <a:gd name="connsiteY0" fmla="*/ 104652 h 6768863"/>
              <a:gd name="connsiteX1" fmla="*/ 746788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104652 h 6768863"/>
              <a:gd name="connsiteX1" fmla="*/ 690794 w 1437253"/>
              <a:gd name="connsiteY1" fmla="*/ 384571 h 6768863"/>
              <a:gd name="connsiteX2" fmla="*/ 616116 w 1437253"/>
              <a:gd name="connsiteY2" fmla="*/ 3239740 h 6768863"/>
              <a:gd name="connsiteX3" fmla="*/ 15 w 1437253"/>
              <a:gd name="connsiteY3" fmla="*/ 3650285 h 6768863"/>
              <a:gd name="connsiteX4" fmla="*/ 634820 w 1437253"/>
              <a:gd name="connsiteY4" fmla="*/ 3967526 h 6768863"/>
              <a:gd name="connsiteX5" fmla="*/ 616159 w 1437253"/>
              <a:gd name="connsiteY5" fmla="*/ 6486791 h 6768863"/>
              <a:gd name="connsiteX6" fmla="*/ 1418592 w 1437253"/>
              <a:gd name="connsiteY6" fmla="*/ 6598759 h 6768863"/>
              <a:gd name="connsiteX0" fmla="*/ 1437253 w 1437253"/>
              <a:gd name="connsiteY0" fmla="*/ 73751 h 6842614"/>
              <a:gd name="connsiteX1" fmla="*/ 690794 w 1437253"/>
              <a:gd name="connsiteY1" fmla="*/ 458322 h 6842614"/>
              <a:gd name="connsiteX2" fmla="*/ 616116 w 1437253"/>
              <a:gd name="connsiteY2" fmla="*/ 3313491 h 6842614"/>
              <a:gd name="connsiteX3" fmla="*/ 15 w 1437253"/>
              <a:gd name="connsiteY3" fmla="*/ 3724036 h 6842614"/>
              <a:gd name="connsiteX4" fmla="*/ 634820 w 1437253"/>
              <a:gd name="connsiteY4" fmla="*/ 4041277 h 6842614"/>
              <a:gd name="connsiteX5" fmla="*/ 616159 w 1437253"/>
              <a:gd name="connsiteY5" fmla="*/ 6560542 h 6842614"/>
              <a:gd name="connsiteX6" fmla="*/ 1418592 w 1437253"/>
              <a:gd name="connsiteY6" fmla="*/ 6672510 h 6842614"/>
              <a:gd name="connsiteX0" fmla="*/ 1437253 w 1437253"/>
              <a:gd name="connsiteY0" fmla="*/ 73751 h 6948411"/>
              <a:gd name="connsiteX1" fmla="*/ 690794 w 1437253"/>
              <a:gd name="connsiteY1" fmla="*/ 458322 h 6948411"/>
              <a:gd name="connsiteX2" fmla="*/ 616116 w 1437253"/>
              <a:gd name="connsiteY2" fmla="*/ 3313491 h 6948411"/>
              <a:gd name="connsiteX3" fmla="*/ 15 w 1437253"/>
              <a:gd name="connsiteY3" fmla="*/ 3724036 h 6948411"/>
              <a:gd name="connsiteX4" fmla="*/ 634820 w 1437253"/>
              <a:gd name="connsiteY4" fmla="*/ 4041277 h 6948411"/>
              <a:gd name="connsiteX5" fmla="*/ 616159 w 1437253"/>
              <a:gd name="connsiteY5" fmla="*/ 6560542 h 6948411"/>
              <a:gd name="connsiteX6" fmla="*/ 1437253 w 1437253"/>
              <a:gd name="connsiteY6" fmla="*/ 6842614 h 694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53" h="6948411">
                <a:moveTo>
                  <a:pt x="1437253" y="73751"/>
                </a:moveTo>
                <a:cubicBezTo>
                  <a:pt x="1151114" y="-45992"/>
                  <a:pt x="827650" y="-81635"/>
                  <a:pt x="690794" y="458322"/>
                </a:cubicBezTo>
                <a:cubicBezTo>
                  <a:pt x="553938" y="998279"/>
                  <a:pt x="731246" y="2769205"/>
                  <a:pt x="616116" y="3313491"/>
                </a:cubicBezTo>
                <a:cubicBezTo>
                  <a:pt x="500986" y="3857777"/>
                  <a:pt x="-3102" y="3602738"/>
                  <a:pt x="15" y="3724036"/>
                </a:cubicBezTo>
                <a:cubicBezTo>
                  <a:pt x="3132" y="3845334"/>
                  <a:pt x="532129" y="3568526"/>
                  <a:pt x="634820" y="4041277"/>
                </a:cubicBezTo>
                <a:cubicBezTo>
                  <a:pt x="737511" y="4514028"/>
                  <a:pt x="482420" y="6093653"/>
                  <a:pt x="616159" y="6560542"/>
                </a:cubicBezTo>
                <a:cubicBezTo>
                  <a:pt x="749898" y="7027431"/>
                  <a:pt x="1101351" y="7005899"/>
                  <a:pt x="1437253" y="6842614"/>
                </a:cubicBezTo>
              </a:path>
            </a:pathLst>
          </a:custGeom>
          <a:noFill/>
          <a:ln w="79375" cap="flat" cmpd="thinThick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0EC3D0-0225-2D63-5167-B1D15F615A46}"/>
              </a:ext>
            </a:extLst>
          </p:cNvPr>
          <p:cNvSpPr txBox="1"/>
          <p:nvPr/>
        </p:nvSpPr>
        <p:spPr>
          <a:xfrm>
            <a:off x="4283296" y="2028815"/>
            <a:ext cx="43136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Práctica supervisada en línea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Investigación documental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Trabajo en portafolios (drive)</a:t>
            </a:r>
          </a:p>
          <a:p>
            <a:pPr marL="285750" indent="-285750">
              <a:buFontTx/>
              <a:buChar char="-"/>
            </a:pPr>
            <a:r>
              <a:rPr lang="es-MX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Exposiciones en audio, video o similar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8A9241-45A1-F5BF-D009-AF15F6665E9D}"/>
              </a:ext>
            </a:extLst>
          </p:cNvPr>
          <p:cNvSpPr txBox="1"/>
          <p:nvPr/>
        </p:nvSpPr>
        <p:spPr>
          <a:xfrm>
            <a:off x="4342332" y="4122272"/>
            <a:ext cx="4571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600" dirty="0">
                <a:latin typeface="Amasis MT Pro Medium" panose="02040604050005020304" pitchFamily="18" charset="0"/>
              </a:rPr>
              <a:t>Retroalimentación del proceso de investigación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masis MT Pro Medium" panose="02040604050005020304" pitchFamily="18" charset="0"/>
              </a:rPr>
              <a:t>Ejercicios prácticos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masis MT Pro Medium" panose="02040604050005020304" pitchFamily="18" charset="0"/>
              </a:rPr>
              <a:t>Intercambio de experiencias del servicio social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masis MT Pro Medium" panose="02040604050005020304" pitchFamily="18" charset="0"/>
              </a:rPr>
              <a:t>Estrechar lazos de amistad y compañerismo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masis MT Pro Medium" panose="02040604050005020304" pitchFamily="18" charset="0"/>
              </a:rPr>
              <a:t>Repaso de código ético</a:t>
            </a:r>
          </a:p>
        </p:txBody>
      </p:sp>
    </p:spTree>
    <p:extLst>
      <p:ext uri="{BB962C8B-B14F-4D97-AF65-F5344CB8AC3E}">
        <p14:creationId xmlns:p14="http://schemas.microsoft.com/office/powerpoint/2010/main" val="308782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7D252-4562-DB72-3CF1-A29AC198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00808"/>
            <a:ext cx="7067128" cy="644324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Amasis MT Pro Medium" panose="02040604050005020304" pitchFamily="18" charset="0"/>
              </a:rPr>
              <a:t>Créditos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41521F-15E4-83E4-8E04-393A7A03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68" y="2497758"/>
            <a:ext cx="8229600" cy="26594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MX" sz="1400" dirty="0">
                <a:latin typeface="Amasis MT Pro Medium" panose="02040604050005020304" pitchFamily="18" charset="0"/>
              </a:rPr>
              <a:t>Comunicado oficial de la FES Iztacala, Febrero 2022. Modalidad de impartición de clases derivada de la situación actual de la pandemia. Portal de la FES Iztacala.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s-MX" sz="1400" dirty="0">
              <a:latin typeface="Amasis MT Pro Medium" panose="020406040500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dirty="0">
                <a:latin typeface="Amasis MT Pro Medium" panose="02040604050005020304" pitchFamily="18" charset="0"/>
              </a:rPr>
              <a:t>Comunicado oficial de la FES Iztacala, Marzo 2022. Inicio de clases en línea y regreso paulatino a actividades presenciales. Portal de la FES Iztacala.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s-MX" sz="1400" dirty="0">
              <a:latin typeface="Amasis MT Pro Medium" panose="020406040500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dirty="0">
                <a:latin typeface="Amasis MT Pro Medium" panose="02040604050005020304" pitchFamily="18" charset="0"/>
              </a:rPr>
              <a:t>Elementos tomados de plantillas de </a:t>
            </a:r>
            <a:r>
              <a:rPr lang="es-MX" sz="1400" dirty="0" err="1">
                <a:latin typeface="Amasis MT Pro Medium" panose="02040604050005020304" pitchFamily="18" charset="0"/>
              </a:rPr>
              <a:t>Canva</a:t>
            </a:r>
            <a:r>
              <a:rPr lang="es-MX" sz="1400" dirty="0">
                <a:latin typeface="Amasis MT Pro Medium" panose="020406040500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sz="1400" dirty="0">
                <a:hlinkClick r:id="rId2"/>
              </a:rPr>
              <a:t>Amarillo Rojo Verde Colorido Ilustrado Normas de Clase y Etiqueta En Línea Presentación Educativa - Presentación (canva.com)</a:t>
            </a:r>
            <a:endParaRPr lang="es-MX" sz="1400" dirty="0"/>
          </a:p>
          <a:p>
            <a:pPr marL="0" indent="0">
              <a:buNone/>
            </a:pP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Colorful and Professional Online Classes Presentation - </a:t>
            </a:r>
            <a:r>
              <a:rPr lang="en-US" sz="1400" dirty="0" err="1">
                <a:hlinkClick r:id="rId3"/>
              </a:rPr>
              <a:t>Presentación</a:t>
            </a:r>
            <a:r>
              <a:rPr lang="en-US" sz="1400" dirty="0">
                <a:hlinkClick r:id="rId3"/>
              </a:rPr>
              <a:t> (canva.com)</a:t>
            </a:r>
            <a:endParaRPr lang="es-MX" sz="1400" dirty="0"/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9AEE5D-4877-73A0-1813-C23C87D24F40}"/>
              </a:ext>
            </a:extLst>
          </p:cNvPr>
          <p:cNvSpPr txBox="1"/>
          <p:nvPr/>
        </p:nvSpPr>
        <p:spPr>
          <a:xfrm>
            <a:off x="2483768" y="25158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763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 (1)</Template>
  <TotalTime>363</TotalTime>
  <Words>414</Words>
  <Application>Microsoft Office PowerPoint</Application>
  <PresentationFormat>Presentación en pantalla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Amasis MT Pro Medium</vt:lpstr>
      <vt:lpstr>Arial</vt:lpstr>
      <vt:lpstr>Calibri</vt:lpstr>
      <vt:lpstr>Roboto</vt:lpstr>
      <vt:lpstr>Tema de Office</vt:lpstr>
      <vt:lpstr>Experiencias en la construcción de la modalidad híbrida en la Práctica Supervisada en la Carrera de Psicología.</vt:lpstr>
      <vt:lpstr>Modelo híbrido en la FES Iztacala</vt:lpstr>
      <vt:lpstr>- Asesoría a pequeños grupos - Ejercicios de simulación - Análisis de experiencias en el Servicio   social - Trabajo con transcripciones de dispositivos pedagógicos - Reflexión grupal sobre la “salida” de la pandemia</vt:lpstr>
      <vt:lpstr>Herramientas, habilidades docentes y de estudiantes</vt:lpstr>
      <vt:lpstr>Actividades en entorno híbrido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y retos en la construcción de la modalidad híbrida en la Carrera de psicología.</dc:title>
  <dc:creator>Elsa Guadalupe</dc:creator>
  <cp:lastModifiedBy>Elsa Guadalupe</cp:lastModifiedBy>
  <cp:revision>6</cp:revision>
  <dcterms:created xsi:type="dcterms:W3CDTF">2022-05-27T03:35:39Z</dcterms:created>
  <dcterms:modified xsi:type="dcterms:W3CDTF">2022-05-29T02:27:57Z</dcterms:modified>
</cp:coreProperties>
</file>