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>
      <p:cViewPr varScale="1">
        <p:scale>
          <a:sx n="119" d="100"/>
          <a:sy n="119" d="100"/>
        </p:scale>
        <p:origin x="13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512168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088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251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CC87390-96F7-4595-9973-7554D39C17AD}" type="datetimeFigureOut">
              <a:rPr lang="es-MX" smtClean="0"/>
              <a:pPr/>
              <a:t>30/05/22</a:t>
            </a:fld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7390-96F7-4595-9973-7554D39C17AD}" type="datetimeFigureOut">
              <a:rPr lang="es-MX" smtClean="0"/>
              <a:t>30/05/22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Experiencia del modelo híbrido en Integración Básico Clínica I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Dr. Erick López León</a:t>
            </a:r>
          </a:p>
          <a:p>
            <a:r>
              <a:rPr lang="es-MX" dirty="0"/>
              <a:t>Dra. Laura Silvia Hernández Gutiérrez</a:t>
            </a:r>
          </a:p>
          <a:p>
            <a:r>
              <a:rPr lang="es-MX" dirty="0"/>
              <a:t>Dra. Cassandra Durán Cárdenas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BCFFF6-5A98-34D1-BA1D-3D46D21E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Sobre la asignatura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798E0F-0149-2EE4-DB01-500F2F354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/>
              <a:t>Licenciatura Médico Cirujano</a:t>
            </a:r>
          </a:p>
          <a:p>
            <a:r>
              <a:rPr lang="es-ES_tradnl" dirty="0"/>
              <a:t>Facultad de Medicina UNAM</a:t>
            </a:r>
          </a:p>
          <a:p>
            <a:r>
              <a:rPr lang="es-ES_tradnl" dirty="0"/>
              <a:t>100% clínica</a:t>
            </a:r>
          </a:p>
          <a:p>
            <a:r>
              <a:rPr lang="es-ES_tradnl" dirty="0"/>
              <a:t>Primer año</a:t>
            </a:r>
          </a:p>
          <a:p>
            <a:r>
              <a:rPr lang="es-MX" dirty="0"/>
              <a:t>Aprendizaje basado en problemas y en simulación como medios para adquirir, reforzar, actualizar e integrar los conocimientos del área biomédica y sociomédica con los elementos iniciales de la clínica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8071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B8CDA-F78D-E72F-7A53-FE72460E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Problemática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3673CE-8EB6-68A7-AF64-9436CED79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Aumento de estudiantes</a:t>
            </a:r>
          </a:p>
          <a:p>
            <a:r>
              <a:rPr lang="es-MX" dirty="0"/>
              <a:t>Disminución de capacidad en el Centro de Simulación</a:t>
            </a:r>
          </a:p>
          <a:p>
            <a:r>
              <a:rPr lang="es-MX" dirty="0"/>
              <a:t>Promover el logro de las competencias planteadas en el programa académico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9860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250FEC-B061-4953-52E5-BD243E95A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Solución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1F3518-70CA-E7D1-4EC9-47FABC4E2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Modelo híbrido de aprendizaje:</a:t>
            </a:r>
          </a:p>
          <a:p>
            <a:endParaRPr lang="es-ES_tradnl" dirty="0"/>
          </a:p>
          <a:p>
            <a:pPr>
              <a:buFontTx/>
              <a:buChar char="-"/>
            </a:pPr>
            <a:r>
              <a:rPr lang="es-ES_tradnl" dirty="0"/>
              <a:t>ABP:</a:t>
            </a:r>
          </a:p>
          <a:p>
            <a:pPr marL="0" indent="0">
              <a:buNone/>
            </a:pPr>
            <a:r>
              <a:rPr lang="es-MX" dirty="0"/>
              <a:t>Sesiones sincrónicas a través de las diferentes plataformas de videollamadas como son Zoom, Meet, Teams, etc; guiadas por el profesorado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4171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B1B931-1503-C1B3-C2C2-84CCC7837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Solución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9C3E47-91C3-60A7-F5E7-77A500EA9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s-ES_tradnl" dirty="0"/>
              <a:t>Aprendizaje basado en simulación:</a:t>
            </a:r>
          </a:p>
          <a:p>
            <a:pPr marL="0" indent="0">
              <a:buNone/>
            </a:pPr>
            <a:r>
              <a:rPr lang="es-MX" dirty="0"/>
              <a:t>Entorno virtual de enseñanza-aprendizaje “Modular Object-Oriented Dynamic Learning Environment (Moodle)”, a través de juegos serios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31703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83F3B-98F2-E7B1-DD16-A525BCF2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Juegos serios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FA2BA-4AE0-8990-D419-F3750F367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Actividades lúdicas</a:t>
            </a:r>
          </a:p>
          <a:p>
            <a:r>
              <a:rPr lang="es-MX" dirty="0"/>
              <a:t>Propósito: no entretener, si no, educar o entrenar para impactar en la cognición, las habilidades y el comportamiento</a:t>
            </a:r>
          </a:p>
          <a:p>
            <a:r>
              <a:rPr lang="es-MX" dirty="0"/>
              <a:t>Impulsadas por objetivos educativos cuidadosamente planificados</a:t>
            </a:r>
          </a:p>
          <a:p>
            <a:r>
              <a:rPr lang="es-MX" dirty="0"/>
              <a:t>Creados a partir del nivel taxonómico de la escala de Bloom de la competencia que se pretende alcanzará el estudiantado.</a:t>
            </a:r>
          </a:p>
        </p:txBody>
      </p:sp>
    </p:spTree>
    <p:extLst>
      <p:ext uri="{BB962C8B-B14F-4D97-AF65-F5344CB8AC3E}">
        <p14:creationId xmlns:p14="http://schemas.microsoft.com/office/powerpoint/2010/main" val="52999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7F9125-AE38-E8A0-0299-FF082A63E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Juegos serios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17BCDB-90BB-6F33-44DD-1AFBF5D19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19 juegos serios:</a:t>
            </a:r>
          </a:p>
          <a:p>
            <a:pPr>
              <a:buFontTx/>
              <a:buChar char="-"/>
            </a:pPr>
            <a:r>
              <a:rPr lang="es-MX" dirty="0"/>
              <a:t>5 de ramificación o “branching” - desarrollo del pensamiento crítico, juicio clínico y toma de decisión </a:t>
            </a:r>
          </a:p>
          <a:p>
            <a:pPr>
              <a:buFontTx/>
              <a:buChar char="-"/>
            </a:pPr>
            <a:r>
              <a:rPr lang="es-MX" dirty="0"/>
              <a:t>4 son vídeos interactivos - habilidades diagnósticas al reconocer la técnica de exploración física </a:t>
            </a:r>
          </a:p>
          <a:p>
            <a:pPr>
              <a:buFontTx/>
              <a:buChar char="-"/>
            </a:pPr>
            <a:r>
              <a:rPr lang="es-MX" dirty="0"/>
              <a:t>4 de completamiento de tablas comparativas - desarrollo del manejo de información, principalmente de tipo diagnóstica </a:t>
            </a:r>
          </a:p>
          <a:p>
            <a:pPr>
              <a:buFontTx/>
              <a:buChar char="-"/>
            </a:pPr>
            <a:r>
              <a:rPr lang="es-MX" dirty="0"/>
              <a:t>2 son de escuchar audios - desarrollo de la habilidad de juicio clínico y manejo de información</a:t>
            </a:r>
          </a:p>
          <a:p>
            <a:pPr>
              <a:buFontTx/>
              <a:buChar char="-"/>
            </a:pPr>
            <a:r>
              <a:rPr lang="es-MX" dirty="0"/>
              <a:t>Otros: 1 memorama, 1 crucigrama y 2 de preguntas de opción múltiple para corroborar la adquisición del conocimiento y aplicación de las ciencias biomédicas en el ejercicio de la Medicina.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8668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A5733-0FA2-06E7-CA16-85DCA35CE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Presencial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A95AFC-081C-6FCB-3CBC-B593AA13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Voluntaria, formativa y extracurricular, en el Centro de Simulación de la Facultad.</a:t>
            </a:r>
          </a:p>
          <a:p>
            <a:r>
              <a:rPr lang="es-MX" dirty="0"/>
              <a:t>Prácticad de los procedimientos revisados en los vídeos interactivos.</a:t>
            </a:r>
          </a:p>
        </p:txBody>
      </p:sp>
    </p:spTree>
    <p:extLst>
      <p:ext uri="{BB962C8B-B14F-4D97-AF65-F5344CB8AC3E}">
        <p14:creationId xmlns:p14="http://schemas.microsoft.com/office/powerpoint/2010/main" val="130207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C709BD-B880-8C30-FE19-240B261C8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Resultados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D077E6-53E7-7CEB-6FC5-A899DD942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70% (273) fueron mujeres</a:t>
            </a:r>
          </a:p>
          <a:p>
            <a:r>
              <a:rPr lang="es-MX" dirty="0"/>
              <a:t>30% (179) hombres.</a:t>
            </a:r>
          </a:p>
          <a:p>
            <a:r>
              <a:rPr lang="es-MX" dirty="0"/>
              <a:t>Las actividades desarrolladas fueron un apoyo de estudio:</a:t>
            </a:r>
          </a:p>
          <a:p>
            <a:pPr marL="0" indent="0">
              <a:buNone/>
            </a:pPr>
            <a:r>
              <a:rPr lang="es-MX" dirty="0"/>
              <a:t>54.9% totalmente de acuerdo</a:t>
            </a:r>
          </a:p>
          <a:p>
            <a:pPr marL="0" indent="0">
              <a:buNone/>
            </a:pPr>
            <a:r>
              <a:rPr lang="es-MX" dirty="0"/>
              <a:t>3.6% totalmente en desacuerdo</a:t>
            </a:r>
          </a:p>
          <a:p>
            <a:pPr marL="0" indent="0">
              <a:buNone/>
            </a:pPr>
            <a:r>
              <a:rPr lang="es-MX" dirty="0"/>
              <a:t>1.8% en desacuerdo. </a:t>
            </a:r>
          </a:p>
          <a:p>
            <a:r>
              <a:rPr lang="es-MX" dirty="0"/>
              <a:t>Te permitieron identificar el grado de comprensión sobre los temas revisados:</a:t>
            </a:r>
          </a:p>
          <a:p>
            <a:pPr marL="0" indent="0">
              <a:buNone/>
            </a:pPr>
            <a:r>
              <a:rPr lang="es-MX" dirty="0"/>
              <a:t>55.9% totalmente de acuerdo</a:t>
            </a:r>
          </a:p>
          <a:p>
            <a:pPr marL="0" indent="0">
              <a:buNone/>
            </a:pPr>
            <a:r>
              <a:rPr lang="es-MX" dirty="0"/>
              <a:t>2.1% en desacuerdo</a:t>
            </a:r>
          </a:p>
          <a:p>
            <a:pPr marL="0" indent="0">
              <a:buNone/>
            </a:pPr>
            <a:r>
              <a:rPr lang="es-MX" dirty="0"/>
              <a:t>2.6% totalmente en desacuerdo.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16557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109</TotalTime>
  <Words>401</Words>
  <Application>Microsoft Macintosh PowerPoint</Application>
  <PresentationFormat>Presentación en pantalla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Experiencia del modelo híbrido en Integración Básico Clínica I </vt:lpstr>
      <vt:lpstr>Sobre la asignatura</vt:lpstr>
      <vt:lpstr>Problemática</vt:lpstr>
      <vt:lpstr>Solución</vt:lpstr>
      <vt:lpstr>Solución</vt:lpstr>
      <vt:lpstr>Juegos serios</vt:lpstr>
      <vt:lpstr>Juegos serios</vt:lpstr>
      <vt:lpstr>Presencial</vt:lpstr>
      <vt:lpstr>Resultados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 del modelo híbrido en Integración Básico Clínica I </dc:title>
  <dc:creator>Érick López León</dc:creator>
  <cp:lastModifiedBy>Érick López León</cp:lastModifiedBy>
  <cp:revision>1</cp:revision>
  <dcterms:created xsi:type="dcterms:W3CDTF">2022-05-30T17:49:33Z</dcterms:created>
  <dcterms:modified xsi:type="dcterms:W3CDTF">2022-05-30T19:38:37Z</dcterms:modified>
</cp:coreProperties>
</file>