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7"/>
  </p:notesMasterIdLst>
  <p:handoutMasterIdLst>
    <p:handoutMasterId r:id="rId8"/>
  </p:handoutMasterIdLst>
  <p:sldIdLst>
    <p:sldId id="400" r:id="rId2"/>
    <p:sldId id="415" r:id="rId3"/>
    <p:sldId id="443" r:id="rId4"/>
    <p:sldId id="442" r:id="rId5"/>
    <p:sldId id="444" r:id="rId6"/>
  </p:sldIdLst>
  <p:sldSz cx="9144000" cy="6858000" type="screen4x3"/>
  <p:notesSz cx="7315200" cy="9601200"/>
  <p:defaultTextStyle>
    <a:defPPr>
      <a:defRPr lang="es-ES"/>
    </a:defPPr>
    <a:lvl1pPr algn="ctr" rtl="0" fontAlgn="base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D3FDD8"/>
    <a:srgbClr val="ECB462"/>
    <a:srgbClr val="E7A139"/>
    <a:srgbClr val="990033"/>
    <a:srgbClr val="008000"/>
    <a:srgbClr val="FFC000"/>
    <a:srgbClr val="8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>
      <p:cViewPr varScale="1">
        <p:scale>
          <a:sx n="78" d="100"/>
          <a:sy n="78" d="100"/>
        </p:scale>
        <p:origin x="148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54"/>
    </p:cViewPr>
  </p:sorterViewPr>
  <p:notesViewPr>
    <p:cSldViewPr>
      <p:cViewPr varScale="1">
        <p:scale>
          <a:sx n="53" d="100"/>
          <a:sy n="53" d="100"/>
        </p:scale>
        <p:origin x="2850" y="72"/>
      </p:cViewPr>
      <p:guideLst>
        <p:guide orient="horz" pos="3025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7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3" tIns="48161" rIns="96323" bIns="4816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7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3" tIns="48161" rIns="96323" bIns="4816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726"/>
            <a:ext cx="3169920" cy="47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3" tIns="48161" rIns="96323" bIns="4816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20726"/>
            <a:ext cx="3169920" cy="47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3" tIns="48161" rIns="96323" bIns="4816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0406571-D919-42B0-89C2-807590B6DCB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2160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7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3" tIns="48161" rIns="96323" bIns="4816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7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3" tIns="48161" rIns="96323" bIns="4816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59534"/>
            <a:ext cx="5852160" cy="432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3" tIns="48161" rIns="96323" bIns="481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726"/>
            <a:ext cx="3169920" cy="47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3" tIns="48161" rIns="96323" bIns="4816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20726"/>
            <a:ext cx="3169920" cy="47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23" tIns="48161" rIns="96323" bIns="4816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967C742-BFDB-4E86-81BE-9B2CB8DEC0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113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Desafortunadamente ver imágenes en papel dificulta la comprensión del proceso, aún así, mediante videos también es difícil entender</a:t>
            </a:r>
            <a:r>
              <a:rPr lang="es-MX" baseline="0" dirty="0"/>
              <a:t> el proceso y se recurre al uso de software dinámico que permita “arrastrar objetos” y realizar los cálculos de manera instantánea.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67C742-BFDB-4E86-81BE-9B2CB8DEC008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885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gradFill flip="none" rotWithShape="0">
          <a:gsLst>
            <a:gs pos="0">
              <a:srgbClr val="002060">
                <a:alpha val="38000"/>
                <a:lumMod val="100000"/>
              </a:srgbClr>
            </a:gs>
            <a:gs pos="68000">
              <a:srgbClr val="B9C2D4"/>
            </a:gs>
            <a:gs pos="18000">
              <a:srgbClr val="3B5385">
                <a:alpha val="70000"/>
              </a:srgbClr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876256" y="6381750"/>
            <a:ext cx="722343" cy="47625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fld id="{C8BB0F8C-357D-4F33-AE15-1396727EAB5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chemeClr val="accent2">
                <a:lumMod val="50000"/>
              </a:schemeClr>
            </a:gs>
            <a:gs pos="75000">
              <a:srgbClr val="C5C5CF"/>
            </a:gs>
            <a:gs pos="25000">
              <a:srgbClr val="9393A5"/>
            </a:gs>
            <a:gs pos="100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C05FE16-7305-47A4-84B5-10D52FCEA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384"/>
            <a:ext cx="9144000" cy="1152122"/>
          </a:xfrm>
          <a:prstGeom prst="rect">
            <a:avLst/>
          </a:prstGeom>
        </p:spPr>
      </p:pic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6867" y="6295410"/>
            <a:ext cx="9366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latin typeface="Copperplate Gothic Bold" pitchFamily="34" charset="0"/>
              </a:defRPr>
            </a:lvl1pPr>
          </a:lstStyle>
          <a:p>
            <a:pPr>
              <a:defRPr/>
            </a:pPr>
            <a:fld id="{C8BB0F8C-357D-4F33-AE15-1396727EAB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cxnSp>
        <p:nvCxnSpPr>
          <p:cNvPr id="4" name="Conector recto 3"/>
          <p:cNvCxnSpPr/>
          <p:nvPr userDrawn="1"/>
        </p:nvCxnSpPr>
        <p:spPr bwMode="auto">
          <a:xfrm>
            <a:off x="0" y="1124744"/>
            <a:ext cx="9144000" cy="0"/>
          </a:xfrm>
          <a:prstGeom prst="line">
            <a:avLst/>
          </a:prstGeom>
          <a:ln w="82550" cmpd="tri">
            <a:solidFill>
              <a:schemeClr val="accent3">
                <a:lumMod val="2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3CF78B8B-2C4E-83B7-0FF0-58098014E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1056" y="6093296"/>
            <a:ext cx="1631464" cy="763270"/>
          </a:xfrm>
          <a:prstGeom prst="rect">
            <a:avLst/>
          </a:prstGeom>
        </p:spPr>
      </p:pic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2CDFEFF7-6AC3-2653-5F5E-E56F97DCD373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13227480"/>
              </p:ext>
            </p:extLst>
          </p:nvPr>
        </p:nvGraphicFramePr>
        <p:xfrm>
          <a:off x="79397" y="5526039"/>
          <a:ext cx="1631465" cy="1227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5" imgW="2217600" imgH="1668960" progId="Paint.Picture">
                  <p:embed/>
                </p:oleObj>
              </mc:Choice>
              <mc:Fallback>
                <p:oleObj name="Imagen de mapa de bits" r:id="rId5" imgW="2217600" imgH="16689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397" y="5526039"/>
                        <a:ext cx="1631465" cy="1227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</p:sldLayoutIdLst>
  <p:hf hdr="0" ftr="0" dt="0"/>
  <p:txStyles>
    <p:titleStyle>
      <a:lvl1pPr algn="l" defTabSz="9794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l" defTabSz="9794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2pPr>
      <a:lvl3pPr algn="l" defTabSz="9794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3pPr>
      <a:lvl4pPr algn="l" defTabSz="9794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4pPr>
      <a:lvl5pPr algn="l" defTabSz="9794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5pPr>
      <a:lvl6pPr marL="457200" algn="l" defTabSz="97948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6pPr>
      <a:lvl7pPr marL="914400" algn="l" defTabSz="97948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7pPr>
      <a:lvl8pPr marL="1371600" algn="l" defTabSz="97948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8pPr>
      <a:lvl9pPr marL="1828800" algn="l" defTabSz="979488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9pPr>
    </p:titleStyle>
    <p:bodyStyle>
      <a:lvl1pPr marL="366713" indent="-366713" algn="l" defTabSz="9794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95338" indent="-304800" algn="l" defTabSz="979488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23963" indent="-244475" algn="l" defTabSz="97948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14500" indent="-244475" algn="l" defTabSz="9794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203450" indent="-244475" algn="l" defTabSz="9794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660650" indent="-244475" algn="l" defTabSz="979488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117850" indent="-244475" algn="l" defTabSz="979488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575050" indent="-244475" algn="l" defTabSz="979488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032250" indent="-244475" algn="l" defTabSz="979488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C73D25BE-338F-69D5-1D79-DF17151ED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" y="0"/>
            <a:ext cx="9144000" cy="6829063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97C5822-0943-4994-9213-2481AE34AE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B0F8C-357D-4F33-AE15-1396727EAB55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8B5719D-9B38-4CA0-8A69-73F1AFD6D2D9}"/>
              </a:ext>
            </a:extLst>
          </p:cNvPr>
          <p:cNvSpPr/>
          <p:nvPr/>
        </p:nvSpPr>
        <p:spPr>
          <a:xfrm>
            <a:off x="745511" y="2260467"/>
            <a:ext cx="7652978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4000" b="1" dirty="0">
                <a:latin typeface="Calibri" panose="020F0502020204030204" pitchFamily="34" charset="0"/>
                <a:cs typeface="Times New Roman" panose="02020603050405020304" pitchFamily="18" charset="0"/>
              </a:rPr>
              <a:t>Uso de applets de GeoGebra durante el </a:t>
            </a:r>
            <a:r>
              <a:rPr lang="es-MX" sz="40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es-MX" sz="4000" b="1" dirty="0">
                <a:latin typeface="Calibri" panose="020F0502020204030204" pitchFamily="34" charset="0"/>
                <a:cs typeface="Times New Roman" panose="02020603050405020304" pitchFamily="18" charset="0"/>
              </a:rPr>
              <a:t> 19</a:t>
            </a:r>
            <a:endParaRPr lang="es-MX" sz="4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100C213-D6E4-4C20-BE98-1106EF762191}"/>
              </a:ext>
            </a:extLst>
          </p:cNvPr>
          <p:cNvSpPr/>
          <p:nvPr/>
        </p:nvSpPr>
        <p:spPr>
          <a:xfrm>
            <a:off x="1907704" y="4826881"/>
            <a:ext cx="6088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s-MX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en C. José Luis Hernández González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s-MX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Dra. Myrna Enedelia González Meneses</a:t>
            </a:r>
          </a:p>
        </p:txBody>
      </p:sp>
      <p:sp>
        <p:nvSpPr>
          <p:cNvPr id="6" name="Rectángulo 11">
            <a:extLst>
              <a:ext uri="{FF2B5EF4-FFF2-40B4-BE49-F238E27FC236}">
                <a16:creationId xmlns:a16="http://schemas.microsoft.com/office/drawing/2014/main" id="{6F64D7B3-0CD6-416C-BD14-C5DEF13220A0}"/>
              </a:ext>
            </a:extLst>
          </p:cNvPr>
          <p:cNvSpPr/>
          <p:nvPr/>
        </p:nvSpPr>
        <p:spPr>
          <a:xfrm>
            <a:off x="3319766" y="4149176"/>
            <a:ext cx="2504468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Ciencias Básicas</a:t>
            </a:r>
          </a:p>
        </p:txBody>
      </p:sp>
      <p:sp>
        <p:nvSpPr>
          <p:cNvPr id="7" name="Rectángulo 11">
            <a:extLst>
              <a:ext uri="{FF2B5EF4-FFF2-40B4-BE49-F238E27FC236}">
                <a16:creationId xmlns:a16="http://schemas.microsoft.com/office/drawing/2014/main" id="{3D460618-8CDD-41CF-927C-9A4871DCAE63}"/>
              </a:ext>
            </a:extLst>
          </p:cNvPr>
          <p:cNvSpPr/>
          <p:nvPr/>
        </p:nvSpPr>
        <p:spPr>
          <a:xfrm>
            <a:off x="1516902" y="3669782"/>
            <a:ext cx="6018058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TecNM/Instituto Tecnológico de Apizaco</a:t>
            </a:r>
          </a:p>
        </p:txBody>
      </p:sp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9888BF89-9590-6409-6A44-C1687AE97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464" y="6020882"/>
            <a:ext cx="1069239" cy="72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8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0CF3B89-6C5C-4C3A-A038-1F0E131ABF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B0F8C-357D-4F33-AE15-1396727EAB55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3" name="CuadroTexto 10">
            <a:extLst>
              <a:ext uri="{FF2B5EF4-FFF2-40B4-BE49-F238E27FC236}">
                <a16:creationId xmlns:a16="http://schemas.microsoft.com/office/drawing/2014/main" id="{12234F6F-654A-4539-A7E4-53A620FD4897}"/>
              </a:ext>
            </a:extLst>
          </p:cNvPr>
          <p:cNvSpPr txBox="1"/>
          <p:nvPr/>
        </p:nvSpPr>
        <p:spPr>
          <a:xfrm>
            <a:off x="1403648" y="1135133"/>
            <a:ext cx="60126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dirty="0"/>
              <a:t>Esquema de trabajo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661FAE-F863-436F-A6B3-D6D959AD5570}"/>
              </a:ext>
            </a:extLst>
          </p:cNvPr>
          <p:cNvSpPr txBox="1"/>
          <p:nvPr/>
        </p:nvSpPr>
        <p:spPr>
          <a:xfrm>
            <a:off x="525783" y="1988840"/>
            <a:ext cx="8366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Creación de grupos en Microsoft </a:t>
            </a:r>
            <a:r>
              <a:rPr lang="es-MX" sz="3200" dirty="0" err="1"/>
              <a:t>Teams</a:t>
            </a:r>
            <a:r>
              <a:rPr lang="es-MX" sz="3200" dirty="0"/>
              <a:t> y Moodle.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A26DB03-22F4-125A-A2BF-D38779F24F38}"/>
              </a:ext>
            </a:extLst>
          </p:cNvPr>
          <p:cNvSpPr txBox="1"/>
          <p:nvPr/>
        </p:nvSpPr>
        <p:spPr>
          <a:xfrm>
            <a:off x="525783" y="3066058"/>
            <a:ext cx="8366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Generar applets de GeoGebra para interactuar en plataformas con los alumnos. </a:t>
            </a:r>
          </a:p>
        </p:txBody>
      </p:sp>
      <p:pic>
        <p:nvPicPr>
          <p:cNvPr id="10" name="Imagen 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DE406615-4AD3-0B40-79B1-B8D634BAE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635718"/>
            <a:ext cx="2140117" cy="1203816"/>
          </a:xfrm>
          <a:prstGeom prst="rect">
            <a:avLst/>
          </a:prstGeom>
        </p:spPr>
      </p:pic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503CB7C-A53B-7594-14B7-D6D22E76A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609" y="4635718"/>
            <a:ext cx="2723485" cy="1203816"/>
          </a:xfrm>
          <a:prstGeom prst="rect">
            <a:avLst/>
          </a:prstGeom>
        </p:spPr>
      </p:pic>
      <p:pic>
        <p:nvPicPr>
          <p:cNvPr id="13" name="Imagen 12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09E5B4DF-4C13-230E-8D53-5DEBD208D0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921" y="4509120"/>
            <a:ext cx="1569660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4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1A40E0D-EC75-87A3-6102-E89B328E9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B0F8C-357D-4F33-AE15-1396727EAB55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  <p:pic>
        <p:nvPicPr>
          <p:cNvPr id="4" name="Imagen 3" descr="Calendario&#10;&#10;Descripción generada automáticamente con confianza media">
            <a:extLst>
              <a:ext uri="{FF2B5EF4-FFF2-40B4-BE49-F238E27FC236}">
                <a16:creationId xmlns:a16="http://schemas.microsoft.com/office/drawing/2014/main" id="{F9403CB3-4A8C-A5D7-8F28-2DE79ED8AD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1857" y="1628800"/>
            <a:ext cx="7042551" cy="512341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07A826E-B9D2-460A-81F2-C2E971FC981E}"/>
              </a:ext>
            </a:extLst>
          </p:cNvPr>
          <p:cNvSpPr txBox="1"/>
          <p:nvPr/>
        </p:nvSpPr>
        <p:spPr>
          <a:xfrm>
            <a:off x="539552" y="1128131"/>
            <a:ext cx="81369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Material didáctico para usar en clases en línea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052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F64FB7-E450-B298-1C69-615E443454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B0F8C-357D-4F33-AE15-1396727EAB55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71AFBE7E-C327-FB62-0410-6E9902007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959" y="2553856"/>
            <a:ext cx="3430082" cy="2315304"/>
          </a:xfrm>
          <a:prstGeom prst="rect">
            <a:avLst/>
          </a:prstGeom>
        </p:spPr>
      </p:pic>
      <p:pic>
        <p:nvPicPr>
          <p:cNvPr id="5" name="Imagen 4" descr="Calendario&#10;&#10;Descripción generada automáticamente con confianza media">
            <a:extLst>
              <a:ext uri="{FF2B5EF4-FFF2-40B4-BE49-F238E27FC236}">
                <a16:creationId xmlns:a16="http://schemas.microsoft.com/office/drawing/2014/main" id="{54777425-748B-AC9F-455D-B78E25A7FC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8" y="1124744"/>
            <a:ext cx="712293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8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4CE7704-2D94-671A-B322-570F5EEABC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B0F8C-357D-4F33-AE15-1396727EAB55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BBA266-9054-770D-0F76-0919C42D2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4318"/>
            <a:ext cx="9144000" cy="517905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7E610FB-A6AC-03F4-FC74-AD38CBAD8EB1}"/>
              </a:ext>
            </a:extLst>
          </p:cNvPr>
          <p:cNvSpPr txBox="1"/>
          <p:nvPr/>
        </p:nvSpPr>
        <p:spPr>
          <a:xfrm>
            <a:off x="571485" y="1140993"/>
            <a:ext cx="815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Materiales en Moodle para usar durante </a:t>
            </a:r>
            <a:r>
              <a:rPr lang="es-MX" sz="2800" dirty="0" err="1"/>
              <a:t>Covid</a:t>
            </a:r>
            <a:r>
              <a:rPr lang="es-MX" sz="2800" dirty="0"/>
              <a:t> 19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3027304"/>
      </p:ext>
    </p:extLst>
  </p:cSld>
  <p:clrMapOvr>
    <a:masterClrMapping/>
  </p:clrMapOvr>
</p:sld>
</file>

<file path=ppt/theme/theme1.xml><?xml version="1.0" encoding="utf-8"?>
<a:theme xmlns:a="http://schemas.openxmlformats.org/drawingml/2006/main" name="1_FES UNAM">
  <a:themeElements>
    <a:clrScheme name="MT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M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29051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290513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T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13745</TotalTime>
  <Words>122</Words>
  <Application>Microsoft Office PowerPoint</Application>
  <PresentationFormat>Presentación en pantalla (4:3)</PresentationFormat>
  <Paragraphs>17</Paragraphs>
  <Slides>5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Copperplate Gothic Bold</vt:lpstr>
      <vt:lpstr>Times New Roman</vt:lpstr>
      <vt:lpstr>Wingdings</vt:lpstr>
      <vt:lpstr>1_FES UNAM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OEM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M. C. José Luis Hernández González</dc:creator>
  <cp:lastModifiedBy>José Luis Hernández González</cp:lastModifiedBy>
  <cp:revision>752</cp:revision>
  <dcterms:created xsi:type="dcterms:W3CDTF">2006-03-15T23:38:24Z</dcterms:created>
  <dcterms:modified xsi:type="dcterms:W3CDTF">2022-05-30T02:56:22Z</dcterms:modified>
</cp:coreProperties>
</file>