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BF0B61"/>
    <a:srgbClr val="FF6600"/>
    <a:srgbClr val="082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7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4450-EAC0-469D-9DCF-9476D1FDC351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DE3E8-63C9-4948-97FC-96764E747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5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DE3E8-63C9-4948-97FC-96764E747B7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11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rgbClr val="0821B8"/>
                </a:solidFill>
              </a:rPr>
              <a:t>Mejor aprovechamiento en los alumnos y desarrollo de habilidades digitales y sociales.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rgbClr val="339966"/>
                </a:solidFill>
              </a:rPr>
              <a:t>Mayor participación del grupo en actividades y discusiones.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rgbClr val="FF6600"/>
                </a:solidFill>
              </a:rPr>
              <a:t>Buena organización del tiempo para realizar actividades.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rgbClr val="0821B8"/>
                </a:solidFill>
              </a:rPr>
              <a:t>Deserción mínima en la clase.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rgbClr val="339966"/>
                </a:solidFill>
              </a:rPr>
              <a:t>Compromiso e integración en los equipos.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DE3E8-63C9-4948-97FC-96764E747B7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1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28/05/2022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28/05/2022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Intervalos de confianza para la media </a:t>
            </a:r>
            <a:r>
              <a:rPr lang="es-MX" sz="3600" dirty="0"/>
              <a:t>(Aplicación e interpretación de resultados)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4653136"/>
            <a:ext cx="7086600" cy="648072"/>
          </a:xfrm>
        </p:spPr>
        <p:txBody>
          <a:bodyPr>
            <a:noAutofit/>
          </a:bodyPr>
          <a:lstStyle/>
          <a:p>
            <a:r>
              <a:rPr lang="es-MX" sz="1400" b="1" i="1" dirty="0">
                <a:solidFill>
                  <a:srgbClr val="339966"/>
                </a:solidFill>
              </a:rPr>
              <a:t>Concepción Julieta Hernández Hidalgo.</a:t>
            </a:r>
          </a:p>
          <a:p>
            <a:r>
              <a:rPr lang="es-MX" sz="1400" b="1" i="1" dirty="0">
                <a:solidFill>
                  <a:srgbClr val="339966"/>
                </a:solidFill>
              </a:rPr>
              <a:t>CCH Vallejo</a:t>
            </a:r>
          </a:p>
          <a:p>
            <a:r>
              <a:rPr lang="es-MX" sz="1400" b="1" i="1" dirty="0">
                <a:solidFill>
                  <a:srgbClr val="339966"/>
                </a:solidFill>
              </a:rPr>
              <a:t>2022</a:t>
            </a:r>
          </a:p>
          <a:p>
            <a:endParaRPr lang="es-MX" sz="1400" b="1" i="1" dirty="0">
              <a:solidFill>
                <a:srgbClr val="0821B8"/>
              </a:solidFill>
            </a:endParaRPr>
          </a:p>
          <a:p>
            <a:endParaRPr lang="es-MX" sz="1400" b="1" i="1" dirty="0">
              <a:solidFill>
                <a:srgbClr val="0821B8"/>
              </a:solidFill>
            </a:endParaRPr>
          </a:p>
          <a:p>
            <a:r>
              <a:rPr lang="es-MX" sz="1000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Esta obra está bajo una </a:t>
            </a:r>
            <a:r>
              <a:rPr lang="es-MX" sz="1000" b="0" i="0" u="sng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hlinkClick r:id="rId2"/>
              </a:rPr>
              <a:t>Licencia Creative Commons Atribución 3.0 No portada</a:t>
            </a:r>
            <a:r>
              <a:rPr lang="es-MX" sz="1000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s-MX" sz="1400" b="1" i="1" dirty="0">
              <a:solidFill>
                <a:srgbClr val="0821B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9A006-CD08-A6A6-8DC3-AA4EC8B2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rgbClr val="BF0B61"/>
                </a:solidFill>
              </a:rPr>
              <a:t>¿Cómo construyó su modalidad híbrida?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808708-C9CC-F76B-AC12-24401058D171}"/>
              </a:ext>
            </a:extLst>
          </p:cNvPr>
          <p:cNvSpPr txBox="1"/>
          <p:nvPr/>
        </p:nvSpPr>
        <p:spPr>
          <a:xfrm>
            <a:off x="480567" y="1478219"/>
            <a:ext cx="4379465" cy="1938992"/>
          </a:xfrm>
          <a:custGeom>
            <a:avLst/>
            <a:gdLst>
              <a:gd name="connsiteX0" fmla="*/ 0 w 4379465"/>
              <a:gd name="connsiteY0" fmla="*/ 0 h 1938992"/>
              <a:gd name="connsiteX1" fmla="*/ 635022 w 4379465"/>
              <a:gd name="connsiteY1" fmla="*/ 0 h 1938992"/>
              <a:gd name="connsiteX2" fmla="*/ 1226250 w 4379465"/>
              <a:gd name="connsiteY2" fmla="*/ 0 h 1938992"/>
              <a:gd name="connsiteX3" fmla="*/ 1642299 w 4379465"/>
              <a:gd name="connsiteY3" fmla="*/ 0 h 1938992"/>
              <a:gd name="connsiteX4" fmla="*/ 2277322 w 4379465"/>
              <a:gd name="connsiteY4" fmla="*/ 0 h 1938992"/>
              <a:gd name="connsiteX5" fmla="*/ 2693371 w 4379465"/>
              <a:gd name="connsiteY5" fmla="*/ 0 h 1938992"/>
              <a:gd name="connsiteX6" fmla="*/ 3284599 w 4379465"/>
              <a:gd name="connsiteY6" fmla="*/ 0 h 1938992"/>
              <a:gd name="connsiteX7" fmla="*/ 3744443 w 4379465"/>
              <a:gd name="connsiteY7" fmla="*/ 0 h 1938992"/>
              <a:gd name="connsiteX8" fmla="*/ 4379465 w 4379465"/>
              <a:gd name="connsiteY8" fmla="*/ 0 h 1938992"/>
              <a:gd name="connsiteX9" fmla="*/ 4379465 w 4379465"/>
              <a:gd name="connsiteY9" fmla="*/ 523528 h 1938992"/>
              <a:gd name="connsiteX10" fmla="*/ 4379465 w 4379465"/>
              <a:gd name="connsiteY10" fmla="*/ 988886 h 1938992"/>
              <a:gd name="connsiteX11" fmla="*/ 4379465 w 4379465"/>
              <a:gd name="connsiteY11" fmla="*/ 1454244 h 1938992"/>
              <a:gd name="connsiteX12" fmla="*/ 4379465 w 4379465"/>
              <a:gd name="connsiteY12" fmla="*/ 1938992 h 1938992"/>
              <a:gd name="connsiteX13" fmla="*/ 3788237 w 4379465"/>
              <a:gd name="connsiteY13" fmla="*/ 1938992 h 1938992"/>
              <a:gd name="connsiteX14" fmla="*/ 3197009 w 4379465"/>
              <a:gd name="connsiteY14" fmla="*/ 1938992 h 1938992"/>
              <a:gd name="connsiteX15" fmla="*/ 2780960 w 4379465"/>
              <a:gd name="connsiteY15" fmla="*/ 1938992 h 1938992"/>
              <a:gd name="connsiteX16" fmla="*/ 2364911 w 4379465"/>
              <a:gd name="connsiteY16" fmla="*/ 1938992 h 1938992"/>
              <a:gd name="connsiteX17" fmla="*/ 1729889 w 4379465"/>
              <a:gd name="connsiteY17" fmla="*/ 1938992 h 1938992"/>
              <a:gd name="connsiteX18" fmla="*/ 1226250 w 4379465"/>
              <a:gd name="connsiteY18" fmla="*/ 1938992 h 1938992"/>
              <a:gd name="connsiteX19" fmla="*/ 766406 w 4379465"/>
              <a:gd name="connsiteY19" fmla="*/ 1938992 h 1938992"/>
              <a:gd name="connsiteX20" fmla="*/ 0 w 4379465"/>
              <a:gd name="connsiteY20" fmla="*/ 1938992 h 1938992"/>
              <a:gd name="connsiteX21" fmla="*/ 0 w 4379465"/>
              <a:gd name="connsiteY21" fmla="*/ 1473634 h 1938992"/>
              <a:gd name="connsiteX22" fmla="*/ 0 w 4379465"/>
              <a:gd name="connsiteY22" fmla="*/ 1027666 h 1938992"/>
              <a:gd name="connsiteX23" fmla="*/ 0 w 4379465"/>
              <a:gd name="connsiteY23" fmla="*/ 562308 h 1938992"/>
              <a:gd name="connsiteX24" fmla="*/ 0 w 4379465"/>
              <a:gd name="connsiteY2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79465" h="1938992" extrusionOk="0">
                <a:moveTo>
                  <a:pt x="0" y="0"/>
                </a:moveTo>
                <a:cubicBezTo>
                  <a:pt x="254611" y="-21925"/>
                  <a:pt x="483632" y="67780"/>
                  <a:pt x="635022" y="0"/>
                </a:cubicBezTo>
                <a:cubicBezTo>
                  <a:pt x="786412" y="-67780"/>
                  <a:pt x="998332" y="46301"/>
                  <a:pt x="1226250" y="0"/>
                </a:cubicBezTo>
                <a:cubicBezTo>
                  <a:pt x="1454168" y="-46301"/>
                  <a:pt x="1498778" y="49507"/>
                  <a:pt x="1642299" y="0"/>
                </a:cubicBezTo>
                <a:cubicBezTo>
                  <a:pt x="1785820" y="-49507"/>
                  <a:pt x="2086547" y="56584"/>
                  <a:pt x="2277322" y="0"/>
                </a:cubicBezTo>
                <a:cubicBezTo>
                  <a:pt x="2468097" y="-56584"/>
                  <a:pt x="2494057" y="38142"/>
                  <a:pt x="2693371" y="0"/>
                </a:cubicBezTo>
                <a:cubicBezTo>
                  <a:pt x="2892685" y="-38142"/>
                  <a:pt x="3090860" y="17305"/>
                  <a:pt x="3284599" y="0"/>
                </a:cubicBezTo>
                <a:cubicBezTo>
                  <a:pt x="3478338" y="-17305"/>
                  <a:pt x="3551055" y="41452"/>
                  <a:pt x="3744443" y="0"/>
                </a:cubicBezTo>
                <a:cubicBezTo>
                  <a:pt x="3937831" y="-41452"/>
                  <a:pt x="4122399" y="72324"/>
                  <a:pt x="4379465" y="0"/>
                </a:cubicBezTo>
                <a:cubicBezTo>
                  <a:pt x="4403587" y="187230"/>
                  <a:pt x="4378257" y="334123"/>
                  <a:pt x="4379465" y="523528"/>
                </a:cubicBezTo>
                <a:cubicBezTo>
                  <a:pt x="4380673" y="712933"/>
                  <a:pt x="4378888" y="810946"/>
                  <a:pt x="4379465" y="988886"/>
                </a:cubicBezTo>
                <a:cubicBezTo>
                  <a:pt x="4380042" y="1166826"/>
                  <a:pt x="4348743" y="1335812"/>
                  <a:pt x="4379465" y="1454244"/>
                </a:cubicBezTo>
                <a:cubicBezTo>
                  <a:pt x="4410187" y="1572676"/>
                  <a:pt x="4351835" y="1740977"/>
                  <a:pt x="4379465" y="1938992"/>
                </a:cubicBezTo>
                <a:cubicBezTo>
                  <a:pt x="4218954" y="1954413"/>
                  <a:pt x="4071105" y="1936100"/>
                  <a:pt x="3788237" y="1938992"/>
                </a:cubicBezTo>
                <a:cubicBezTo>
                  <a:pt x="3505369" y="1941884"/>
                  <a:pt x="3360508" y="1906801"/>
                  <a:pt x="3197009" y="1938992"/>
                </a:cubicBezTo>
                <a:cubicBezTo>
                  <a:pt x="3033510" y="1971183"/>
                  <a:pt x="2982664" y="1892518"/>
                  <a:pt x="2780960" y="1938992"/>
                </a:cubicBezTo>
                <a:cubicBezTo>
                  <a:pt x="2579256" y="1985466"/>
                  <a:pt x="2542695" y="1904484"/>
                  <a:pt x="2364911" y="1938992"/>
                </a:cubicBezTo>
                <a:cubicBezTo>
                  <a:pt x="2187127" y="1973500"/>
                  <a:pt x="1939947" y="1930599"/>
                  <a:pt x="1729889" y="1938992"/>
                </a:cubicBezTo>
                <a:cubicBezTo>
                  <a:pt x="1519831" y="1947385"/>
                  <a:pt x="1398783" y="1909827"/>
                  <a:pt x="1226250" y="1938992"/>
                </a:cubicBezTo>
                <a:cubicBezTo>
                  <a:pt x="1053717" y="1968157"/>
                  <a:pt x="883500" y="1889015"/>
                  <a:pt x="766406" y="1938992"/>
                </a:cubicBezTo>
                <a:cubicBezTo>
                  <a:pt x="649312" y="1988969"/>
                  <a:pt x="169315" y="1894522"/>
                  <a:pt x="0" y="1938992"/>
                </a:cubicBezTo>
                <a:cubicBezTo>
                  <a:pt x="-20015" y="1823587"/>
                  <a:pt x="24676" y="1598223"/>
                  <a:pt x="0" y="1473634"/>
                </a:cubicBezTo>
                <a:cubicBezTo>
                  <a:pt x="-24676" y="1349045"/>
                  <a:pt x="33295" y="1191896"/>
                  <a:pt x="0" y="1027666"/>
                </a:cubicBezTo>
                <a:cubicBezTo>
                  <a:pt x="-33295" y="863436"/>
                  <a:pt x="1321" y="704053"/>
                  <a:pt x="0" y="562308"/>
                </a:cubicBezTo>
                <a:cubicBezTo>
                  <a:pt x="-1321" y="420563"/>
                  <a:pt x="13001" y="206859"/>
                  <a:pt x="0" y="0"/>
                </a:cubicBezTo>
                <a:close/>
              </a:path>
            </a:pathLst>
          </a:custGeom>
          <a:noFill/>
          <a:ln>
            <a:solidFill>
              <a:srgbClr val="0821B8"/>
            </a:solidFill>
            <a:extLst>
              <a:ext uri="{C807C97D-BFC1-408E-A445-0C87EB9F89A2}">
                <ask:lineSketchStyleProps xmlns:ask="http://schemas.microsoft.com/office/drawing/2018/sketchyshapes" sd="17062022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39966"/>
                </a:solidFill>
              </a:rPr>
              <a:t>Tiempos para actividades: </a:t>
            </a:r>
            <a:r>
              <a:rPr lang="es-MX" sz="2000" dirty="0"/>
              <a:t>en línea 2 semanas y presencial 1 semana.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Selección de aprendizajes: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000" dirty="0"/>
              <a:t>aquellos considerados con mayor dificultad.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821B8"/>
                </a:solidFill>
              </a:rPr>
              <a:t>Recursos digitales: </a:t>
            </a:r>
            <a:r>
              <a:rPr lang="es-MX" sz="2000" dirty="0"/>
              <a:t>institucionales y de uso sencillo y acceso libre.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6274C6-D964-4371-D773-472D70136870}"/>
              </a:ext>
            </a:extLst>
          </p:cNvPr>
          <p:cNvSpPr txBox="1"/>
          <p:nvPr/>
        </p:nvSpPr>
        <p:spPr>
          <a:xfrm>
            <a:off x="5429074" y="1318050"/>
            <a:ext cx="3168352" cy="1015663"/>
          </a:xfrm>
          <a:custGeom>
            <a:avLst/>
            <a:gdLst>
              <a:gd name="connsiteX0" fmla="*/ 0 w 3168352"/>
              <a:gd name="connsiteY0" fmla="*/ 0 h 1015663"/>
              <a:gd name="connsiteX1" fmla="*/ 559742 w 3168352"/>
              <a:gd name="connsiteY1" fmla="*/ 0 h 1015663"/>
              <a:gd name="connsiteX2" fmla="*/ 1056117 w 3168352"/>
              <a:gd name="connsiteY2" fmla="*/ 0 h 1015663"/>
              <a:gd name="connsiteX3" fmla="*/ 1520809 w 3168352"/>
              <a:gd name="connsiteY3" fmla="*/ 0 h 1015663"/>
              <a:gd name="connsiteX4" fmla="*/ 2017184 w 3168352"/>
              <a:gd name="connsiteY4" fmla="*/ 0 h 1015663"/>
              <a:gd name="connsiteX5" fmla="*/ 2481876 w 3168352"/>
              <a:gd name="connsiteY5" fmla="*/ 0 h 1015663"/>
              <a:gd name="connsiteX6" fmla="*/ 3168352 w 3168352"/>
              <a:gd name="connsiteY6" fmla="*/ 0 h 1015663"/>
              <a:gd name="connsiteX7" fmla="*/ 3168352 w 3168352"/>
              <a:gd name="connsiteY7" fmla="*/ 517988 h 1015663"/>
              <a:gd name="connsiteX8" fmla="*/ 3168352 w 3168352"/>
              <a:gd name="connsiteY8" fmla="*/ 1015663 h 1015663"/>
              <a:gd name="connsiteX9" fmla="*/ 2703660 w 3168352"/>
              <a:gd name="connsiteY9" fmla="*/ 1015663 h 1015663"/>
              <a:gd name="connsiteX10" fmla="*/ 2143918 w 3168352"/>
              <a:gd name="connsiteY10" fmla="*/ 1015663 h 1015663"/>
              <a:gd name="connsiteX11" fmla="*/ 1710910 w 3168352"/>
              <a:gd name="connsiteY11" fmla="*/ 1015663 h 1015663"/>
              <a:gd name="connsiteX12" fmla="*/ 1151168 w 3168352"/>
              <a:gd name="connsiteY12" fmla="*/ 1015663 h 1015663"/>
              <a:gd name="connsiteX13" fmla="*/ 718160 w 3168352"/>
              <a:gd name="connsiteY13" fmla="*/ 1015663 h 1015663"/>
              <a:gd name="connsiteX14" fmla="*/ 0 w 3168352"/>
              <a:gd name="connsiteY14" fmla="*/ 1015663 h 1015663"/>
              <a:gd name="connsiteX15" fmla="*/ 0 w 3168352"/>
              <a:gd name="connsiteY15" fmla="*/ 528145 h 1015663"/>
              <a:gd name="connsiteX16" fmla="*/ 0 w 3168352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8352" h="1015663" extrusionOk="0">
                <a:moveTo>
                  <a:pt x="0" y="0"/>
                </a:moveTo>
                <a:cubicBezTo>
                  <a:pt x="222922" y="-48861"/>
                  <a:pt x="434042" y="6017"/>
                  <a:pt x="559742" y="0"/>
                </a:cubicBezTo>
                <a:cubicBezTo>
                  <a:pt x="685442" y="-6017"/>
                  <a:pt x="890538" y="20595"/>
                  <a:pt x="1056117" y="0"/>
                </a:cubicBezTo>
                <a:cubicBezTo>
                  <a:pt x="1221697" y="-20595"/>
                  <a:pt x="1353679" y="10770"/>
                  <a:pt x="1520809" y="0"/>
                </a:cubicBezTo>
                <a:cubicBezTo>
                  <a:pt x="1687939" y="-10770"/>
                  <a:pt x="1777016" y="1629"/>
                  <a:pt x="2017184" y="0"/>
                </a:cubicBezTo>
                <a:cubicBezTo>
                  <a:pt x="2257352" y="-1629"/>
                  <a:pt x="2302454" y="43274"/>
                  <a:pt x="2481876" y="0"/>
                </a:cubicBezTo>
                <a:cubicBezTo>
                  <a:pt x="2661298" y="-43274"/>
                  <a:pt x="2989445" y="12486"/>
                  <a:pt x="3168352" y="0"/>
                </a:cubicBezTo>
                <a:cubicBezTo>
                  <a:pt x="3227864" y="197609"/>
                  <a:pt x="3167804" y="282236"/>
                  <a:pt x="3168352" y="517988"/>
                </a:cubicBezTo>
                <a:cubicBezTo>
                  <a:pt x="3168900" y="753740"/>
                  <a:pt x="3122525" y="835137"/>
                  <a:pt x="3168352" y="1015663"/>
                </a:cubicBezTo>
                <a:cubicBezTo>
                  <a:pt x="3012280" y="1038039"/>
                  <a:pt x="2797260" y="1013205"/>
                  <a:pt x="2703660" y="1015663"/>
                </a:cubicBezTo>
                <a:cubicBezTo>
                  <a:pt x="2610060" y="1018121"/>
                  <a:pt x="2276692" y="1011314"/>
                  <a:pt x="2143918" y="1015663"/>
                </a:cubicBezTo>
                <a:cubicBezTo>
                  <a:pt x="2011144" y="1020012"/>
                  <a:pt x="1827869" y="1000647"/>
                  <a:pt x="1710910" y="1015663"/>
                </a:cubicBezTo>
                <a:cubicBezTo>
                  <a:pt x="1593951" y="1030679"/>
                  <a:pt x="1351028" y="987348"/>
                  <a:pt x="1151168" y="1015663"/>
                </a:cubicBezTo>
                <a:cubicBezTo>
                  <a:pt x="951308" y="1043978"/>
                  <a:pt x="838609" y="982323"/>
                  <a:pt x="718160" y="1015663"/>
                </a:cubicBezTo>
                <a:cubicBezTo>
                  <a:pt x="597711" y="1049003"/>
                  <a:pt x="288218" y="1014856"/>
                  <a:pt x="0" y="1015663"/>
                </a:cubicBezTo>
                <a:cubicBezTo>
                  <a:pt x="-38360" y="829257"/>
                  <a:pt x="31163" y="677431"/>
                  <a:pt x="0" y="528145"/>
                </a:cubicBezTo>
                <a:cubicBezTo>
                  <a:pt x="-31163" y="378859"/>
                  <a:pt x="41893" y="125748"/>
                  <a:pt x="0" y="0"/>
                </a:cubicBezTo>
                <a:close/>
              </a:path>
            </a:pathLst>
          </a:custGeom>
          <a:noFill/>
          <a:ln>
            <a:solidFill>
              <a:srgbClr val="339966"/>
            </a:solidFill>
            <a:extLst>
              <a:ext uri="{C807C97D-BFC1-408E-A445-0C87EB9F89A2}">
                <ask:lineSketchStyleProps xmlns:ask="http://schemas.microsoft.com/office/drawing/2018/sketchyshapes" sd="34093227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821B8"/>
                </a:solidFill>
              </a:rPr>
              <a:t>Organización del grupo </a:t>
            </a:r>
            <a:r>
              <a:rPr lang="es-MX" sz="2000" dirty="0"/>
              <a:t>en equipos de 3 o 4 participantes.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2D8EF2-5EEC-BA12-F6D1-845D6EC4378B}"/>
              </a:ext>
            </a:extLst>
          </p:cNvPr>
          <p:cNvSpPr txBox="1"/>
          <p:nvPr/>
        </p:nvSpPr>
        <p:spPr>
          <a:xfrm>
            <a:off x="5395521" y="3445807"/>
            <a:ext cx="2415020" cy="707886"/>
          </a:xfrm>
          <a:custGeom>
            <a:avLst/>
            <a:gdLst>
              <a:gd name="connsiteX0" fmla="*/ 0 w 2415020"/>
              <a:gd name="connsiteY0" fmla="*/ 0 h 707886"/>
              <a:gd name="connsiteX1" fmla="*/ 2415020 w 2415020"/>
              <a:gd name="connsiteY1" fmla="*/ 0 h 707886"/>
              <a:gd name="connsiteX2" fmla="*/ 2415020 w 2415020"/>
              <a:gd name="connsiteY2" fmla="*/ 707886 h 707886"/>
              <a:gd name="connsiteX3" fmla="*/ 0 w 2415020"/>
              <a:gd name="connsiteY3" fmla="*/ 707886 h 707886"/>
              <a:gd name="connsiteX4" fmla="*/ 0 w 241502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020" h="707886" extrusionOk="0">
                <a:moveTo>
                  <a:pt x="0" y="0"/>
                </a:moveTo>
                <a:cubicBezTo>
                  <a:pt x="954755" y="-131269"/>
                  <a:pt x="1890454" y="66445"/>
                  <a:pt x="2415020" y="0"/>
                </a:cubicBezTo>
                <a:cubicBezTo>
                  <a:pt x="2384160" y="226400"/>
                  <a:pt x="2416306" y="387457"/>
                  <a:pt x="2415020" y="707886"/>
                </a:cubicBezTo>
                <a:cubicBezTo>
                  <a:pt x="1989469" y="577716"/>
                  <a:pt x="981301" y="770281"/>
                  <a:pt x="0" y="707886"/>
                </a:cubicBezTo>
                <a:cubicBezTo>
                  <a:pt x="30415" y="374977"/>
                  <a:pt x="-27904" y="181657"/>
                  <a:pt x="0" y="0"/>
                </a:cubicBezTo>
                <a:close/>
              </a:path>
            </a:pathLst>
          </a:custGeom>
          <a:noFill/>
          <a:ln>
            <a:solidFill>
              <a:srgbClr val="BF0B61"/>
            </a:solidFill>
            <a:extLst>
              <a:ext uri="{C807C97D-BFC1-408E-A445-0C87EB9F89A2}">
                <ask:lineSketchStyleProps xmlns:ask="http://schemas.microsoft.com/office/drawing/2018/sketchyshapes" sd="97413116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MX" sz="2000" dirty="0"/>
              <a:t>modelo pedagógico:</a:t>
            </a:r>
          </a:p>
          <a:p>
            <a:r>
              <a:rPr lang="es-MX" sz="2000" dirty="0"/>
              <a:t> </a:t>
            </a:r>
            <a:r>
              <a:rPr lang="es-MX" sz="2000" b="1" dirty="0">
                <a:solidFill>
                  <a:srgbClr val="339966"/>
                </a:solidFill>
              </a:rPr>
              <a:t>“Aula invertida”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E71A0B-3B46-D134-3C40-2D01FED37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16" t="10448" r="28873"/>
          <a:stretch/>
        </p:blipFill>
        <p:spPr>
          <a:xfrm>
            <a:off x="462924" y="4085011"/>
            <a:ext cx="792088" cy="8651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0EC7A4-033D-2139-77D9-A06E9C88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01" y="4085011"/>
            <a:ext cx="1536575" cy="9660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7479A1-841D-EAE2-37EE-D50D384C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217" y="4137810"/>
            <a:ext cx="590547" cy="5905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6ED08D-7467-146B-2822-5B33CA8EB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346" y="4132980"/>
            <a:ext cx="488718" cy="4887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A118BF-B00F-E036-21B3-6B9D968B9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597" y="4172348"/>
            <a:ext cx="682932" cy="3824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677BF0-A35E-53E0-B289-4CA403E2F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028" y="4215401"/>
            <a:ext cx="2314575" cy="19716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DE27EF-D679-3CDD-22E6-18F8CF16A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2068322"/>
            <a:ext cx="1835561" cy="12484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B0C1E36-582E-966F-5DF8-749CD65AE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97" y="4855291"/>
            <a:ext cx="1057141" cy="5919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5F339CC-8404-9016-476A-CD37F58426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0601" r="3381" b="25778"/>
          <a:stretch/>
        </p:blipFill>
        <p:spPr>
          <a:xfrm>
            <a:off x="1489701" y="5201239"/>
            <a:ext cx="4104456" cy="1281315"/>
          </a:xfrm>
          <a:prstGeom prst="rect">
            <a:avLst/>
          </a:prstGeom>
          <a:ln>
            <a:solidFill>
              <a:srgbClr val="0821B8"/>
            </a:solidFill>
          </a:ln>
        </p:spPr>
      </p:pic>
    </p:spTree>
    <p:extLst>
      <p:ext uri="{BB962C8B-B14F-4D97-AF65-F5344CB8AC3E}">
        <p14:creationId xmlns:p14="http://schemas.microsoft.com/office/powerpoint/2010/main" val="18477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8BE96-B299-C96A-9514-A8C21281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962" y="231640"/>
            <a:ext cx="1810544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b="1" dirty="0">
                <a:solidFill>
                  <a:srgbClr val="BF0B61"/>
                </a:solidFill>
              </a:rPr>
              <a:t>Tareas: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1BF68-1901-9960-C2E1-DFBFAFDBC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1810544" cy="491084"/>
          </a:xfrm>
        </p:spPr>
        <p:txBody>
          <a:bodyPr/>
          <a:lstStyle/>
          <a:p>
            <a:r>
              <a:rPr lang="es-MX" i="1" dirty="0">
                <a:solidFill>
                  <a:srgbClr val="FF6600"/>
                </a:solidFill>
              </a:rPr>
              <a:t>En línea.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B80B7B-6A9C-91DB-F7CD-5379F0423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5112"/>
            <a:ext cx="3385303" cy="4702199"/>
          </a:xfrm>
        </p:spPr>
        <p:txBody>
          <a:bodyPr>
            <a:normAutofit lnSpcReduction="10000"/>
          </a:bodyPr>
          <a:lstStyle/>
          <a:p>
            <a:pPr marL="546100" indent="-457200">
              <a:buFont typeface="+mj-lt"/>
              <a:buAutoNum type="arabicParenR"/>
            </a:pPr>
            <a:r>
              <a:rPr lang="es-MX" sz="2000" b="1" dirty="0">
                <a:solidFill>
                  <a:srgbClr val="0821B8"/>
                </a:solidFill>
              </a:rPr>
              <a:t>Antes de la clase:</a:t>
            </a:r>
          </a:p>
          <a:p>
            <a:pPr marL="354013" lvl="1" indent="-265113">
              <a:buFont typeface="+mj-lt"/>
              <a:buAutoNum type="romanLcPeriod"/>
            </a:pPr>
            <a:r>
              <a:rPr lang="es-MX" dirty="0"/>
              <a:t>Recopilación de datos.</a:t>
            </a:r>
          </a:p>
          <a:p>
            <a:pPr marL="354013" lvl="1" indent="-265113">
              <a:buFont typeface="+mj-lt"/>
              <a:buAutoNum type="romanLcPeriod"/>
            </a:pPr>
            <a:r>
              <a:rPr lang="es-MX" dirty="0"/>
              <a:t>Leer información del tema.</a:t>
            </a:r>
          </a:p>
          <a:p>
            <a:pPr marL="354013" lvl="1" indent="-265113">
              <a:buFont typeface="+mj-lt"/>
              <a:buAutoNum type="romanLcPeriod"/>
            </a:pPr>
            <a:r>
              <a:rPr lang="es-MX" dirty="0"/>
              <a:t>Procesar datos, obtener muestras y estimaciones.</a:t>
            </a:r>
          </a:p>
          <a:p>
            <a:pPr marL="546100" lvl="1" indent="-457200">
              <a:buFont typeface="+mj-lt"/>
              <a:buAutoNum type="arabicParenR" startAt="2"/>
            </a:pPr>
            <a:r>
              <a:rPr lang="es-MX" b="1" dirty="0">
                <a:solidFill>
                  <a:srgbClr val="0821B8"/>
                </a:solidFill>
              </a:rPr>
              <a:t>Durante la clase:</a:t>
            </a:r>
          </a:p>
          <a:p>
            <a:pPr marL="354013" lvl="1" indent="-265113">
              <a:buFont typeface="+mj-lt"/>
              <a:buAutoNum type="romanLcPeriod"/>
              <a:defRPr/>
            </a:pPr>
            <a:r>
              <a:rPr lang="es-MX" dirty="0">
                <a:solidFill>
                  <a:prstClr val="black"/>
                </a:solidFill>
                <a:latin typeface="Calibri"/>
              </a:rPr>
              <a:t>Cálculo de media, desviación estándar y</a:t>
            </a:r>
            <a:r>
              <a:rPr lang="es-MX" dirty="0">
                <a:solidFill>
                  <a:prstClr val="black"/>
                </a:solidFill>
              </a:rPr>
              <a:t> estimaciones.</a:t>
            </a:r>
          </a:p>
          <a:p>
            <a:pPr marL="354013" lvl="1" indent="-265113">
              <a:buFont typeface="+mj-lt"/>
              <a:buAutoNum type="romanLcPeriod"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Simular 500 estimaciones.</a:t>
            </a:r>
          </a:p>
          <a:p>
            <a:pPr marL="5461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821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Después de la clase:</a:t>
            </a:r>
          </a:p>
          <a:p>
            <a:pPr marL="354013" marR="0" lvl="1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s-MX" dirty="0">
                <a:solidFill>
                  <a:prstClr val="black"/>
                </a:solidFill>
                <a:latin typeface="Calibri"/>
              </a:rPr>
              <a:t> Aplicar procedimientos, para analizar los resultados.</a:t>
            </a:r>
          </a:p>
          <a:p>
            <a:pPr marL="176213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pPr marL="9144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3250" lvl="1" indent="-514350">
              <a:buFont typeface="+mj-lt"/>
              <a:buAutoNum type="romanUcPeriod" startAt="2"/>
            </a:pPr>
            <a:endParaRPr lang="es-MX" dirty="0">
              <a:solidFill>
                <a:srgbClr val="BF0B6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A121D3-3F2C-DAE8-EC81-220BF9854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24" y="1551136"/>
            <a:ext cx="614619" cy="6397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ACEC7E-7AFB-603A-EA92-63DF5A9D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99" y="2178206"/>
            <a:ext cx="397621" cy="4877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CF6D5C-A146-402F-0CD7-7E5802714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373" y="5306864"/>
            <a:ext cx="527990" cy="5279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D2D7F7-1222-FD91-C08A-E58DA8CC3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378" y="6098370"/>
            <a:ext cx="527990" cy="527990"/>
          </a:xfrm>
          <a:prstGeom prst="rect">
            <a:avLst/>
          </a:prstGeom>
        </p:spPr>
      </p:pic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1B1FE448-292F-CA45-44A9-F8718CFDC184}"/>
              </a:ext>
            </a:extLst>
          </p:cNvPr>
          <p:cNvSpPr txBox="1">
            <a:spLocks/>
          </p:cNvSpPr>
          <p:nvPr/>
        </p:nvSpPr>
        <p:spPr>
          <a:xfrm>
            <a:off x="5145506" y="1535111"/>
            <a:ext cx="3385303" cy="470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100" indent="-457200">
              <a:buFont typeface="+mj-lt"/>
              <a:buAutoNum type="arabicParenR"/>
            </a:pPr>
            <a:r>
              <a:rPr lang="es-MX" sz="2000" b="1" dirty="0">
                <a:solidFill>
                  <a:srgbClr val="0821B8"/>
                </a:solidFill>
              </a:rPr>
              <a:t>Antes de la clase:</a:t>
            </a:r>
          </a:p>
          <a:p>
            <a:pPr marL="354013" lvl="1" indent="-265113">
              <a:buFont typeface="+mj-lt"/>
              <a:buAutoNum type="romanLcPeriod"/>
            </a:pPr>
            <a:r>
              <a:rPr lang="es-MX" dirty="0"/>
              <a:t>Contestar preguntas guía.</a:t>
            </a:r>
          </a:p>
          <a:p>
            <a:pPr marL="546100" lvl="1" indent="-457200">
              <a:buFont typeface="+mj-lt"/>
              <a:buAutoNum type="arabicParenR" startAt="2"/>
            </a:pPr>
            <a:r>
              <a:rPr lang="es-MX" b="1" dirty="0">
                <a:solidFill>
                  <a:srgbClr val="0821B8"/>
                </a:solidFill>
              </a:rPr>
              <a:t>Durante la clase:</a:t>
            </a:r>
          </a:p>
          <a:p>
            <a:pPr marL="354013" lvl="1" indent="-265113">
              <a:buFont typeface="+mj-lt"/>
              <a:buAutoNum type="romanLcPeriod"/>
              <a:defRPr/>
            </a:pPr>
            <a:r>
              <a:rPr lang="es-MX" dirty="0">
                <a:solidFill>
                  <a:prstClr val="black"/>
                </a:solidFill>
                <a:latin typeface="Calibri"/>
              </a:rPr>
              <a:t>Presentación y análisis de resultados por equipo.</a:t>
            </a:r>
          </a:p>
          <a:p>
            <a:pPr marL="354013" lvl="1" indent="-265113">
              <a:buFont typeface="+mj-lt"/>
              <a:buAutoNum type="romanLcPeriod"/>
              <a:defRPr/>
            </a:pPr>
            <a:r>
              <a:rPr lang="es-MX" dirty="0">
                <a:solidFill>
                  <a:prstClr val="black"/>
                </a:solidFill>
                <a:latin typeface="Calibri"/>
              </a:rPr>
              <a:t>Discusiones grupales para resolver dudas.</a:t>
            </a:r>
          </a:p>
          <a:p>
            <a:pPr marL="354013" lvl="1" indent="-265113">
              <a:buFont typeface="+mj-lt"/>
              <a:buAutoNum type="romanLcPeriod"/>
              <a:defRPr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pPr marL="354013" lvl="1" indent="-265113">
              <a:buFont typeface="+mj-lt"/>
              <a:buAutoNum type="romanLcPeriod"/>
              <a:defRPr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pPr marL="354013" lvl="1" indent="-265113">
              <a:buFont typeface="+mj-lt"/>
              <a:buAutoNum type="romanLcPeriod"/>
              <a:defRPr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pPr marL="546100" lvl="1" indent="-457200">
              <a:buFont typeface="+mj-lt"/>
              <a:buAutoNum type="arabicParenR" startAt="3"/>
              <a:defRPr/>
            </a:pPr>
            <a:r>
              <a:rPr lang="es-MX" b="1" dirty="0">
                <a:solidFill>
                  <a:srgbClr val="0821B8"/>
                </a:solidFill>
                <a:latin typeface="Calibri"/>
              </a:rPr>
              <a:t>Después de la clase:</a:t>
            </a:r>
          </a:p>
          <a:p>
            <a:pPr marL="452438" lvl="1" indent="-276225">
              <a:buFont typeface="+mj-lt"/>
              <a:buAutoNum type="romanLcPeriod"/>
              <a:defRPr/>
            </a:pPr>
            <a:r>
              <a:rPr lang="es-MX" dirty="0">
                <a:solidFill>
                  <a:prstClr val="black"/>
                </a:solidFill>
                <a:latin typeface="Calibri"/>
              </a:rPr>
              <a:t>Redactar conclusiones.</a:t>
            </a:r>
          </a:p>
          <a:p>
            <a:pPr marL="914400" lvl="1">
              <a:buFont typeface="+mj-lt"/>
              <a:buAutoNum type="romanLcPeriod"/>
              <a:defRPr/>
            </a:pPr>
            <a:endParaRPr lang="es-MX" dirty="0">
              <a:solidFill>
                <a:prstClr val="black"/>
              </a:solidFill>
              <a:latin typeface="Calibri"/>
            </a:endParaRPr>
          </a:p>
          <a:p>
            <a:pPr marL="603250" lvl="1" indent="-514350">
              <a:buFont typeface="+mj-lt"/>
              <a:buAutoNum type="romanUcPeriod" startAt="2"/>
            </a:pPr>
            <a:endParaRPr lang="es-MX" dirty="0">
              <a:solidFill>
                <a:srgbClr val="BF0B61"/>
              </a:solidFill>
            </a:endParaRP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CDA168F-063B-7FE7-4383-77D10576A14A}"/>
              </a:ext>
            </a:extLst>
          </p:cNvPr>
          <p:cNvSpPr txBox="1">
            <a:spLocks/>
          </p:cNvSpPr>
          <p:nvPr/>
        </p:nvSpPr>
        <p:spPr>
          <a:xfrm>
            <a:off x="5436096" y="895351"/>
            <a:ext cx="2016224" cy="49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>
                <a:solidFill>
                  <a:srgbClr val="FF6600"/>
                </a:solidFill>
              </a:rPr>
              <a:t>Presenciales.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00AF948-3952-0057-684E-89E762D4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72" t="20601" r="3381" b="25778"/>
          <a:stretch/>
        </p:blipFill>
        <p:spPr>
          <a:xfrm>
            <a:off x="3276479" y="3982160"/>
            <a:ext cx="1311460" cy="718598"/>
          </a:xfrm>
          <a:prstGeom prst="rect">
            <a:avLst/>
          </a:prstGeom>
          <a:ln>
            <a:solidFill>
              <a:srgbClr val="0821B8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7A7D8B-04D0-817B-4646-E6B0138E4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480" y="3982160"/>
            <a:ext cx="1579329" cy="11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0EC064-9B56-31C7-EDBF-8C7AB67C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17801" r="22438" b="20600"/>
          <a:stretch/>
        </p:blipFill>
        <p:spPr>
          <a:xfrm>
            <a:off x="3419872" y="3152791"/>
            <a:ext cx="4892329" cy="32224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17C31D-ACE4-2052-CC09-9B2D75D426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17801" r="24800" b="19200"/>
          <a:stretch/>
        </p:blipFill>
        <p:spPr>
          <a:xfrm>
            <a:off x="234738" y="1628800"/>
            <a:ext cx="2592288" cy="28083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AE06BC-6DD3-8092-33F1-289669555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3" t="24801" r="10625" b="15000"/>
          <a:stretch/>
        </p:blipFill>
        <p:spPr>
          <a:xfrm>
            <a:off x="2909595" y="473999"/>
            <a:ext cx="5870867" cy="267879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50FDF16-6577-C8AA-8E7F-79F05C23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32022"/>
            <a:ext cx="2448272" cy="9087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b="1" dirty="0">
                <a:solidFill>
                  <a:srgbClr val="BF0B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Evidencias de actividades</a:t>
            </a:r>
            <a:br>
              <a:rPr lang="es-MX" sz="2800" b="1" dirty="0">
                <a:solidFill>
                  <a:srgbClr val="BF0B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2800" b="1" dirty="0">
              <a:solidFill>
                <a:srgbClr val="BF0B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9D0D01-C358-DE73-C1D4-9501C79AD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28" y="1700808"/>
            <a:ext cx="4041775" cy="309634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821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821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821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MX" dirty="0">
              <a:solidFill>
                <a:srgbClr val="0821B8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77A0D5B-CFC6-C14A-CCE0-188D8AFC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5832648" cy="4210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b="1" dirty="0">
                <a:solidFill>
                  <a:srgbClr val="BF0B6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Evidencias de actividades</a:t>
            </a:r>
            <a:br>
              <a:rPr lang="es-MX" sz="2800" b="1" dirty="0">
                <a:solidFill>
                  <a:srgbClr val="BF0B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2800" b="1" dirty="0">
              <a:solidFill>
                <a:srgbClr val="BF0B6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71E7E7F-58FE-9468-F61B-3B77218DF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20607" r="1176" b="19207"/>
          <a:stretch/>
        </p:blipFill>
        <p:spPr>
          <a:xfrm>
            <a:off x="196734" y="2637252"/>
            <a:ext cx="5069851" cy="1758093"/>
          </a:xfrm>
          <a:prstGeom prst="rect">
            <a:avLst/>
          </a:prstGeom>
          <a:ln>
            <a:solidFill>
              <a:srgbClr val="BF0B6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9A07A7-6EF1-7DC7-204E-AB2D8A2201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29000" r="4326" b="10800"/>
          <a:stretch/>
        </p:blipFill>
        <p:spPr>
          <a:xfrm>
            <a:off x="179613" y="701127"/>
            <a:ext cx="5193921" cy="17842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C6CFBA-F812-93C3-4A9D-7ADDD0DFB0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3" t="43000" r="10625" b="23401"/>
          <a:stretch/>
        </p:blipFill>
        <p:spPr>
          <a:xfrm>
            <a:off x="5373535" y="2459221"/>
            <a:ext cx="3688678" cy="132981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35429B9-08B1-052C-1994-51ADF4DA285A}"/>
              </a:ext>
            </a:extLst>
          </p:cNvPr>
          <p:cNvSpPr txBox="1"/>
          <p:nvPr/>
        </p:nvSpPr>
        <p:spPr>
          <a:xfrm>
            <a:off x="196734" y="4854932"/>
            <a:ext cx="8775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Referencias:</a:t>
            </a:r>
          </a:p>
          <a:p>
            <a:r>
              <a:rPr lang="es-MX" sz="1200" dirty="0"/>
              <a:t>• Aguilera, J., Ávila, R., Becerril, H., Cifuentes, M., Domínguez M., Figueroa M., García M., Hernández H., Ortiz V., Plata C., Ramírez R., Rangel G., Rivera H., Rodríguez J., Ruiz J., Sánchez R., Santos R. &amp; Zúñiga V. (2016). Programas de Estudio. Área de Matemáticas. Estadística y Probabilidad I y II México: UNAM.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err="1"/>
              <a:t>Kunin</a:t>
            </a:r>
            <a:r>
              <a:rPr lang="es-MX" sz="1200" dirty="0"/>
              <a:t>, D. </a:t>
            </a:r>
            <a:r>
              <a:rPr lang="es-MX" sz="1200" dirty="0" err="1"/>
              <a:t>Guo</a:t>
            </a:r>
            <a:r>
              <a:rPr lang="es-MX" sz="1200" dirty="0"/>
              <a:t>, J. </a:t>
            </a:r>
            <a:r>
              <a:rPr lang="es-MX" sz="1200" dirty="0" err="1"/>
              <a:t>Dae</a:t>
            </a:r>
            <a:r>
              <a:rPr lang="es-MX" sz="1200" dirty="0"/>
              <a:t> </a:t>
            </a:r>
            <a:r>
              <a:rPr lang="es-MX" sz="1200" dirty="0" err="1"/>
              <a:t>Devlin</a:t>
            </a:r>
            <a:r>
              <a:rPr lang="es-MX" sz="1200" dirty="0"/>
              <a:t>, T. </a:t>
            </a:r>
            <a:r>
              <a:rPr lang="es-MX" sz="1200" dirty="0" err="1"/>
              <a:t>Xiang</a:t>
            </a:r>
            <a:r>
              <a:rPr lang="es-MX" sz="1200" dirty="0"/>
              <a:t>, D. (2018) </a:t>
            </a:r>
            <a:r>
              <a:rPr lang="es-MX" sz="1200" dirty="0" err="1"/>
              <a:t>Cap´ıtulo</a:t>
            </a:r>
            <a:r>
              <a:rPr lang="es-MX" sz="1200" dirty="0"/>
              <a:t> 4. Inferencia Frecuentista. Intervalo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de confianza. https://seeing-theory.brown.edu/frequentist-inference/index.html#section2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Merla, A. y Yáñez, C. (2016). El aula invertida como estrategia para la mejora del rendimiento académico. Revista Mexicana de Bachillerato a Distancia (Número 16, año 8). https://www.cch.unam.mx/sites/default/files/Aula-Invertida.pdf</a:t>
            </a:r>
          </a:p>
          <a:p>
            <a:endParaRPr lang="es-MX" sz="160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5F28498-C3BF-C086-2F82-F3168F18FA38}"/>
              </a:ext>
            </a:extLst>
          </p:cNvPr>
          <p:cNvCxnSpPr/>
          <p:nvPr/>
        </p:nvCxnSpPr>
        <p:spPr>
          <a:xfrm>
            <a:off x="296135" y="4797152"/>
            <a:ext cx="8551730" cy="0"/>
          </a:xfrm>
          <a:prstGeom prst="line">
            <a:avLst/>
          </a:prstGeom>
          <a:ln w="12700">
            <a:solidFill>
              <a:srgbClr val="3399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03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199</TotalTime>
  <Words>433</Words>
  <Application>Microsoft Office PowerPoint</Application>
  <PresentationFormat>Presentación en pantalla (4:3)</PresentationFormat>
  <Paragraphs>53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Wingdings</vt:lpstr>
      <vt:lpstr>Tema de Office</vt:lpstr>
      <vt:lpstr>Intervalos de confianza para la media (Aplicación e interpretación de resultados)</vt:lpstr>
      <vt:lpstr>¿Cómo construyó su modalidad híbrida?</vt:lpstr>
      <vt:lpstr>Tareas:</vt:lpstr>
      <vt:lpstr>  Evidencias de actividades </vt:lpstr>
      <vt:lpstr>  Evidencias de actividades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Representaciones gráficas  y sus componentes.</dc:title>
  <dc:creator>Concepcion Julieta Hernandez Hidalgo</dc:creator>
  <cp:lastModifiedBy>Concepcion Julieta Hernandez Hidalgo</cp:lastModifiedBy>
  <cp:revision>3</cp:revision>
  <dcterms:created xsi:type="dcterms:W3CDTF">2022-05-17T03:26:53Z</dcterms:created>
  <dcterms:modified xsi:type="dcterms:W3CDTF">2022-05-29T02:26:40Z</dcterms:modified>
</cp:coreProperties>
</file>