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97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617b9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617b9b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617b9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617b9b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16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617b9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617b9b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93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617b9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617b9b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47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617b9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617b9b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6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685800" y="2729880"/>
            <a:ext cx="7772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3000" dirty="0"/>
              <a:t>El uso del </a:t>
            </a:r>
            <a:r>
              <a:rPr lang="es-MX" sz="3000" dirty="0" err="1"/>
              <a:t>ebook</a:t>
            </a:r>
            <a:r>
              <a:rPr lang="es-MX" sz="3000" dirty="0"/>
              <a:t> interactivo como mediador en la capacitación en neuroeducación.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2753032" y="4666375"/>
            <a:ext cx="5019368" cy="5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MX" sz="1800" b="1" dirty="0"/>
              <a:t>Alejandro Díaz-Cabriales</a:t>
            </a:r>
            <a:endParaRPr sz="1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09550B-1481-8521-C48A-A247F802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3" y="4014552"/>
            <a:ext cx="2714971" cy="18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0DE3787-77A7-37D6-D8AB-875DC0286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4" b="-7229"/>
          <a:stretch/>
        </p:blipFill>
        <p:spPr bwMode="auto">
          <a:xfrm>
            <a:off x="7568299" y="4301516"/>
            <a:ext cx="736171" cy="5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51836ED-A21C-1189-2620-51682A9F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61" y="4741479"/>
            <a:ext cx="1505848" cy="10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ABC60-0548-F0AE-3A9D-813767481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031" y="1123463"/>
            <a:ext cx="5568462" cy="2174629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5800" b="1" i="0" u="none" strike="noStrike" dirty="0" err="1">
                <a:solidFill>
                  <a:srgbClr val="3F3F3F"/>
                </a:solidFill>
                <a:effectLst/>
                <a:latin typeface="Raleway" pitchFamily="2" charset="0"/>
              </a:rPr>
              <a:t>Problema</a:t>
            </a:r>
            <a:endParaRPr lang="en-US" sz="5800" dirty="0">
              <a:effectLst/>
            </a:endParaRPr>
          </a:p>
          <a:p>
            <a:pPr marL="114300" indent="0">
              <a:buNone/>
            </a:pPr>
            <a:r>
              <a:rPr lang="es-MX" sz="3300" dirty="0"/>
              <a:t>Se hace necesaria una estrategia formativa que permita la actualización y profesionalización de los docentes de primaria en servicio en áreas de neuroeducación utilizando las herramientas pedagógicas acordes a los principios </a:t>
            </a:r>
            <a:r>
              <a:rPr lang="es-MX" sz="3300" dirty="0" err="1"/>
              <a:t>neuropedagógicos</a:t>
            </a:r>
            <a:r>
              <a:rPr lang="es-MX" sz="3300" dirty="0"/>
              <a:t>, siendo uno de ellos el </a:t>
            </a:r>
            <a:r>
              <a:rPr lang="es-MX" sz="3300" dirty="0" err="1"/>
              <a:t>eBook</a:t>
            </a:r>
            <a:r>
              <a:rPr lang="es-MX" sz="3300" dirty="0"/>
              <a:t> interactivo, útil por sus características de ser multiplataforma, escalable, accesible, y personalizable.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85E6A1D-DFB8-0D7F-5D21-E0EFD82868AF}"/>
              </a:ext>
            </a:extLst>
          </p:cNvPr>
          <p:cNvSpPr txBox="1"/>
          <p:nvPr/>
        </p:nvSpPr>
        <p:spPr>
          <a:xfrm>
            <a:off x="3094890" y="3559909"/>
            <a:ext cx="5486402" cy="1589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Raleway" pitchFamily="2" charset="0"/>
              </a:rPr>
              <a:t>Propuesta</a:t>
            </a:r>
            <a:endParaRPr lang="en-US" sz="3600" dirty="0">
              <a:effectLst/>
            </a:endParaRPr>
          </a:p>
          <a:p>
            <a:pPr marL="11430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s-MX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El </a:t>
            </a:r>
            <a:r>
              <a:rPr lang="es-MX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eBook</a:t>
            </a:r>
            <a:r>
              <a:rPr lang="es-MX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interactivo involucra actividades </a:t>
            </a:r>
            <a:r>
              <a:rPr lang="es-MX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autogestivas</a:t>
            </a:r>
            <a:r>
              <a:rPr lang="es-MX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productos de módulo, prácticas </a:t>
            </a:r>
            <a:r>
              <a:rPr lang="es-MX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autoevaluables</a:t>
            </a:r>
            <a:r>
              <a:rPr lang="es-MX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sesiones síncronas, sesiones presenciales y pruebas de rendimiento académico.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C2F684C-6E15-F773-A532-B01AA0741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r="23681"/>
          <a:stretch/>
        </p:blipFill>
        <p:spPr bwMode="auto">
          <a:xfrm>
            <a:off x="359507" y="1508369"/>
            <a:ext cx="2775989" cy="35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A6EA72C-E099-CAAE-538D-7EC31A01E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677" y="974968"/>
            <a:ext cx="6162430" cy="63500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Construcción</a:t>
            </a:r>
            <a:r>
              <a:rPr lang="en-US" sz="3600" b="1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n-US" sz="3600" b="1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Híbrido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A38776-B672-6440-A5B6-5AF33C955979}"/>
              </a:ext>
            </a:extLst>
          </p:cNvPr>
          <p:cNvSpPr txBox="1"/>
          <p:nvPr/>
        </p:nvSpPr>
        <p:spPr>
          <a:xfrm>
            <a:off x="4278418" y="1969476"/>
            <a:ext cx="440447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Etapas de la producción y aplicación del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Elaboración del diseño instruccional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Grabación de los videos instruccionales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Diseño de las actividades interactivas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Elección de la bibliografía básica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e) Selección de las lecturas para el curso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f) Diseño y armado del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g) Piloteo del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MX" sz="1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Implementación de la estrategia en dos ciclos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 algn="just" rtl="0">
              <a:spcBef>
                <a:spcPts val="0"/>
              </a:spcBef>
              <a:spcAft>
                <a:spcPts val="0"/>
              </a:spcAft>
              <a:tabLst>
                <a:tab pos="265113" algn="l"/>
              </a:tabLs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i) Evaluación de los resultados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5823081-4B44-5CE6-FFBE-6A093B38C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8810" r="11962" b="12460"/>
          <a:stretch/>
        </p:blipFill>
        <p:spPr bwMode="auto">
          <a:xfrm>
            <a:off x="195385" y="2213707"/>
            <a:ext cx="4139506" cy="24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0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BDC5966-F7AB-32F0-B5C5-EC3289227ED7}"/>
              </a:ext>
            </a:extLst>
          </p:cNvPr>
          <p:cNvSpPr txBox="1"/>
          <p:nvPr/>
        </p:nvSpPr>
        <p:spPr>
          <a:xfrm>
            <a:off x="2250831" y="994974"/>
            <a:ext cx="615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Beneficios</a:t>
            </a:r>
            <a:r>
              <a:rPr lang="en-US" sz="3600" b="1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n-US" sz="3600" b="1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Híbrido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1DBDB4-1816-5FB9-A865-46A30F6C1219}"/>
              </a:ext>
            </a:extLst>
          </p:cNvPr>
          <p:cNvSpPr txBox="1"/>
          <p:nvPr/>
        </p:nvSpPr>
        <p:spPr>
          <a:xfrm>
            <a:off x="504091" y="1734311"/>
            <a:ext cx="427110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 parte del proceso de la Investigación Basada en Diseño, se realizó la evaluación del artefacto educativo, en este caso 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interactivo, con la aplicación del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CATEi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dentro del cual algunos factores determinantes proporcionan información relevante sobre la aceptación del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interactivo, tal es el caso de la utilidad percibida en donde el 100% de los participantes consideran que 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les es útil en grados diferentes; utilidad percibida, este mismo indicador se repite para la relevancia del </a:t>
            </a:r>
            <a:r>
              <a:rPr lang="es-MX" sz="1700" b="0" i="0" u="none" strike="noStrike" dirty="0" err="1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es-MX" sz="17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para la calidad de los resultados, para la demostrabilidad de los resultados, la facilidad de uso percibida y la usabilidad objetiva.</a:t>
            </a:r>
            <a:endParaRPr lang="es-MX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oogle Shape;147;p4">
            <a:extLst>
              <a:ext uri="{FF2B5EF4-FFF2-40B4-BE49-F238E27FC236}">
                <a16:creationId xmlns:a16="http://schemas.microsoft.com/office/drawing/2014/main" id="{3472CB73-11EA-2323-A444-E884C0EBC809}"/>
              </a:ext>
            </a:extLst>
          </p:cNvPr>
          <p:cNvGrpSpPr/>
          <p:nvPr/>
        </p:nvGrpSpPr>
        <p:grpSpPr>
          <a:xfrm>
            <a:off x="4337538" y="1852246"/>
            <a:ext cx="5005755" cy="3609892"/>
            <a:chOff x="0" y="145669"/>
            <a:chExt cx="5760277" cy="4316368"/>
          </a:xfrm>
        </p:grpSpPr>
        <p:sp>
          <p:nvSpPr>
            <p:cNvPr id="12" name="Google Shape;148;p4">
              <a:extLst>
                <a:ext uri="{FF2B5EF4-FFF2-40B4-BE49-F238E27FC236}">
                  <a16:creationId xmlns:a16="http://schemas.microsoft.com/office/drawing/2014/main" id="{6AE5AC6C-5072-BD2C-2D45-ABEFB3614701}"/>
                </a:ext>
              </a:extLst>
            </p:cNvPr>
            <p:cNvSpPr/>
            <p:nvPr/>
          </p:nvSpPr>
          <p:spPr>
            <a:xfrm rot="5400000">
              <a:off x="2436277" y="249674"/>
              <a:ext cx="1600077" cy="1392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149;p4">
              <a:extLst>
                <a:ext uri="{FF2B5EF4-FFF2-40B4-BE49-F238E27FC236}">
                  <a16:creationId xmlns:a16="http://schemas.microsoft.com/office/drawing/2014/main" id="{338221EA-9EC1-C3F1-B815-264B978865C0}"/>
                </a:ext>
              </a:extLst>
            </p:cNvPr>
            <p:cNvSpPr txBox="1"/>
            <p:nvPr/>
          </p:nvSpPr>
          <p:spPr>
            <a:xfrm>
              <a:off x="2757212" y="395014"/>
              <a:ext cx="958207" cy="11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"/>
                <a:buNone/>
              </a:pPr>
              <a:r>
                <a:rPr lang="es-ES" sz="1050" b="0" i="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Actividades </a:t>
              </a:r>
              <a:r>
                <a:rPr lang="es-ES" sz="1050" b="0" i="0" u="none" strike="noStrike" cap="none" dirty="0" err="1">
                  <a:solidFill>
                    <a:schemeClr val="lt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autogestivas</a:t>
              </a:r>
              <a:endParaRPr sz="105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4" name="Google Shape;150;p4">
              <a:extLst>
                <a:ext uri="{FF2B5EF4-FFF2-40B4-BE49-F238E27FC236}">
                  <a16:creationId xmlns:a16="http://schemas.microsoft.com/office/drawing/2014/main" id="{83AAC814-8E05-B76B-F859-4CB356D9A692}"/>
                </a:ext>
              </a:extLst>
            </p:cNvPr>
            <p:cNvSpPr/>
            <p:nvPr/>
          </p:nvSpPr>
          <p:spPr>
            <a:xfrm>
              <a:off x="3974591" y="465685"/>
              <a:ext cx="1785686" cy="96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151;p4">
              <a:extLst>
                <a:ext uri="{FF2B5EF4-FFF2-40B4-BE49-F238E27FC236}">
                  <a16:creationId xmlns:a16="http://schemas.microsoft.com/office/drawing/2014/main" id="{6563647E-E824-DE2F-034D-25C9CF69C005}"/>
                </a:ext>
              </a:extLst>
            </p:cNvPr>
            <p:cNvSpPr txBox="1"/>
            <p:nvPr/>
          </p:nvSpPr>
          <p:spPr>
            <a:xfrm>
              <a:off x="3974591" y="465685"/>
              <a:ext cx="1785686" cy="96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es-ES" sz="105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Sesiones presenciales</a:t>
              </a:r>
              <a:endParaRPr sz="10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6" name="Google Shape;152;p4">
              <a:extLst>
                <a:ext uri="{FF2B5EF4-FFF2-40B4-BE49-F238E27FC236}">
                  <a16:creationId xmlns:a16="http://schemas.microsoft.com/office/drawing/2014/main" id="{7947A4EA-0D4A-A755-A83F-7B193E9F77CE}"/>
                </a:ext>
              </a:extLst>
            </p:cNvPr>
            <p:cNvSpPr/>
            <p:nvPr/>
          </p:nvSpPr>
          <p:spPr>
            <a:xfrm rot="5400000">
              <a:off x="932845" y="249674"/>
              <a:ext cx="1600077" cy="1392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153;p4">
              <a:extLst>
                <a:ext uri="{FF2B5EF4-FFF2-40B4-BE49-F238E27FC236}">
                  <a16:creationId xmlns:a16="http://schemas.microsoft.com/office/drawing/2014/main" id="{88A044D1-3DD8-F01B-0C69-77351070F7FC}"/>
                </a:ext>
              </a:extLst>
            </p:cNvPr>
            <p:cNvSpPr txBox="1"/>
            <p:nvPr/>
          </p:nvSpPr>
          <p:spPr>
            <a:xfrm>
              <a:off x="1253780" y="395014"/>
              <a:ext cx="958207" cy="11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Open Sans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8" name="Google Shape;154;p4">
              <a:extLst>
                <a:ext uri="{FF2B5EF4-FFF2-40B4-BE49-F238E27FC236}">
                  <a16:creationId xmlns:a16="http://schemas.microsoft.com/office/drawing/2014/main" id="{0B3923EB-DC02-1162-5396-54A296580429}"/>
                </a:ext>
              </a:extLst>
            </p:cNvPr>
            <p:cNvSpPr/>
            <p:nvPr/>
          </p:nvSpPr>
          <p:spPr>
            <a:xfrm rot="5400000">
              <a:off x="1681681" y="1607820"/>
              <a:ext cx="1600077" cy="1392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155;p4">
              <a:extLst>
                <a:ext uri="{FF2B5EF4-FFF2-40B4-BE49-F238E27FC236}">
                  <a16:creationId xmlns:a16="http://schemas.microsoft.com/office/drawing/2014/main" id="{B21F179F-EAE5-D883-F82D-EC879F2044FD}"/>
                </a:ext>
              </a:extLst>
            </p:cNvPr>
            <p:cNvSpPr txBox="1"/>
            <p:nvPr/>
          </p:nvSpPr>
          <p:spPr>
            <a:xfrm>
              <a:off x="2002616" y="1753160"/>
              <a:ext cx="958207" cy="11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"/>
                <a:buNone/>
              </a:pPr>
              <a:r>
                <a:rPr lang="es-ES" sz="105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Sesiones síncronas</a:t>
              </a:r>
              <a:endParaRPr sz="105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20" name="Google Shape;156;p4">
              <a:extLst>
                <a:ext uri="{FF2B5EF4-FFF2-40B4-BE49-F238E27FC236}">
                  <a16:creationId xmlns:a16="http://schemas.microsoft.com/office/drawing/2014/main" id="{9D07806B-2E53-56B2-90E8-B14F86FCD766}"/>
                </a:ext>
              </a:extLst>
            </p:cNvPr>
            <p:cNvSpPr/>
            <p:nvPr/>
          </p:nvSpPr>
          <p:spPr>
            <a:xfrm>
              <a:off x="0" y="1823830"/>
              <a:ext cx="1728083" cy="96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157;p4">
              <a:extLst>
                <a:ext uri="{FF2B5EF4-FFF2-40B4-BE49-F238E27FC236}">
                  <a16:creationId xmlns:a16="http://schemas.microsoft.com/office/drawing/2014/main" id="{D7560B91-6E19-CE92-70AA-B4D40127C6E2}"/>
                </a:ext>
              </a:extLst>
            </p:cNvPr>
            <p:cNvSpPr txBox="1"/>
            <p:nvPr/>
          </p:nvSpPr>
          <p:spPr>
            <a:xfrm>
              <a:off x="0" y="1823830"/>
              <a:ext cx="1728083" cy="96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22" name="Google Shape;158;p4">
              <a:extLst>
                <a:ext uri="{FF2B5EF4-FFF2-40B4-BE49-F238E27FC236}">
                  <a16:creationId xmlns:a16="http://schemas.microsoft.com/office/drawing/2014/main" id="{2674BE40-D6F5-CA33-9A83-FA64FA89132E}"/>
                </a:ext>
              </a:extLst>
            </p:cNvPr>
            <p:cNvSpPr/>
            <p:nvPr/>
          </p:nvSpPr>
          <p:spPr>
            <a:xfrm rot="5400000">
              <a:off x="3185113" y="1607820"/>
              <a:ext cx="1600077" cy="1392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159;p4">
              <a:extLst>
                <a:ext uri="{FF2B5EF4-FFF2-40B4-BE49-F238E27FC236}">
                  <a16:creationId xmlns:a16="http://schemas.microsoft.com/office/drawing/2014/main" id="{5893857B-A9E2-1B26-F836-BF54E5325067}"/>
                </a:ext>
              </a:extLst>
            </p:cNvPr>
            <p:cNvSpPr txBox="1"/>
            <p:nvPr/>
          </p:nvSpPr>
          <p:spPr>
            <a:xfrm>
              <a:off x="3506048" y="1753160"/>
              <a:ext cx="958207" cy="11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Open Sans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24" name="Google Shape;160;p4">
              <a:extLst>
                <a:ext uri="{FF2B5EF4-FFF2-40B4-BE49-F238E27FC236}">
                  <a16:creationId xmlns:a16="http://schemas.microsoft.com/office/drawing/2014/main" id="{96BCCB3A-C345-D742-5963-93B9FE19023F}"/>
                </a:ext>
              </a:extLst>
            </p:cNvPr>
            <p:cNvSpPr/>
            <p:nvPr/>
          </p:nvSpPr>
          <p:spPr>
            <a:xfrm rot="5400000">
              <a:off x="2436277" y="2965965"/>
              <a:ext cx="1600077" cy="1392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161;p4">
              <a:extLst>
                <a:ext uri="{FF2B5EF4-FFF2-40B4-BE49-F238E27FC236}">
                  <a16:creationId xmlns:a16="http://schemas.microsoft.com/office/drawing/2014/main" id="{1D10EB9A-9059-5A9D-5A87-7E3B8E8B904C}"/>
                </a:ext>
              </a:extLst>
            </p:cNvPr>
            <p:cNvSpPr txBox="1"/>
            <p:nvPr/>
          </p:nvSpPr>
          <p:spPr>
            <a:xfrm>
              <a:off x="2757212" y="3111305"/>
              <a:ext cx="958207" cy="11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Open Sans"/>
                <a:buNone/>
              </a:pPr>
              <a:r>
                <a:rPr lang="es-ES" sz="105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Productos de módulo</a:t>
              </a:r>
              <a:endParaRPr sz="105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26" name="Google Shape;162;p4">
              <a:extLst>
                <a:ext uri="{FF2B5EF4-FFF2-40B4-BE49-F238E27FC236}">
                  <a16:creationId xmlns:a16="http://schemas.microsoft.com/office/drawing/2014/main" id="{3F26156E-0307-4ADE-75DC-42CA02B56DF1}"/>
                </a:ext>
              </a:extLst>
            </p:cNvPr>
            <p:cNvSpPr/>
            <p:nvPr/>
          </p:nvSpPr>
          <p:spPr>
            <a:xfrm>
              <a:off x="3974591" y="3181976"/>
              <a:ext cx="1785686" cy="96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163;p4">
              <a:extLst>
                <a:ext uri="{FF2B5EF4-FFF2-40B4-BE49-F238E27FC236}">
                  <a16:creationId xmlns:a16="http://schemas.microsoft.com/office/drawing/2014/main" id="{46F790CF-445B-A48B-AC52-76619AC82134}"/>
                </a:ext>
              </a:extLst>
            </p:cNvPr>
            <p:cNvSpPr txBox="1"/>
            <p:nvPr/>
          </p:nvSpPr>
          <p:spPr>
            <a:xfrm>
              <a:off x="3974591" y="3181976"/>
              <a:ext cx="1785686" cy="960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None/>
              </a:pPr>
              <a:r>
                <a:rPr lang="es-ES" sz="105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Evaluación formativa</a:t>
              </a:r>
              <a:endParaRPr sz="105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28" name="Google Shape;164;p4">
              <a:extLst>
                <a:ext uri="{FF2B5EF4-FFF2-40B4-BE49-F238E27FC236}">
                  <a16:creationId xmlns:a16="http://schemas.microsoft.com/office/drawing/2014/main" id="{FF93C07B-7D66-B1A8-C85C-9916A5B1E989}"/>
                </a:ext>
              </a:extLst>
            </p:cNvPr>
            <p:cNvSpPr/>
            <p:nvPr/>
          </p:nvSpPr>
          <p:spPr>
            <a:xfrm rot="5400000">
              <a:off x="932845" y="2965965"/>
              <a:ext cx="1600077" cy="139206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165;p4">
              <a:extLst>
                <a:ext uri="{FF2B5EF4-FFF2-40B4-BE49-F238E27FC236}">
                  <a16:creationId xmlns:a16="http://schemas.microsoft.com/office/drawing/2014/main" id="{E577EE3A-A334-9D84-91AE-C7408685F922}"/>
                </a:ext>
              </a:extLst>
            </p:cNvPr>
            <p:cNvSpPr txBox="1"/>
            <p:nvPr/>
          </p:nvSpPr>
          <p:spPr>
            <a:xfrm>
              <a:off x="1253780" y="3111305"/>
              <a:ext cx="958207" cy="1101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Open Sans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89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2;p5">
            <a:extLst>
              <a:ext uri="{FF2B5EF4-FFF2-40B4-BE49-F238E27FC236}">
                <a16:creationId xmlns:a16="http://schemas.microsoft.com/office/drawing/2014/main" id="{1CF6D7F9-092C-21DA-A778-9D6E25EE8DE2}"/>
              </a:ext>
            </a:extLst>
          </p:cNvPr>
          <p:cNvSpPr txBox="1"/>
          <p:nvPr/>
        </p:nvSpPr>
        <p:spPr>
          <a:xfrm>
            <a:off x="540717" y="280435"/>
            <a:ext cx="53340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5F5F5F"/>
                </a:solidFill>
                <a:latin typeface="Lato Black"/>
                <a:ea typeface="Lato Black"/>
                <a:cs typeface="Lato Black"/>
                <a:sym typeface="Lato Black"/>
              </a:rPr>
              <a:t>Software y Herramientas</a:t>
            </a:r>
            <a:endParaRPr sz="2800">
              <a:solidFill>
                <a:srgbClr val="5F5F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" name="Google Shape;174;p5" descr="Configuración e Instalación : Kotobee">
            <a:extLst>
              <a:ext uri="{FF2B5EF4-FFF2-40B4-BE49-F238E27FC236}">
                <a16:creationId xmlns:a16="http://schemas.microsoft.com/office/drawing/2014/main" id="{AE907DC8-785C-FD64-E627-4D604F3D6C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30" y="946932"/>
            <a:ext cx="1712719" cy="10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5;p5" descr="Cómo Usar Schoology y Apoyar la Educación desde Casa - Crianza | Educación">
            <a:extLst>
              <a:ext uri="{FF2B5EF4-FFF2-40B4-BE49-F238E27FC236}">
                <a16:creationId xmlns:a16="http://schemas.microsoft.com/office/drawing/2014/main" id="{5C54B77F-E544-2DE2-66CB-AA57597F63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0349" y="895049"/>
            <a:ext cx="3182810" cy="121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6;p5" descr="Microsoft Office 2013 - Wikipedia, la enciclopedia libre">
            <a:extLst>
              <a:ext uri="{FF2B5EF4-FFF2-40B4-BE49-F238E27FC236}">
                <a16:creationId xmlns:a16="http://schemas.microsoft.com/office/drawing/2014/main" id="{7F9EFAAA-8AC9-DDD4-9109-5A93C5A977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567" y="2381353"/>
            <a:ext cx="1712719" cy="7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7;p5" descr="envato logo - Latindot.com - Diseño Web, Campañas en Facebook y Google, SEO">
            <a:extLst>
              <a:ext uri="{FF2B5EF4-FFF2-40B4-BE49-F238E27FC236}">
                <a16:creationId xmlns:a16="http://schemas.microsoft.com/office/drawing/2014/main" id="{308F68AA-7FC4-BF9F-425E-2386C7B99A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0543" y="2359286"/>
            <a:ext cx="2168257" cy="102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5" descr="Erasmus international - Bookwidgets">
            <a:extLst>
              <a:ext uri="{FF2B5EF4-FFF2-40B4-BE49-F238E27FC236}">
                <a16:creationId xmlns:a16="http://schemas.microsoft.com/office/drawing/2014/main" id="{3ECB46CB-7C37-FC5E-0787-69F52F8DC64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4540" y="1896559"/>
            <a:ext cx="1316107" cy="118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5" descr="10 Herramientas de Google Suite que ayudarán a ser más eficiente a tu  empresa a través del uso de tecnología - Tips">
            <a:extLst>
              <a:ext uri="{FF2B5EF4-FFF2-40B4-BE49-F238E27FC236}">
                <a16:creationId xmlns:a16="http://schemas.microsoft.com/office/drawing/2014/main" id="{B870B716-0BCC-8F70-D370-2A1CF7A49D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78" y="3456561"/>
            <a:ext cx="1712719" cy="10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0;p5" descr="Zoom: Guía de iniciación y tutorial para nuevos usuarios 🧿🧿">
            <a:extLst>
              <a:ext uri="{FF2B5EF4-FFF2-40B4-BE49-F238E27FC236}">
                <a16:creationId xmlns:a16="http://schemas.microsoft.com/office/drawing/2014/main" id="{D7A56A7F-DD6B-AA5E-C047-CF9A5CDCB04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54249" y="3429000"/>
            <a:ext cx="1431285" cy="85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1;p5" descr="Augment abre oficinas en Buenos Aires y expande su plataforma de realidad  aumentada para retailers en América Latina - Movilion">
            <a:extLst>
              <a:ext uri="{FF2B5EF4-FFF2-40B4-BE49-F238E27FC236}">
                <a16:creationId xmlns:a16="http://schemas.microsoft.com/office/drawing/2014/main" id="{1678629E-6C42-BEE2-D71F-E9E63B106D8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68240" y="3492427"/>
            <a:ext cx="2244939" cy="7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5" descr="Adobe Creative Cloud podría compensar a sus clientes">
            <a:extLst>
              <a:ext uri="{FF2B5EF4-FFF2-40B4-BE49-F238E27FC236}">
                <a16:creationId xmlns:a16="http://schemas.microsoft.com/office/drawing/2014/main" id="{87F1BE67-3135-BD1D-C9CE-F60B6699A00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7877" y="4647543"/>
            <a:ext cx="1804625" cy="136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3;p5" descr="Wordwall: crea actividades interactivas o imprimibles | idDOCENTE">
            <a:extLst>
              <a:ext uri="{FF2B5EF4-FFF2-40B4-BE49-F238E27FC236}">
                <a16:creationId xmlns:a16="http://schemas.microsoft.com/office/drawing/2014/main" id="{6912533C-A8ED-E096-5164-85687645177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12820" y="4483709"/>
            <a:ext cx="2064005" cy="105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4;p5" descr="Juegos de inteligencia, educativos y culturales | Cerebriti">
            <a:extLst>
              <a:ext uri="{FF2B5EF4-FFF2-40B4-BE49-F238E27FC236}">
                <a16:creationId xmlns:a16="http://schemas.microsoft.com/office/drawing/2014/main" id="{C2863F53-B745-74F1-240A-C621DFDBF7D7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57574" y="4278000"/>
            <a:ext cx="1521880" cy="118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85;p5" descr="Educaplay: Free educational games generator">
            <a:extLst>
              <a:ext uri="{FF2B5EF4-FFF2-40B4-BE49-F238E27FC236}">
                <a16:creationId xmlns:a16="http://schemas.microsoft.com/office/drawing/2014/main" id="{0AE79DD9-0BA8-EE05-59E6-EB91243DA377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48076" y="5458757"/>
            <a:ext cx="1787782" cy="100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6;p5" descr="▷ 【 ThinkWave 】Información, Reseñas y Precios | 2022 |">
            <a:extLst>
              <a:ext uri="{FF2B5EF4-FFF2-40B4-BE49-F238E27FC236}">
                <a16:creationId xmlns:a16="http://schemas.microsoft.com/office/drawing/2014/main" id="{D25F78A1-184D-9383-4D44-7ADA15ECA32C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216696" y="5275435"/>
            <a:ext cx="1062533" cy="11389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0;p5">
            <a:extLst>
              <a:ext uri="{FF2B5EF4-FFF2-40B4-BE49-F238E27FC236}">
                <a16:creationId xmlns:a16="http://schemas.microsoft.com/office/drawing/2014/main" id="{C9769006-C53E-A2E9-4992-BA131178A880}"/>
              </a:ext>
            </a:extLst>
          </p:cNvPr>
          <p:cNvSpPr/>
          <p:nvPr/>
        </p:nvSpPr>
        <p:spPr>
          <a:xfrm>
            <a:off x="5767799" y="803615"/>
            <a:ext cx="3149024" cy="5719948"/>
          </a:xfrm>
          <a:prstGeom prst="rect">
            <a:avLst/>
          </a:prstGeom>
          <a:solidFill>
            <a:srgbClr val="5DA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20 videos producidos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56 videos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47 widgets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30 textos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20 Google </a:t>
            </a:r>
            <a:r>
              <a:rPr lang="es-MX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Forms</a:t>
            </a:r>
            <a:endParaRPr lang="es-MX" sz="24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8 juegos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4 realidad aumentada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9 trivias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3 cuestionarios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1 Video Quiz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1 Prezi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1 Test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1 Figura</a:t>
            </a:r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5734EBE-C79E-14C8-753E-6D0BFC6319B1}"/>
              </a:ext>
            </a:extLst>
          </p:cNvPr>
          <p:cNvSpPr txBox="1"/>
          <p:nvPr/>
        </p:nvSpPr>
        <p:spPr>
          <a:xfrm>
            <a:off x="5874755" y="895049"/>
            <a:ext cx="2780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solidFill>
                  <a:srgbClr val="5F5F5F"/>
                </a:solidFill>
                <a:latin typeface="Calibri" panose="020F0502020204030204" pitchFamily="34" charset="0"/>
                <a:ea typeface="Lato Black"/>
                <a:cs typeface="Calibri" panose="020F0502020204030204" pitchFamily="34" charset="0"/>
                <a:sym typeface="Lato Black"/>
              </a:rPr>
              <a:t>Recursos</a:t>
            </a:r>
            <a:endParaRPr lang="es-ES" sz="3600" dirty="0">
              <a:solidFill>
                <a:srgbClr val="5F5F5F"/>
              </a:solidFill>
              <a:latin typeface="Calibri" panose="020F0502020204030204" pitchFamily="34" charset="0"/>
              <a:ea typeface="Lato Black"/>
              <a:cs typeface="Calibri" panose="020F0502020204030204" pitchFamily="34" charset="0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077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1;p6">
            <a:extLst>
              <a:ext uri="{FF2B5EF4-FFF2-40B4-BE49-F238E27FC236}">
                <a16:creationId xmlns:a16="http://schemas.microsoft.com/office/drawing/2014/main" id="{1464A5C7-EEFB-1972-2EA5-B25FDEF42B1C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3">
            <a:alphaModFix/>
          </a:blip>
          <a:srcRect t="3282" b="3281"/>
          <a:stretch/>
        </p:blipFill>
        <p:spPr>
          <a:xfrm>
            <a:off x="3483641" y="1048016"/>
            <a:ext cx="5728879" cy="546974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4" name="Google Shape;192;p6">
            <a:extLst>
              <a:ext uri="{FF2B5EF4-FFF2-40B4-BE49-F238E27FC236}">
                <a16:creationId xmlns:a16="http://schemas.microsoft.com/office/drawing/2014/main" id="{5ECC2333-E6BE-5994-A503-C1192F3B383A}"/>
              </a:ext>
            </a:extLst>
          </p:cNvPr>
          <p:cNvGrpSpPr/>
          <p:nvPr/>
        </p:nvGrpSpPr>
        <p:grpSpPr>
          <a:xfrm>
            <a:off x="522071" y="643461"/>
            <a:ext cx="249164" cy="166441"/>
            <a:chOff x="619122" y="685803"/>
            <a:chExt cx="448056" cy="314323"/>
          </a:xfrm>
        </p:grpSpPr>
        <p:sp>
          <p:nvSpPr>
            <p:cNvPr id="10" name="Google Shape;193;p6">
              <a:extLst>
                <a:ext uri="{FF2B5EF4-FFF2-40B4-BE49-F238E27FC236}">
                  <a16:creationId xmlns:a16="http://schemas.microsoft.com/office/drawing/2014/main" id="{5E06A62D-B274-503B-F34F-DAD61D250FC0}"/>
                </a:ext>
              </a:extLst>
            </p:cNvPr>
            <p:cNvSpPr/>
            <p:nvPr/>
          </p:nvSpPr>
          <p:spPr>
            <a:xfrm rot="5400000">
              <a:off x="730735" y="663684"/>
              <a:ext cx="224829" cy="448056"/>
            </a:xfrm>
            <a:custGeom>
              <a:avLst/>
              <a:gdLst/>
              <a:ahLst/>
              <a:cxnLst/>
              <a:rect l="l" t="t" r="r" b="b"/>
              <a:pathLst>
                <a:path w="100013" h="200026" extrusionOk="0">
                  <a:moveTo>
                    <a:pt x="0" y="0"/>
                  </a:moveTo>
                  <a:cubicBezTo>
                    <a:pt x="55236" y="0"/>
                    <a:pt x="100013" y="44777"/>
                    <a:pt x="100013" y="100013"/>
                  </a:cubicBezTo>
                  <a:cubicBezTo>
                    <a:pt x="100013" y="155249"/>
                    <a:pt x="55236" y="200026"/>
                    <a:pt x="0" y="2000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Google Shape;194;p6">
              <a:extLst>
                <a:ext uri="{FF2B5EF4-FFF2-40B4-BE49-F238E27FC236}">
                  <a16:creationId xmlns:a16="http://schemas.microsoft.com/office/drawing/2014/main" id="{673EF306-5071-E43C-000E-3819906B70E5}"/>
                </a:ext>
              </a:extLst>
            </p:cNvPr>
            <p:cNvSpPr/>
            <p:nvPr/>
          </p:nvSpPr>
          <p:spPr>
            <a:xfrm>
              <a:off x="619122" y="685803"/>
              <a:ext cx="448056" cy="458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" name="Google Shape;196;p6">
            <a:extLst>
              <a:ext uri="{FF2B5EF4-FFF2-40B4-BE49-F238E27FC236}">
                <a16:creationId xmlns:a16="http://schemas.microsoft.com/office/drawing/2014/main" id="{4D863552-E888-3C0C-53CD-115E2DBF6278}"/>
              </a:ext>
            </a:extLst>
          </p:cNvPr>
          <p:cNvSpPr txBox="1"/>
          <p:nvPr/>
        </p:nvSpPr>
        <p:spPr>
          <a:xfrm>
            <a:off x="489096" y="3412308"/>
            <a:ext cx="29945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rPr>
              <a:t>Muchas</a:t>
            </a:r>
            <a:endParaRPr sz="5400" dirty="0">
              <a:solidFill>
                <a:schemeClr val="accen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gracias</a:t>
            </a:r>
            <a:endParaRPr sz="5400" dirty="0">
              <a:solidFill>
                <a:schemeClr val="accent4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" name="Google Shape;197;p6">
            <a:extLst>
              <a:ext uri="{FF2B5EF4-FFF2-40B4-BE49-F238E27FC236}">
                <a16:creationId xmlns:a16="http://schemas.microsoft.com/office/drawing/2014/main" id="{A31DD1CD-DFFB-54AA-65DF-C14D134A300C}"/>
              </a:ext>
            </a:extLst>
          </p:cNvPr>
          <p:cNvSpPr/>
          <p:nvPr/>
        </p:nvSpPr>
        <p:spPr>
          <a:xfrm>
            <a:off x="5576185" y="1400917"/>
            <a:ext cx="1019247" cy="1056576"/>
          </a:xfrm>
          <a:custGeom>
            <a:avLst/>
            <a:gdLst/>
            <a:ahLst/>
            <a:cxnLst/>
            <a:rect l="l" t="t" r="r" b="b"/>
            <a:pathLst>
              <a:path w="4859168" h="4859169" extrusionOk="0">
                <a:moveTo>
                  <a:pt x="2429585" y="0"/>
                </a:moveTo>
                <a:cubicBezTo>
                  <a:pt x="2592001" y="0"/>
                  <a:pt x="2754417" y="61960"/>
                  <a:pt x="2878336" y="185880"/>
                </a:cubicBezTo>
                <a:lnTo>
                  <a:pt x="4673289" y="1980833"/>
                </a:lnTo>
                <a:cubicBezTo>
                  <a:pt x="4921128" y="2228672"/>
                  <a:pt x="4921128" y="2630498"/>
                  <a:pt x="4673289" y="2878337"/>
                </a:cubicBezTo>
                <a:lnTo>
                  <a:pt x="2878336" y="4673290"/>
                </a:lnTo>
                <a:cubicBezTo>
                  <a:pt x="2630498" y="4921129"/>
                  <a:pt x="2228672" y="4921129"/>
                  <a:pt x="1980833" y="4673290"/>
                </a:cubicBezTo>
                <a:lnTo>
                  <a:pt x="185879" y="2878337"/>
                </a:lnTo>
                <a:cubicBezTo>
                  <a:pt x="-61960" y="2630498"/>
                  <a:pt x="-61960" y="2228672"/>
                  <a:pt x="185879" y="1980833"/>
                </a:cubicBezTo>
                <a:lnTo>
                  <a:pt x="1980833" y="185880"/>
                </a:lnTo>
                <a:cubicBezTo>
                  <a:pt x="2104752" y="61960"/>
                  <a:pt x="2267169" y="0"/>
                  <a:pt x="24295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Google Shape;198;p6">
            <a:extLst>
              <a:ext uri="{FF2B5EF4-FFF2-40B4-BE49-F238E27FC236}">
                <a16:creationId xmlns:a16="http://schemas.microsoft.com/office/drawing/2014/main" id="{6923C597-F7B2-5E7C-8EEA-B78542AF5C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65761"/>
          <a:stretch/>
        </p:blipFill>
        <p:spPr>
          <a:xfrm>
            <a:off x="384818" y="1452005"/>
            <a:ext cx="1601774" cy="99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9;p6">
            <a:extLst>
              <a:ext uri="{FF2B5EF4-FFF2-40B4-BE49-F238E27FC236}">
                <a16:creationId xmlns:a16="http://schemas.microsoft.com/office/drawing/2014/main" id="{E4FDE490-8737-73F2-2F30-8C868B3135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4550" b="23726"/>
          <a:stretch/>
        </p:blipFill>
        <p:spPr>
          <a:xfrm>
            <a:off x="2119540" y="1400917"/>
            <a:ext cx="2579019" cy="84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426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337</Words>
  <Application>Microsoft Office PowerPoint</Application>
  <PresentationFormat>Presentación en pantalla (4:3)</PresentationFormat>
  <Paragraphs>43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Lato Black</vt:lpstr>
      <vt:lpstr>Open Sans</vt:lpstr>
      <vt:lpstr>Raleway</vt:lpstr>
      <vt:lpstr>Raleway Black</vt:lpstr>
      <vt:lpstr>Tema de Office</vt:lpstr>
      <vt:lpstr>El uso del ebook interactivo como mediador en la capacitación en neuroeducación.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docente en la Facultad de Medicina: el camino hacia la enseñanza en modalidad híbrida</dc:title>
  <dc:creator>Tamara</dc:creator>
  <cp:lastModifiedBy>Tamara</cp:lastModifiedBy>
  <cp:revision>5</cp:revision>
  <dcterms:modified xsi:type="dcterms:W3CDTF">2022-06-27T19:35:22Z</dcterms:modified>
</cp:coreProperties>
</file>