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39" y="-3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51216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2088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52251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CC87390-96F7-4595-9973-7554D39C17AD}" type="datetimeFigureOut">
              <a:rPr lang="es-MX" smtClean="0"/>
              <a:pPr/>
              <a:t>29/05/2022</a:t>
            </a:fld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7390-96F7-4595-9973-7554D39C17AD}" type="datetimeFigureOut">
              <a:rPr lang="es-MX" smtClean="0"/>
              <a:t>29/05/2022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3284984"/>
            <a:ext cx="7772400" cy="1512168"/>
          </a:xfrm>
        </p:spPr>
        <p:txBody>
          <a:bodyPr>
            <a:noAutofit/>
          </a:bodyPr>
          <a:lstStyle/>
          <a:p>
            <a:r>
              <a:rPr lang="es-MX" sz="2400" dirty="0">
                <a:solidFill>
                  <a:srgbClr val="507B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Diseño de prácticas guiadas para el desarrollo del aprendizaje  en una modalidad hibrida  haciendo uso de la plataforma Moodle en asignaturas de ingeniería del TecNM Campus Ciudad Juárez</a:t>
            </a:r>
            <a:endParaRPr lang="es-MX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672" y="5445224"/>
            <a:ext cx="6400800" cy="720080"/>
          </a:xfrm>
        </p:spPr>
        <p:txBody>
          <a:bodyPr>
            <a:normAutofit lnSpcReduction="10000"/>
          </a:bodyPr>
          <a:lstStyle/>
          <a:p>
            <a:r>
              <a:rPr lang="es-MX" sz="2000" dirty="0"/>
              <a:t>Por:  M.S.L Erika Gisela Cruz Verde</a:t>
            </a:r>
          </a:p>
          <a:p>
            <a:r>
              <a:rPr lang="es-MX" sz="2000" dirty="0"/>
              <a:t>M.C. Conrado Carrillo Castillo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EB5AA0-1667-56C0-F881-CC2139875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Hibrido Implementado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1DD477-72CE-ABD9-DACC-B7CD3AEB3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5536" y="1700808"/>
            <a:ext cx="4040188" cy="39512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sz="2400" dirty="0">
                <a:solidFill>
                  <a:schemeClr val="tx2"/>
                </a:solidFill>
              </a:rPr>
              <a:t>En el  Tecnológico Nacional de México Campus: Ciudad Juárez,  se realizó un regreso  a clases  presenciales, síncronas y asíncronas:</a:t>
            </a:r>
          </a:p>
          <a:p>
            <a:pPr marL="0" indent="0">
              <a:buNone/>
            </a:pPr>
            <a:endParaRPr lang="es-MX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s-MX" sz="2400" dirty="0">
                <a:solidFill>
                  <a:schemeClr val="tx2"/>
                </a:solidFill>
              </a:rPr>
              <a:t>Sesiones Hibridas:   </a:t>
            </a:r>
          </a:p>
          <a:p>
            <a:pPr marL="0" indent="0">
              <a:buNone/>
            </a:pPr>
            <a:r>
              <a:rPr lang="es-MX" sz="2400" dirty="0">
                <a:solidFill>
                  <a:schemeClr val="tx2"/>
                </a:solidFill>
              </a:rPr>
              <a:t>        Síncronas presenciales con alumnos con apellidos  A-L   Lunes y Miércoles</a:t>
            </a:r>
          </a:p>
          <a:p>
            <a:pPr marL="0" indent="0">
              <a:buNone/>
            </a:pPr>
            <a:r>
              <a:rPr lang="es-MX" sz="2400" dirty="0">
                <a:solidFill>
                  <a:schemeClr val="tx2"/>
                </a:solidFill>
              </a:rPr>
              <a:t>        Síncronas presenciales con alumnos con apellido M-Z  Martes y Jueves</a:t>
            </a:r>
          </a:p>
          <a:p>
            <a:pPr marL="0" indent="0">
              <a:buNone/>
            </a:pPr>
            <a:r>
              <a:rPr lang="es-MX" sz="2400" dirty="0">
                <a:solidFill>
                  <a:schemeClr val="tx2"/>
                </a:solidFill>
              </a:rPr>
              <a:t>        Sesiones asíncronas con el diseño de prácticas Autodirigidas en la plataforma Moodle.</a:t>
            </a:r>
          </a:p>
          <a:p>
            <a:endParaRPr lang="es-MX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641C605A-6DB7-AD2E-196E-2B8C357158A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08278" y="1556792"/>
            <a:ext cx="3956386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933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EB66FFFD-07EA-981B-AA2C-667B85A35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Beneficios Modalidad Hibrida: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07E2F025-23CF-DB30-1E8F-3956454BA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sz="2400" dirty="0"/>
              <a:t>Reducción de contagios por COVID-19 en  sesiones presenciales al trabajar con el 50% de la capacidad de grupos.</a:t>
            </a:r>
          </a:p>
          <a:p>
            <a:r>
              <a:rPr lang="es-MX" sz="2400" dirty="0"/>
              <a:t>El estudiante como constructor de su propio conocimiento</a:t>
            </a:r>
            <a:r>
              <a:rPr lang="es-MX" dirty="0"/>
              <a:t>.</a:t>
            </a:r>
          </a:p>
          <a:p>
            <a:r>
              <a:rPr lang="es-MX" sz="2400" dirty="0"/>
              <a:t>Diseño de practicas guiadas por el profesor para realización por los alumnos.</a:t>
            </a:r>
            <a:endParaRPr lang="en-US" sz="2400" dirty="0"/>
          </a:p>
          <a:p>
            <a:pPr lvl="0"/>
            <a:r>
              <a:rPr lang="es-MX" sz="2400" dirty="0"/>
              <a:t>Desarrollo de habilidades  de análisis y solución de problemas.</a:t>
            </a:r>
          </a:p>
          <a:p>
            <a:pPr lvl="0"/>
            <a:r>
              <a:rPr lang="es-MX" sz="2400" dirty="0"/>
              <a:t> Incremento en la habilidad de investigación.</a:t>
            </a:r>
          </a:p>
          <a:p>
            <a:pPr lvl="0"/>
            <a:r>
              <a:rPr lang="es-MX" sz="2400" dirty="0"/>
              <a:t>Seguimiento  de dudas y retroalimentación por parte del profesor(a) en las sesiones presenciales.</a:t>
            </a:r>
          </a:p>
          <a:p>
            <a:pPr lvl="0"/>
            <a:endParaRPr lang="es-MX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6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125B3C-C17F-82D0-DCDB-21808B283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Actividades Realizadas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D6DF56-676A-D3C5-2506-3F3C478C03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Modalidad Presencial: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sz="2400" dirty="0"/>
              <a:t>Explicación introductoria de cada tema.</a:t>
            </a:r>
          </a:p>
          <a:p>
            <a:r>
              <a:rPr lang="es-MX" sz="2400" dirty="0"/>
              <a:t>Realización de ejercicios.</a:t>
            </a:r>
          </a:p>
          <a:p>
            <a:r>
              <a:rPr lang="es-MX" sz="2400" dirty="0"/>
              <a:t>Seguimiento a dudas de ejercicios en la sesión en </a:t>
            </a:r>
            <a:r>
              <a:rPr lang="es-MX" sz="2400" dirty="0" err="1"/>
              <a:t>linea</a:t>
            </a:r>
            <a:r>
              <a:rPr lang="es-MX" sz="2400" dirty="0"/>
              <a:t> plataforma Moodle.</a:t>
            </a:r>
          </a:p>
          <a:p>
            <a:endParaRPr lang="es-MX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5D97CC9-DE78-92F0-060D-5B3C0F8B0E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Modalidad en </a:t>
            </a:r>
            <a:r>
              <a:rPr lang="es-MX" dirty="0" err="1"/>
              <a:t>Linea</a:t>
            </a:r>
            <a:r>
              <a:rPr lang="es-MX" dirty="0"/>
              <a:t>:</a:t>
            </a:r>
          </a:p>
          <a:p>
            <a:pPr marL="0" indent="0">
              <a:buNone/>
            </a:pPr>
            <a:endParaRPr lang="es-MX" sz="3200" dirty="0"/>
          </a:p>
          <a:p>
            <a:r>
              <a:rPr lang="es-MX" sz="2400" dirty="0"/>
              <a:t> Desarrollo de Material didáctico en la plataforma Moodle.</a:t>
            </a:r>
          </a:p>
          <a:p>
            <a:r>
              <a:rPr lang="es-MX" sz="2400" dirty="0"/>
              <a:t>Elaboración de practicas guiadas para su realización por parte del alumno.</a:t>
            </a:r>
          </a:p>
          <a:p>
            <a:r>
              <a:rPr lang="es-MX" sz="2400" dirty="0"/>
              <a:t>Exámenes  en  </a:t>
            </a:r>
            <a:r>
              <a:rPr lang="es-MX" sz="2400" dirty="0" err="1"/>
              <a:t>linea</a:t>
            </a:r>
            <a:r>
              <a:rPr lang="es-MX" sz="2400" dirty="0"/>
              <a:t>.</a:t>
            </a:r>
          </a:p>
          <a:p>
            <a:r>
              <a:rPr lang="es-MX" sz="2400" dirty="0"/>
              <a:t>Revisión y retroalimentación 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CBA8F8E-11B3-39FE-1CF5-2E8FEA0B9E2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6000"/>
          </a:blip>
          <a:stretch>
            <a:fillRect/>
          </a:stretch>
        </p:blipFill>
        <p:spPr>
          <a:xfrm>
            <a:off x="539552" y="2204864"/>
            <a:ext cx="8290323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54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FCC49-6CFC-67ED-E2FA-EC36F8143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Herramientas </a:t>
            </a:r>
            <a:r>
              <a:rPr lang="es-MX" dirty="0" err="1"/>
              <a:t>TICs</a:t>
            </a:r>
            <a:r>
              <a:rPr lang="es-MX" dirty="0"/>
              <a:t> utilizadas: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C8FC58-BB35-B8EE-84F9-A8C340A5FE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z="2800" dirty="0"/>
          </a:p>
          <a:p>
            <a:endParaRPr lang="en-US" dirty="0"/>
          </a:p>
          <a:p>
            <a:r>
              <a:rPr lang="en-US" sz="2800" dirty="0"/>
              <a:t>Plataforma Moodle</a:t>
            </a:r>
          </a:p>
          <a:p>
            <a:r>
              <a:rPr lang="en-US" sz="2800" dirty="0"/>
              <a:t>Teams </a:t>
            </a:r>
          </a:p>
          <a:p>
            <a:r>
              <a:rPr lang="en-US" sz="2800" dirty="0"/>
              <a:t>Kahoot</a:t>
            </a:r>
          </a:p>
          <a:p>
            <a:r>
              <a:rPr lang="en-US" sz="2800" dirty="0"/>
              <a:t>Word Wall</a:t>
            </a:r>
          </a:p>
          <a:p>
            <a:r>
              <a:rPr lang="en-US" sz="2800" dirty="0"/>
              <a:t>Microsoft Office </a:t>
            </a:r>
          </a:p>
          <a:p>
            <a:endParaRPr lang="es-MX" dirty="0"/>
          </a:p>
        </p:txBody>
      </p:sp>
      <p:pic>
        <p:nvPicPr>
          <p:cNvPr id="5" name="Marcador de contenido 6">
            <a:extLst>
              <a:ext uri="{FF2B5EF4-FFF2-40B4-BE49-F238E27FC236}">
                <a16:creationId xmlns:a16="http://schemas.microsoft.com/office/drawing/2014/main" id="{3672BAD8-DE46-80D3-27B6-CAB10BEFF3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18084" y="1700808"/>
            <a:ext cx="2223162" cy="105702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D39BD44-C999-8D40-58CB-A2C45E5135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116" y="2996952"/>
            <a:ext cx="2379333" cy="123939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9449880-50F3-7A41-1DA5-D8AED163B5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6633" y="4475465"/>
            <a:ext cx="2231748" cy="148627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E501C6E-3155-602C-B99B-CD3928C193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1960" y="2492896"/>
            <a:ext cx="1598512" cy="148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256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70973-3988-739A-31DD-3F39851E8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Habilidades Desarrolladas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6BF4EB-B013-FB10-3764-5110AC3973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Docente:</a:t>
            </a:r>
          </a:p>
          <a:p>
            <a:r>
              <a:rPr lang="es-MX" dirty="0"/>
              <a:t>Desarrollo Actividades guiadas.</a:t>
            </a:r>
          </a:p>
          <a:p>
            <a:r>
              <a:rPr lang="es-MX" dirty="0"/>
              <a:t>Uso de herramientas para Gamificación.</a:t>
            </a:r>
          </a:p>
          <a:p>
            <a:r>
              <a:rPr lang="es-MX" dirty="0"/>
              <a:t> Aprendizaje Colaborativo por medio de  Salas de </a:t>
            </a:r>
            <a:r>
              <a:rPr lang="es-MX" dirty="0" err="1"/>
              <a:t>Teams</a:t>
            </a:r>
            <a:r>
              <a:rPr lang="es-MX" dirty="0"/>
              <a:t> 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24F13D-E4D6-2153-9B1A-AA7C00A82D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Alumno:</a:t>
            </a:r>
          </a:p>
          <a:p>
            <a:r>
              <a:rPr lang="es-MX" dirty="0"/>
              <a:t>Análisis,  comprensión lectora , investigación.</a:t>
            </a:r>
          </a:p>
          <a:p>
            <a:r>
              <a:rPr lang="es-MX" dirty="0"/>
              <a:t>Solución de problemas usando Excel, Raptor, C++.</a:t>
            </a:r>
          </a:p>
          <a:p>
            <a:r>
              <a:rPr lang="es-MX" dirty="0"/>
              <a:t>Capacidad de Logro.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B8363C6-A0BA-65FA-0793-A685E7F499A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2000"/>
          </a:blip>
          <a:stretch>
            <a:fillRect/>
          </a:stretch>
        </p:blipFill>
        <p:spPr>
          <a:xfrm>
            <a:off x="1619672" y="2564904"/>
            <a:ext cx="5384287" cy="341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402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C545EF-5DC5-D96C-21A5-9263092AD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Conclusión: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0C31A1AB-79E8-810F-652E-5D2850C50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sz="3200" dirty="0"/>
              <a:t>En el Modelo Hibrido de Clases destacan actividades que se sugiere debe permanecer especialmente las clases que </a:t>
            </a:r>
            <a:r>
              <a:rPr lang="es-MX" dirty="0"/>
              <a:t>requieren laboratorio de </a:t>
            </a:r>
            <a:r>
              <a:rPr lang="es-MX" sz="3200" dirty="0"/>
              <a:t>computadoras para la solución de problemas son:</a:t>
            </a:r>
          </a:p>
          <a:p>
            <a:pPr algn="just"/>
            <a:r>
              <a:rPr lang="es-MX" sz="3200" dirty="0"/>
              <a:t>  Sesiones por Videoconferencia o Presenciales para aclaración de dudas.</a:t>
            </a:r>
          </a:p>
          <a:p>
            <a:pPr algn="just"/>
            <a:r>
              <a:rPr lang="es-MX" sz="3200" dirty="0"/>
              <a:t> Material didáctico para compartir a los alumnos en Plataforma Moodle.</a:t>
            </a:r>
          </a:p>
          <a:p>
            <a:pPr algn="just"/>
            <a:r>
              <a:rPr lang="es-MX" sz="3200" dirty="0"/>
              <a:t>Uso de </a:t>
            </a:r>
            <a:r>
              <a:rPr lang="es-MX" sz="3200" dirty="0" err="1"/>
              <a:t>Kahoot</a:t>
            </a:r>
            <a:r>
              <a:rPr lang="es-MX" sz="3200" dirty="0"/>
              <a:t> o Word Wall para realizar actividades integradoras finales de tema.</a:t>
            </a:r>
          </a:p>
          <a:p>
            <a:pPr algn="just"/>
            <a:r>
              <a:rPr lang="es-MX" sz="3200" dirty="0"/>
              <a:t> Técnica Aprendizaje Colaborativo con el uso de Salas Remotas de </a:t>
            </a:r>
            <a:r>
              <a:rPr lang="es-MX" sz="3200" dirty="0" err="1"/>
              <a:t>Teams</a:t>
            </a:r>
            <a:r>
              <a:rPr lang="es-MX" sz="3200" dirty="0"/>
              <a:t>.</a:t>
            </a:r>
          </a:p>
          <a:p>
            <a:pPr algn="just"/>
            <a:endParaRPr lang="es-MX" sz="32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79472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PowerPoint educatic2022</Template>
  <TotalTime>26</TotalTime>
  <Words>392</Words>
  <Application>Microsoft Office PowerPoint</Application>
  <PresentationFormat>Presentación en pantalla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Diseño de prácticas guiadas para el desarrollo del aprendizaje  en una modalidad hibrida  haciendo uso de la plataforma Moodle en asignaturas de ingeniería del TecNM Campus Ciudad Juárez</vt:lpstr>
      <vt:lpstr>Modelo Hibrido Implementado:</vt:lpstr>
      <vt:lpstr>Beneficios Modalidad Hibrida:</vt:lpstr>
      <vt:lpstr>Actividades Realizadas</vt:lpstr>
      <vt:lpstr>Herramientas TICs utilizadas:</vt:lpstr>
      <vt:lpstr>Habilidades Desarrolladas</vt:lpstr>
      <vt:lpstr>Conclusión: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 prácticas guiadas para el desarrollo del aprendizaje  en una modalidad hibrida  haciendo uso de la plataforma Moodle en asignaturas de ingeniería del TecNM Campus Ciudad Juárez</dc:title>
  <dc:creator>Erika Gisela Cruz Verde</dc:creator>
  <cp:lastModifiedBy>Erika Gisela Cruz Verde</cp:lastModifiedBy>
  <cp:revision>1</cp:revision>
  <dcterms:created xsi:type="dcterms:W3CDTF">2022-05-30T03:12:11Z</dcterms:created>
  <dcterms:modified xsi:type="dcterms:W3CDTF">2022-05-30T03:38:13Z</dcterms:modified>
</cp:coreProperties>
</file>