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rpacer@unam.mx" TargetMode="External"/><Relationship Id="rId4" Type="http://schemas.openxmlformats.org/officeDocument/2006/relationships/hyperlink" Target="mailto:patyriv@unam.mx" TargetMode="External"/><Relationship Id="rId5" Type="http://schemas.openxmlformats.org/officeDocument/2006/relationships/hyperlink" Target="mailto:alex.peravila@gmail.com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hyperlink" Target="mailto:arpacer@unam.mx" TargetMode="External"/><Relationship Id="rId5" Type="http://schemas.openxmlformats.org/officeDocument/2006/relationships/hyperlink" Target="mailto:patyriv@unam.mx" TargetMode="External"/><Relationship Id="rId6" Type="http://schemas.openxmlformats.org/officeDocument/2006/relationships/hyperlink" Target="mailto:alex.peravila@gmail.com" TargetMode="External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251520" y="2672916"/>
            <a:ext cx="8496944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3600"/>
              <a:buFont typeface="Arial"/>
              <a:buNone/>
            </a:pPr>
            <a:r>
              <a:rPr b="1" lang="es-MX" sz="36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Herramientas cuantitativas en Biología, desde la semipresencialidad</a:t>
            </a:r>
            <a:br>
              <a:rPr lang="es-MX" sz="3600">
                <a:latin typeface="Arial"/>
                <a:ea typeface="Arial"/>
                <a:cs typeface="Arial"/>
                <a:sym typeface="Arial"/>
              </a:rPr>
            </a:br>
            <a:endParaRPr sz="3600"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2555776" y="4172904"/>
            <a:ext cx="3560440" cy="18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b="1" lang="es-MX" sz="18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Armando Cervantes S.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b="1" lang="es-MX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arpacer@unam.mx</a:t>
            </a:r>
            <a:endParaRPr b="1" sz="18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b="1" lang="es-MX" sz="18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Patricia Rivera García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b="1" lang="es-MX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patyriv@unam.mx</a:t>
            </a:r>
            <a:endParaRPr b="1" sz="18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b="1" lang="es-MX" sz="18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Alejandro J. Perales Avila</a:t>
            </a:r>
            <a:endParaRPr b="1" sz="18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201F1E"/>
              </a:buClr>
              <a:buSzPts val="1800"/>
              <a:buNone/>
            </a:pPr>
            <a:r>
              <a:rPr b="1" lang="es-MX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alex.peravila@gmail.com</a:t>
            </a:r>
            <a:endParaRPr b="1" sz="18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Imagen que contiene señal&#10;&#10;Descripción generada automáticamente" id="85" name="Google Shape;8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2400" y="5147675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94" y="1578619"/>
            <a:ext cx="4012466" cy="340701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4687" y="1592262"/>
            <a:ext cx="4553118" cy="340701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3461" y="3289133"/>
            <a:ext cx="4752528" cy="339300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63" name="Google Shape;16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22"/>
          <p:cNvSpPr txBox="1"/>
          <p:nvPr/>
        </p:nvSpPr>
        <p:spPr>
          <a:xfrm>
            <a:off x="323528" y="650198"/>
            <a:ext cx="84969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Materiales de apoyo didáctico, encontramos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885" y="1260846"/>
            <a:ext cx="3838399" cy="3320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77346" y="522060"/>
            <a:ext cx="62108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Regresando a la presencialidad </a:t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345" y="1982658"/>
            <a:ext cx="3680929" cy="180638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7730" y="2889380"/>
            <a:ext cx="4064260" cy="21644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23"/>
          <p:cNvSpPr txBox="1"/>
          <p:nvPr/>
        </p:nvSpPr>
        <p:spPr>
          <a:xfrm>
            <a:off x="303157" y="5885141"/>
            <a:ext cx="7851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PUES NO</a:t>
            </a:r>
            <a:endParaRPr/>
          </a:p>
        </p:txBody>
      </p:sp>
      <p:pic>
        <p:nvPicPr>
          <p:cNvPr descr="Imagen que contiene señal&#10;&#10;Descripción generada automáticamente" id="174" name="Google Shape;17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23"/>
          <p:cNvSpPr txBox="1"/>
          <p:nvPr/>
        </p:nvSpPr>
        <p:spPr>
          <a:xfrm>
            <a:off x="163761" y="5053871"/>
            <a:ext cx="7851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¿Abandonar todo lo aprendido? :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323528" y="1168391"/>
            <a:ext cx="62108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semi presencialidad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/>
        </p:nvSpPr>
        <p:spPr>
          <a:xfrm>
            <a:off x="263903" y="717679"/>
            <a:ext cx="8698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Resultados, qué hicimos o estamos haciendo</a:t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3531" y="1332664"/>
            <a:ext cx="3186643" cy="46015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14" y="1489665"/>
            <a:ext cx="3287767" cy="47643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3349" y="2021609"/>
            <a:ext cx="3287767" cy="461937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85" name="Google Shape;18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2332654" y="198758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79" y="1548874"/>
            <a:ext cx="6545455" cy="3680326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2339" y="2780928"/>
            <a:ext cx="5028329" cy="388936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95" name="Google Shape;19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25"/>
          <p:cNvSpPr txBox="1"/>
          <p:nvPr/>
        </p:nvSpPr>
        <p:spPr>
          <a:xfrm>
            <a:off x="181012" y="683190"/>
            <a:ext cx="8698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Resultados, qué hicimos o estamos haciendo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2329" y="1307022"/>
            <a:ext cx="2847740" cy="5058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502" y="1617998"/>
            <a:ext cx="4479891" cy="43436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2291" y="1248081"/>
            <a:ext cx="2947980" cy="47435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p26"/>
          <p:cNvSpPr txBox="1"/>
          <p:nvPr/>
        </p:nvSpPr>
        <p:spPr>
          <a:xfrm>
            <a:off x="206901" y="6302591"/>
            <a:ext cx="71798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https://blogceta.zaragoza.unam.mx/cintegral/calculo-integral/</a:t>
            </a:r>
            <a:endParaRPr/>
          </a:p>
        </p:txBody>
      </p:sp>
      <p:pic>
        <p:nvPicPr>
          <p:cNvPr descr="Imagen que contiene señal&#10;&#10;Descripción generada automáticamente" id="205" name="Google Shape;2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26"/>
          <p:cNvSpPr txBox="1"/>
          <p:nvPr/>
        </p:nvSpPr>
        <p:spPr>
          <a:xfrm>
            <a:off x="141616" y="571807"/>
            <a:ext cx="8698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Resultados, qué hicimos o estamos haciendo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>
            <a:off x="2332654" y="198758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1059512" y="6291472"/>
            <a:ext cx="62413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https://modmatbiol.blogspot.com/p/frijolarium.html</a:t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40" y="1330627"/>
            <a:ext cx="4013041" cy="3934205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368" y="1986434"/>
            <a:ext cx="3066717" cy="4131939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3861" y="1382972"/>
            <a:ext cx="3157082" cy="4294093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218" name="Google Shape;21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" name="Google Shape;219;p27"/>
          <p:cNvSpPr txBox="1"/>
          <p:nvPr/>
        </p:nvSpPr>
        <p:spPr>
          <a:xfrm>
            <a:off x="141171" y="591609"/>
            <a:ext cx="8698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Resultados, qué hicimos o estamos haciendo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>
            <a:off x="2332654" y="198758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2" y="1486816"/>
            <a:ext cx="8325813" cy="4462464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228" name="Google Shape;2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9" name="Google Shape;229;p28"/>
          <p:cNvSpPr txBox="1"/>
          <p:nvPr/>
        </p:nvSpPr>
        <p:spPr>
          <a:xfrm>
            <a:off x="187061" y="624440"/>
            <a:ext cx="8698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Resultados, qué hicimos o estamos haciendo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/>
        </p:nvSpPr>
        <p:spPr>
          <a:xfrm>
            <a:off x="187063" y="334177"/>
            <a:ext cx="3235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2332654" y="198758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1835944" y="2398645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señal&#10;&#10;Descripción generada automáticamente" id="239" name="Google Shape;2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" name="Google Shape;240;p29"/>
          <p:cNvSpPr txBox="1"/>
          <p:nvPr/>
        </p:nvSpPr>
        <p:spPr>
          <a:xfrm>
            <a:off x="181643" y="1030832"/>
            <a:ext cx="847522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Perspectivas como </a:t>
            </a:r>
            <a:r>
              <a:rPr b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retos de la enseñanza híbrida, que llegó para quedarse</a:t>
            </a: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I.-   Tecnológicos. Seguir explorando herramientas y consiguiendo más recursos hardware y software.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 Uso de materiales de apoyo didáctico. Cómo integrarlos a nuestra actividad diaria e ir generando material propio.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III.- Estrategias docentes. Encontrar cómo, desde la virtualidad (e-Learning, b-Learning, síncrono, asíncrono), generar empatía de los alumnos hacía las asignaturas de aplicaciones de las matemáticas en Biología. Y cómo motivar y evaluar la apropiación del conocimiento por parte de nuestros alumnos.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>
            <a:off x="2332654" y="198758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2332654" y="2159030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1835944" y="2398645"/>
            <a:ext cx="1385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871" y="2175637"/>
            <a:ext cx="3808129" cy="319248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 txBox="1"/>
          <p:nvPr/>
        </p:nvSpPr>
        <p:spPr>
          <a:xfrm>
            <a:off x="274320" y="1088685"/>
            <a:ext cx="74660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Seguimos explorando y aprendiendo</a:t>
            </a:r>
            <a:endParaRPr/>
          </a:p>
        </p:txBody>
      </p:sp>
      <p:sp>
        <p:nvSpPr>
          <p:cNvPr id="251" name="Google Shape;251;p30"/>
          <p:cNvSpPr txBox="1"/>
          <p:nvPr/>
        </p:nvSpPr>
        <p:spPr>
          <a:xfrm>
            <a:off x="5080166" y="6381328"/>
            <a:ext cx="38033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 del proyecto PAPIME PE206022</a:t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5024354" y="4134559"/>
            <a:ext cx="334887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Armando Cervantes S.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arpacer@unam.mx</a:t>
            </a:r>
            <a:endParaRPr b="1" sz="20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Patricia Rivera García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patyriv@unam.mx</a:t>
            </a:r>
            <a:endParaRPr b="1" sz="20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01F1E"/>
                </a:solidFill>
                <a:latin typeface="Arial"/>
                <a:ea typeface="Arial"/>
                <a:cs typeface="Arial"/>
                <a:sym typeface="Arial"/>
              </a:rPr>
              <a:t>Alejandro J. Perales Avila</a:t>
            </a:r>
            <a:endParaRPr b="1" sz="20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alex.peravila@gmail.com</a:t>
            </a:r>
            <a:endParaRPr b="1" sz="20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01F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señal&#10;&#10;Descripción generada automáticamente" id="253" name="Google Shape;2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8908" y="1909825"/>
            <a:ext cx="1332655" cy="1665820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446703" y="1773391"/>
            <a:ext cx="825059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un día para otro la pandemia nos “enfrento” a retos: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I.-   Tecnológicos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 Uso de materiales de apoyo didáctico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III.- Estrategias docentes</a:t>
            </a:r>
            <a:endParaRPr/>
          </a:p>
        </p:txBody>
      </p:sp>
      <p:pic>
        <p:nvPicPr>
          <p:cNvPr descr="Imagen que contiene señal&#10;&#10;Descripción generada automáticamente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4"/>
          <p:cNvSpPr txBox="1"/>
          <p:nvPr/>
        </p:nvSpPr>
        <p:spPr>
          <a:xfrm>
            <a:off x="423932" y="658721"/>
            <a:ext cx="36932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8292" y="2789317"/>
            <a:ext cx="1628775" cy="15359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277222" y="1172301"/>
            <a:ext cx="400674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Aulas virtuales 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Blog’s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Video conferencias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81643" y="4622540"/>
            <a:ext cx="84200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Recursos hardware, mi computadora lo “aguanta”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Recursos software, tengo la aplicación: Bajar, instalar, configurar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Habilidades de manejo de las aplicaciones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4448" y="980068"/>
            <a:ext cx="1786061" cy="17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0038" y="992731"/>
            <a:ext cx="2032397" cy="116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1188" y="1654772"/>
            <a:ext cx="2015591" cy="118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4047" y="2653429"/>
            <a:ext cx="2637142" cy="1469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eñal&#10;&#10;Descripción generada automáticamente" id="104" name="Google Shape;10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5"/>
          <p:cNvSpPr txBox="1"/>
          <p:nvPr/>
        </p:nvSpPr>
        <p:spPr>
          <a:xfrm>
            <a:off x="395536" y="51992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I.- Tecnología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441134" y="1454740"/>
            <a:ext cx="8379337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Pasar de: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Cuaderno de apuntes o libro de texto + Pizarrón + Encanto personal (cara a cara)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en formato digital + aula virtual (blog) + video conferencia (face to face, por aquello del FB)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39551" y="5143544"/>
            <a:ext cx="837933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Escanear o mecanografiar 2) Búsquedas de material (calidad a nivel universitario)</a:t>
            </a:r>
            <a:endParaRPr/>
          </a:p>
          <a:p>
            <a:pPr indent="-130175" lvl="0" marL="25717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Tiempo ?</a:t>
            </a:r>
            <a:endParaRPr/>
          </a:p>
        </p:txBody>
      </p:sp>
      <p:pic>
        <p:nvPicPr>
          <p:cNvPr descr="Imagen que contiene señal&#10;&#10;Descripción generada automáticamente"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16"/>
          <p:cNvSpPr txBox="1"/>
          <p:nvPr/>
        </p:nvSpPr>
        <p:spPr>
          <a:xfrm>
            <a:off x="325006" y="545116"/>
            <a:ext cx="66232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Materiales de apoyo didáctico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00" y="3899152"/>
            <a:ext cx="4292781" cy="277238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17"/>
          <p:cNvSpPr txBox="1"/>
          <p:nvPr/>
        </p:nvSpPr>
        <p:spPr>
          <a:xfrm>
            <a:off x="155153" y="303628"/>
            <a:ext cx="7851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III.- Estrategias docentes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3" y="1387080"/>
            <a:ext cx="4684731" cy="3770111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21" name="Google Shape;1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837" y="1206988"/>
            <a:ext cx="3784170" cy="235564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248052" y="260648"/>
            <a:ext cx="7851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III.- Estrategias docentes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278" y="1078141"/>
            <a:ext cx="3870829" cy="5175841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8793" y="1056180"/>
            <a:ext cx="3706400" cy="517584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238" y="1412776"/>
            <a:ext cx="4201776" cy="286714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910" y="3883319"/>
            <a:ext cx="4494653" cy="286714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9633" y="1967434"/>
            <a:ext cx="4844839" cy="2680314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19"/>
          <p:cNvSpPr txBox="1"/>
          <p:nvPr/>
        </p:nvSpPr>
        <p:spPr>
          <a:xfrm>
            <a:off x="106438" y="550672"/>
            <a:ext cx="84969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Materiales de apoyo didáctico, encontramos</a:t>
            </a:r>
            <a:endParaRPr/>
          </a:p>
        </p:txBody>
      </p:sp>
      <p:pic>
        <p:nvPicPr>
          <p:cNvPr descr="Imagen que contiene señal&#10;&#10;Descripción generada automáticamente" id="139" name="Google Shape;13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&#10;&#10;Descripción generada automáticamente"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0820" y="3068960"/>
            <a:ext cx="5302562" cy="3416714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nterfaz de usuario gráfica, Aplicación&#10;&#10;Descripción generada automáticamente"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946" y="1710929"/>
            <a:ext cx="4794779" cy="3374255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46" name="Google Shape;14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20"/>
          <p:cNvSpPr txBox="1"/>
          <p:nvPr/>
        </p:nvSpPr>
        <p:spPr>
          <a:xfrm>
            <a:off x="218266" y="727758"/>
            <a:ext cx="84969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Materiales de apoyo didáctico, encontramos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Texto&#10;&#10;Descripción generada automáticamente"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29" y="1556792"/>
            <a:ext cx="5212592" cy="3384758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nterfaz de usuario gráfica, Texto, Aplicación&#10;&#10;Descripción generada automáticamente"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0224" y="2988612"/>
            <a:ext cx="5453158" cy="3384758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señal&#10;&#10;Descripción generada automáticamente" id="154" name="Google Shape;15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4408" y="5805264"/>
            <a:ext cx="717949" cy="897437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21"/>
          <p:cNvSpPr txBox="1"/>
          <p:nvPr/>
        </p:nvSpPr>
        <p:spPr>
          <a:xfrm>
            <a:off x="125564" y="701036"/>
            <a:ext cx="84969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II.- Materiales de apoyo didáctico, encontramos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