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348880"/>
            <a:ext cx="7772400" cy="1512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933056"/>
            <a:ext cx="6400800" cy="208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15225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7740352" y="6356350"/>
            <a:ext cx="9464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9" name="Google Shape;39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ijelr.in/3.1.16B/483-486%20SHIVENDER%20RAHUL.pdf" TargetMode="External"/><Relationship Id="rId4" Type="http://schemas.openxmlformats.org/officeDocument/2006/relationships/hyperlink" Target="https://youtu.be/kgDz4qLVfZ0" TargetMode="External"/><Relationship Id="rId5" Type="http://schemas.openxmlformats.org/officeDocument/2006/relationships/hyperlink" Target="https://www.researchgate.net/publication/334283116_The_Impact_of_Using_Newspapers_on_Teaching_Language_Skills_to_the_Second_Language_Learners_of_English/link/5d21b0f0a6fdcc2462c7b648/download" TargetMode="External"/><Relationship Id="rId6" Type="http://schemas.openxmlformats.org/officeDocument/2006/relationships/hyperlink" Target="https://www.researchgate.net/publication/334283116_The_Impact_of_Using_Newspapers_on_Teaching_Language_Skills_to_the_Second_Language_Learners_of_English/link/5d21b0f0a6fdcc2462c7b648/download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ctrTitle"/>
          </p:nvPr>
        </p:nvSpPr>
        <p:spPr>
          <a:xfrm>
            <a:off x="685800" y="2348880"/>
            <a:ext cx="7772400" cy="1512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s-MX"/>
              <a:t>El desarrollo de competencias de redacción en una lengua extranjera mediante el periódico(Propuesta)</a:t>
            </a:r>
            <a:endParaRPr/>
          </a:p>
        </p:txBody>
      </p:sp>
      <p:sp>
        <p:nvSpPr>
          <p:cNvPr id="84" name="Google Shape;84;p13"/>
          <p:cNvSpPr txBox="1"/>
          <p:nvPr>
            <p:ph idx="1" type="subTitle"/>
          </p:nvPr>
        </p:nvSpPr>
        <p:spPr>
          <a:xfrm>
            <a:off x="1371600" y="3933056"/>
            <a:ext cx="6400800" cy="208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s-MX"/>
              <a:t>María Mercedes Camacho Reyes.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s-MX"/>
              <a:t>Escuela Nacional Preparatoria No 6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3724072" y="629268"/>
            <a:ext cx="4939868" cy="128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MX"/>
              <a:t>EVALUACIÓN</a:t>
            </a:r>
            <a:endParaRPr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3724073" y="2438400"/>
            <a:ext cx="4939867" cy="3785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s-MX" sz="1700"/>
              <a:t>Evaluación y coevaluación mediante rúbricas</a:t>
            </a:r>
            <a:endParaRPr/>
          </a:p>
          <a:p>
            <a:pPr indent="-342900" lvl="0" marL="3429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s-MX" sz="1700"/>
              <a:t>Y listas de cotejo.</a:t>
            </a:r>
            <a:endParaRPr/>
          </a:p>
          <a:p>
            <a:pPr indent="-342900" lvl="0" marL="3429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s-MX" sz="1700"/>
              <a:t>Las rúbricas contienen caraterísticas de la redacción de artículo</a:t>
            </a:r>
            <a:endParaRPr/>
          </a:p>
          <a:p>
            <a:pPr indent="-342900" lvl="0" marL="342900" rtl="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</a:pPr>
            <a:r>
              <a:rPr lang="es-MX" sz="1700"/>
              <a:t>Listas de cotejo contiene características de los periódicos a analizar.</a:t>
            </a:r>
            <a:endParaRPr/>
          </a:p>
        </p:txBody>
      </p:sp>
      <p:pic>
        <p:nvPicPr>
          <p:cNvPr descr="Una pila de periódicos" id="142" name="Google Shape;142;p22"/>
          <p:cNvPicPr preferRelativeResize="0"/>
          <p:nvPr/>
        </p:nvPicPr>
        <p:blipFill rotWithShape="1">
          <a:blip r:embed="rId3">
            <a:alphaModFix/>
          </a:blip>
          <a:srcRect b="0" l="47538" r="16214" t="0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3" name="Google Shape;143;p22"/>
          <p:cNvCxnSpPr/>
          <p:nvPr/>
        </p:nvCxnSpPr>
        <p:spPr>
          <a:xfrm>
            <a:off x="3810700" y="2115117"/>
            <a:ext cx="473202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MX"/>
              <a:t>REFERENCIAS</a:t>
            </a:r>
            <a:endParaRPr/>
          </a:p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 sz="1600"/>
              <a:t>Shivender, Rahul. (2016). </a:t>
            </a:r>
            <a:r>
              <a:rPr i="1" lang="es-MX" sz="1600"/>
              <a:t>ROLE OF NEWSPAPERS IN LEARNING ENGLISH LANGUAGE: A LINGUISTIC STUDY</a:t>
            </a:r>
            <a:r>
              <a:rPr lang="es-MX" sz="1600"/>
              <a:t>. </a:t>
            </a:r>
            <a:r>
              <a:rPr i="1" lang="es-MX" sz="1600"/>
              <a:t>3</a:t>
            </a:r>
            <a:r>
              <a:rPr lang="es-MX" sz="1600"/>
              <a:t>(1). </a:t>
            </a:r>
            <a:r>
              <a:rPr lang="es-MX" sz="1600" u="sng">
                <a:solidFill>
                  <a:schemeClr val="hlink"/>
                </a:solidFill>
                <a:hlinkClick r:id="rId3"/>
              </a:rPr>
              <a:t>http://www.ijelr.in/3.1.16B/483-486%20SHIVENDER%20RAHUL.pdf</a:t>
            </a:r>
            <a:endParaRPr sz="1600"/>
          </a:p>
          <a:p>
            <a:pPr indent="-342900" lvl="0" marL="342900" rtl="0" algn="l">
              <a:spcBef>
                <a:spcPts val="2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 sz="1600"/>
              <a:t>ellison, Jessica. (2016, noviembre 30). </a:t>
            </a:r>
            <a:r>
              <a:rPr i="1" lang="es-MX" sz="1600"/>
              <a:t>Teaching with newspapers</a:t>
            </a:r>
            <a:r>
              <a:rPr lang="es-MX" sz="1600"/>
              <a:t> [You tube]. </a:t>
            </a:r>
            <a:r>
              <a:rPr lang="es-MX" sz="1600" u="sng">
                <a:solidFill>
                  <a:schemeClr val="hlink"/>
                </a:solidFill>
                <a:hlinkClick r:id="rId4"/>
              </a:rPr>
              <a:t>https://youtu.be/kgDz4qLVfZ0</a:t>
            </a:r>
            <a:endParaRPr sz="1600"/>
          </a:p>
          <a:p>
            <a:pPr indent="-342931" lvl="0" marL="342900" rtl="0" algn="l">
              <a:spcBef>
                <a:spcPts val="351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 sz="1900"/>
              <a:t>Rao, P.S. (2019). The impact of using newspapers on Teaching Language Skills to the Second Language Learners of English. </a:t>
            </a:r>
            <a:r>
              <a:rPr i="1" lang="es-MX" sz="1900"/>
              <a:t>ELT Vibes: International E-Journal for Research in ELT</a:t>
            </a:r>
            <a:r>
              <a:rPr lang="es-MX" sz="1900"/>
              <a:t>, </a:t>
            </a:r>
            <a:r>
              <a:rPr i="1" lang="es-MX" sz="1900"/>
              <a:t>5</a:t>
            </a:r>
            <a:r>
              <a:rPr lang="es-MX" sz="1900"/>
              <a:t>(2), 154-170. </a:t>
            </a:r>
            <a:r>
              <a:rPr lang="es-MX" sz="1900" u="sng">
                <a:solidFill>
                  <a:schemeClr val="hlink"/>
                </a:solidFill>
                <a:hlinkClick r:id="rId5"/>
              </a:rPr>
              <a:t>https://www.researchgate.net/publication/334283116_The_Impact_of_Using_Newspapers_on_Teaching_Language_Skills_to_the_Second_Language_Learners_of_English/link/5d21b0f0a6fdcc2462c7b648/download</a:t>
            </a:r>
            <a:endParaRPr sz="1900"/>
          </a:p>
          <a:p>
            <a:pPr indent="-342931" lvl="0" marL="342900" rtl="0" algn="l">
              <a:spcBef>
                <a:spcPts val="38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 sz="2100"/>
              <a:t>Rao, P.S. (2019). The impact of using newspapers on Teaching Language Skills to the Second Language Learners of English. </a:t>
            </a:r>
            <a:r>
              <a:rPr i="1" lang="es-MX" sz="2100"/>
              <a:t>ELT Vibes: International E-Journal for Research in ELT</a:t>
            </a:r>
            <a:r>
              <a:rPr lang="es-MX" sz="2100"/>
              <a:t>, </a:t>
            </a:r>
            <a:r>
              <a:rPr i="1" lang="es-MX" sz="2100"/>
              <a:t>5</a:t>
            </a:r>
            <a:r>
              <a:rPr lang="es-MX" sz="2100"/>
              <a:t>(2), 154-170. </a:t>
            </a:r>
            <a:r>
              <a:rPr lang="es-MX" sz="2100" u="sng">
                <a:solidFill>
                  <a:schemeClr val="hlink"/>
                </a:solidFill>
                <a:hlinkClick r:id="rId6"/>
              </a:rPr>
              <a:t>https://www.researchgate.net/publication/334283116_The_Impact_of_Using_Newspapers_on_Teaching_Language_Skills_to_the_Second_Language_Learners_of_English/link/5d21b0f0a6fdcc2462c7b648/download</a:t>
            </a:r>
            <a:endParaRPr sz="2100"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MX"/>
              <a:t>Construcción</a:t>
            </a:r>
            <a:endParaRPr/>
          </a:p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Tipo de curso: comunicación oral y escrita en inglés.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Dirigido a: Estudiantes de preparatoria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Nivel A2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Necesidades de los estudiantes: Practicar las cuatro habilidades de la lengua meta.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Desarrollo de habilidades de pensamiento crítico.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MX"/>
              <a:t>Construcción</a:t>
            </a:r>
            <a:endParaRPr/>
          </a:p>
        </p:txBody>
      </p:sp>
      <p:sp>
        <p:nvSpPr>
          <p:cNvPr id="96" name="Google Shape;96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Objetivo: Elaborar un texto en inglés.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Tareas: Búsqueda del mismo tema en diferentes periódicos en línea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Discusión del tema en clase, en pequeños grupos y asamblea para llegar a la pregunta: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MX"/>
              <a:t>¿Qué vocabulario nuevo encontraron? Entre ellos elaboran mapas, o listas ¿Porqué  la noticia se ve diferente en cada periódico? ¿Qué detalles de la redacción logran que el texto se diferencie de los demás? ¿Qué tipo de texto es?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MX"/>
              <a:t>Construcción</a:t>
            </a:r>
            <a:endParaRPr/>
          </a:p>
        </p:txBody>
      </p:sp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¿Estás de acuerdo con el autor? Porqué?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¿Puedes redactar una noticia sobre un momento que hayas visto?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Se juntan las redacciones y se publican en un padlet en donde se pueden compartir las opiniones sobre las noticias.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MX"/>
              <a:t>BENEFICIOS</a:t>
            </a:r>
            <a:endParaRPr/>
          </a:p>
        </p:txBody>
      </p:sp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El estudiante tiene oportunidad de utilizar los recursos digitales que conoce, e investigar nuevos, ya que se da cuenta que no todos los diarios digitales permiten acceso libre.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El contacto con los compañeros permite que haya un intercambio de opiniones, lo que enriquece la clase a la vez que los estudiantes empiezan a utilizar el léxico recién descubierto.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MX"/>
              <a:t>Tareas.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Búsquedas.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Elaboración árboles con vocabulario nuevo.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Redacción de un texto con Google docs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Elaboración de un padlet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Uso de Google Classroom</a:t>
            </a:r>
            <a:endParaRPr/>
          </a:p>
        </p:txBody>
      </p:sp>
      <p:sp>
        <p:nvSpPr>
          <p:cNvPr id="115" name="Google Shape;115;p1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MX"/>
              <a:t>Trabajo en pequeños grupos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MX"/>
              <a:t>Asamblea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MX"/>
              <a:t>Visualización del padlet</a:t>
            </a:r>
            <a:endParaRPr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MX"/>
              <a:t>El grupo trabaja de forma individual y en equipos 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MX"/>
              <a:t>Herramientas</a:t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Uso de Google Classroom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Búsquedas en diversos buscadores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Uso de diccionarios en línea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La Encyclopaedia Britannica.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Se dan las instrucciones en Google Classroom, se busca el material y se complementa con los diccionarios, se arman los mapas semánticos con ayuda de diversas apps.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MX"/>
              <a:t>HABILIDADES</a:t>
            </a:r>
            <a:endParaRPr/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s-MX"/>
              <a:t>Como docente: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Manejo de diversos buscadores y manejo de periódicos en línea.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Uso de la BIDI.UNAM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.</a:t>
            </a:r>
            <a:endParaRPr/>
          </a:p>
        </p:txBody>
      </p:sp>
      <p:sp>
        <p:nvSpPr>
          <p:cNvPr id="128" name="Google Shape;128;p2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s-MX"/>
              <a:t>Como estudiante</a:t>
            </a:r>
            <a:r>
              <a:rPr lang="es-MX"/>
              <a:t>: 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Se desarrollan habilidades sociales.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Se desarrolla el pensamiento  crítico.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Se fomenta la lectura y la escritura desde ese nivel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MX"/>
              <a:t>Actividades </a:t>
            </a:r>
            <a:endParaRPr/>
          </a:p>
        </p:txBody>
      </p:sp>
      <p:sp>
        <p:nvSpPr>
          <p:cNvPr id="134" name="Google Shape;134;p2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s-MX"/>
              <a:t>A distancia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Encontrar el periódico adecuado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Decir porqué lo habían elegido.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Argumentar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Elaboración de su texto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Contribución al padlet</a:t>
            </a:r>
            <a:endParaRPr/>
          </a:p>
        </p:txBody>
      </p:sp>
      <p:sp>
        <p:nvSpPr>
          <p:cNvPr id="135" name="Google Shape;135;p2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s-MX"/>
              <a:t>Presencial.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Pequeños grupos.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MX"/>
              <a:t>Asamblea.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