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Helvetica Neue"/>
      <p:regular r:id="rId11"/>
      <p:bold r:id="rId12"/>
      <p:italic r:id="rId13"/>
      <p:boldItalic r:id="rId14"/>
    </p:embeddedFont>
    <p:embeddedFont>
      <p:font typeface="Source Sans Pr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regular.fntdata"/><Relationship Id="rId10" Type="http://schemas.openxmlformats.org/officeDocument/2006/relationships/slide" Target="slides/slide5.xml"/><Relationship Id="rId13" Type="http://schemas.openxmlformats.org/officeDocument/2006/relationships/font" Target="fonts/HelveticaNeue-italic.fntdata"/><Relationship Id="rId12" Type="http://schemas.openxmlformats.org/officeDocument/2006/relationships/font" Target="fonts/HelveticaNeue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SansPro-regular.fntdata"/><Relationship Id="rId14" Type="http://schemas.openxmlformats.org/officeDocument/2006/relationships/font" Target="fonts/HelveticaNeue-boldItalic.fntdata"/><Relationship Id="rId17" Type="http://schemas.openxmlformats.org/officeDocument/2006/relationships/font" Target="fonts/SourceSansPro-italic.fntdata"/><Relationship Id="rId16" Type="http://schemas.openxmlformats.org/officeDocument/2006/relationships/font" Target="fonts/SourceSans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SourceSansPr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348880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933056"/>
            <a:ext cx="640080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15225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7740352" y="6356350"/>
            <a:ext cx="9464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3" name="Google Shape;43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ctrTitle"/>
          </p:nvPr>
        </p:nvSpPr>
        <p:spPr>
          <a:xfrm>
            <a:off x="393304" y="2031669"/>
            <a:ext cx="8357392" cy="22322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s-MX" sz="3200"/>
              <a:t>Impartición de Laboratorio de Ciencia Básica I en modalidad híbrida para carreras Químicas</a:t>
            </a:r>
            <a:endParaRPr/>
          </a:p>
        </p:txBody>
      </p:sp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393304" y="3937169"/>
            <a:ext cx="8499176" cy="1872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</a:pPr>
            <a:r>
              <a:rPr lang="es-MX" sz="2000">
                <a:solidFill>
                  <a:srgbClr val="262626"/>
                </a:solidFill>
              </a:rPr>
              <a:t>Botello Pozos Julio C., Morales Galicia Marina Lucía, Rodríguez Barocio Yvonne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</a:pPr>
            <a:r>
              <a:rPr lang="es-MX" sz="2000">
                <a:solidFill>
                  <a:srgbClr val="262626"/>
                </a:solidFill>
              </a:rPr>
              <a:t>Facultad de Estudios Superiores Cuautitlán, UNAM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</a:pPr>
            <a:r>
              <a:rPr lang="es-MX" sz="2000">
                <a:solidFill>
                  <a:srgbClr val="262626"/>
                </a:solidFill>
              </a:rPr>
              <a:t>2022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</a:pPr>
            <a:r>
              <a:rPr lang="es-MX" sz="2000">
                <a:solidFill>
                  <a:srgbClr val="262626"/>
                </a:solidFill>
              </a:rPr>
              <a:t>Trabajo desarrollado con el apoyo del proyecto DGAPA PAPIME PE 200222</a:t>
            </a:r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88583" y="5653640"/>
            <a:ext cx="890238" cy="31147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7452320" y="5919379"/>
            <a:ext cx="18970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900" u="none" cap="none" strike="noStrike">
                <a:solidFill>
                  <a:srgbClr val="26262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Esta obra está bajo una </a:t>
            </a:r>
            <a:r>
              <a:rPr b="0" i="0" lang="es-MX" sz="900" u="sng" cap="none" strike="noStrik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Licencia Creative Commons Atribución 3.0</a:t>
            </a:r>
            <a:endParaRPr sz="9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971600" y="859175"/>
            <a:ext cx="2808312" cy="1246599"/>
          </a:xfrm>
          <a:prstGeom prst="rect">
            <a:avLst/>
          </a:prstGeom>
          <a:gradFill>
            <a:gsLst>
              <a:gs pos="0">
                <a:srgbClr val="7F5352"/>
              </a:gs>
              <a:gs pos="50000">
                <a:srgbClr val="B97775"/>
              </a:gs>
              <a:gs pos="100000">
                <a:srgbClr val="DE908D"/>
              </a:gs>
            </a:gsLst>
            <a:lin ang="189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Sesiones en línea</a:t>
            </a:r>
            <a:endParaRPr sz="2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5292080" y="859175"/>
            <a:ext cx="2808312" cy="1246599"/>
          </a:xfrm>
          <a:prstGeom prst="rect">
            <a:avLst/>
          </a:prstGeom>
          <a:gradFill>
            <a:gsLst>
              <a:gs pos="0">
                <a:srgbClr val="707D56"/>
              </a:gs>
              <a:gs pos="50000">
                <a:srgbClr val="A3B57D"/>
              </a:gs>
              <a:gs pos="100000">
                <a:srgbClr val="C3D996"/>
              </a:gs>
            </a:gsLst>
            <a:lin ang="135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Sesiones presenciales</a:t>
            </a:r>
            <a:endParaRPr sz="2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3488397" y="5085184"/>
            <a:ext cx="2808312" cy="1246599"/>
          </a:xfrm>
          <a:prstGeom prst="rect">
            <a:avLst/>
          </a:prstGeom>
          <a:solidFill>
            <a:srgbClr val="FABF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Modalidad híbrida </a:t>
            </a:r>
            <a:endParaRPr sz="2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1046451" y="2767387"/>
            <a:ext cx="2808312" cy="1246599"/>
          </a:xfrm>
          <a:prstGeom prst="rect">
            <a:avLst/>
          </a:prstGeom>
          <a:gradFill>
            <a:gsLst>
              <a:gs pos="0">
                <a:srgbClr val="766D7E"/>
              </a:gs>
              <a:gs pos="50000">
                <a:srgbClr val="A99EB6"/>
              </a:gs>
              <a:gs pos="100000">
                <a:srgbClr val="CBBEDA"/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Desarrollos cognitivos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(teoría)</a:t>
            </a:r>
            <a:endParaRPr sz="2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5292080" y="2767387"/>
            <a:ext cx="2808312" cy="1246599"/>
          </a:xfrm>
          <a:prstGeom prst="rect">
            <a:avLst/>
          </a:prstGeom>
          <a:gradFill>
            <a:gsLst>
              <a:gs pos="0">
                <a:srgbClr val="677684"/>
              </a:gs>
              <a:gs pos="50000">
                <a:srgbClr val="96A9C0"/>
              </a:gs>
              <a:gs pos="100000">
                <a:srgbClr val="B3CBE7"/>
              </a:gs>
            </a:gsLst>
            <a:lin ang="135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Desarrollo de habilidades procedimentales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(práctica)</a:t>
            </a:r>
            <a:endParaRPr sz="20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1936456" y="2204864"/>
            <a:ext cx="864096" cy="504056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FFFFF"/>
              </a:gs>
              <a:gs pos="4000">
                <a:schemeClr val="lt1"/>
              </a:gs>
              <a:gs pos="100000">
                <a:srgbClr val="BF504D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6256938" y="2204864"/>
            <a:ext cx="864096" cy="504056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FFFFF"/>
              </a:gs>
              <a:gs pos="4000">
                <a:schemeClr val="lt1"/>
              </a:gs>
              <a:gs pos="100000">
                <a:srgbClr val="BF504D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4283968" y="4431588"/>
            <a:ext cx="864096" cy="504056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FFFFFF"/>
              </a:gs>
              <a:gs pos="4000">
                <a:schemeClr val="lt1"/>
              </a:gs>
              <a:gs pos="100000">
                <a:srgbClr val="BF504D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6688986" y="4043704"/>
            <a:ext cx="183503" cy="407157"/>
          </a:xfrm>
          <a:prstGeom prst="rect">
            <a:avLst/>
          </a:prstGeom>
          <a:gradFill>
            <a:gsLst>
              <a:gs pos="0">
                <a:srgbClr val="FFFFFF"/>
              </a:gs>
              <a:gs pos="4000">
                <a:schemeClr val="lt1"/>
              </a:gs>
              <a:gs pos="100000">
                <a:srgbClr val="BF504D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2084241" y="4043233"/>
            <a:ext cx="183503" cy="407157"/>
          </a:xfrm>
          <a:prstGeom prst="rect">
            <a:avLst/>
          </a:prstGeom>
          <a:gradFill>
            <a:gsLst>
              <a:gs pos="0">
                <a:srgbClr val="FFFFFF"/>
              </a:gs>
              <a:gs pos="4000">
                <a:schemeClr val="lt1"/>
              </a:gs>
              <a:gs pos="100000">
                <a:srgbClr val="BF504D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/>
          <p:nvPr/>
        </p:nvSpPr>
        <p:spPr>
          <a:xfrm rot="-5400000">
            <a:off x="4394513" y="1971778"/>
            <a:ext cx="167707" cy="4788248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F504D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/>
          <p:nvPr/>
        </p:nvSpPr>
        <p:spPr>
          <a:xfrm rot="5400000">
            <a:off x="2454980" y="1339194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FABF8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 rot="5400000">
            <a:off x="4655397" y="1333189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B2A0C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/>
          <p:nvPr/>
        </p:nvSpPr>
        <p:spPr>
          <a:xfrm rot="5400000">
            <a:off x="3550699" y="3028143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D9959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 rot="5400000">
            <a:off x="5785929" y="3028143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93B3D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/>
          <p:nvPr/>
        </p:nvSpPr>
        <p:spPr>
          <a:xfrm rot="5400000">
            <a:off x="2449983" y="4723097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C2D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/>
          <p:nvPr/>
        </p:nvSpPr>
        <p:spPr>
          <a:xfrm rot="5400000">
            <a:off x="4668314" y="4723097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/>
          <p:nvPr/>
        </p:nvSpPr>
        <p:spPr>
          <a:xfrm rot="5400000">
            <a:off x="6916460" y="4723097"/>
            <a:ext cx="2042600" cy="1980219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93895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4816466" y="2152688"/>
            <a:ext cx="1720461" cy="405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Asesorías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2662218" y="1794457"/>
            <a:ext cx="1720461" cy="1063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Revisión de aspectos teóricos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3735126" y="3320080"/>
            <a:ext cx="1720461" cy="1396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Experiencias de cátedra para fundamentar los conceptos teóricos básicos</a:t>
            </a:r>
            <a:endParaRPr sz="1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2639266" y="5113041"/>
            <a:ext cx="170833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Realización de informes y actividades colaborativas 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4829383" y="5150802"/>
            <a:ext cx="172046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Entrega de actividades en un aula virtual 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6778754" y="5277407"/>
            <a:ext cx="2271117" cy="670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Evaluaciones (exámenes)</a:t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5817119" y="3382027"/>
            <a:ext cx="1980220" cy="12628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Revisión de materiales de refuerzo académico</a:t>
            </a:r>
            <a:endParaRPr sz="1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179512" y="255596"/>
            <a:ext cx="286883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>
                <a:solidFill>
                  <a:srgbClr val="009999"/>
                </a:solidFill>
                <a:latin typeface="Calibri"/>
                <a:ea typeface="Calibri"/>
                <a:cs typeface="Calibri"/>
                <a:sym typeface="Calibri"/>
              </a:rPr>
              <a:t>En línea:</a:t>
            </a:r>
            <a:endParaRPr sz="4800">
              <a:solidFill>
                <a:srgbClr val="00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16"/>
          <p:cNvGrpSpPr/>
          <p:nvPr/>
        </p:nvGrpSpPr>
        <p:grpSpPr>
          <a:xfrm>
            <a:off x="2566567" y="586798"/>
            <a:ext cx="6135715" cy="6464361"/>
            <a:chOff x="874887" y="-249914"/>
            <a:chExt cx="6135715" cy="6464361"/>
          </a:xfrm>
        </p:grpSpPr>
        <p:sp>
          <p:nvSpPr>
            <p:cNvPr id="126" name="Google Shape;126;p16"/>
            <p:cNvSpPr/>
            <p:nvPr/>
          </p:nvSpPr>
          <p:spPr>
            <a:xfrm>
              <a:off x="3035944" y="2615465"/>
              <a:ext cx="3417794" cy="3196680"/>
            </a:xfrm>
            <a:custGeom>
              <a:rect b="b" l="l" r="r" t="t"/>
              <a:pathLst>
                <a:path extrusionOk="0" h="120000" w="120000">
                  <a:moveTo>
                    <a:pt x="85584" y="19133"/>
                  </a:moveTo>
                  <a:lnTo>
                    <a:pt x="94010" y="10928"/>
                  </a:lnTo>
                  <a:lnTo>
                    <a:pt x="101749" y="17319"/>
                  </a:lnTo>
                  <a:lnTo>
                    <a:pt x="96455" y="28109"/>
                  </a:lnTo>
                  <a:lnTo>
                    <a:pt x="96455" y="28109"/>
                  </a:lnTo>
                  <a:cubicBezTo>
                    <a:pt x="100857" y="32983"/>
                    <a:pt x="104204" y="38688"/>
                    <a:pt x="106292" y="44877"/>
                  </a:cubicBezTo>
                  <a:lnTo>
                    <a:pt x="117688" y="44697"/>
                  </a:lnTo>
                  <a:lnTo>
                    <a:pt x="119407" y="54295"/>
                  </a:lnTo>
                  <a:lnTo>
                    <a:pt x="108756" y="58630"/>
                  </a:lnTo>
                  <a:cubicBezTo>
                    <a:pt x="108946" y="65148"/>
                    <a:pt x="107783" y="71636"/>
                    <a:pt x="105340" y="77697"/>
                  </a:cubicBezTo>
                  <a:lnTo>
                    <a:pt x="113796" y="85866"/>
                  </a:lnTo>
                  <a:lnTo>
                    <a:pt x="108804" y="94376"/>
                  </a:lnTo>
                  <a:lnTo>
                    <a:pt x="98244" y="89792"/>
                  </a:lnTo>
                  <a:lnTo>
                    <a:pt x="98244" y="89792"/>
                  </a:lnTo>
                  <a:cubicBezTo>
                    <a:pt x="94132" y="94905"/>
                    <a:pt x="89003" y="99139"/>
                    <a:pt x="83173" y="102237"/>
                  </a:cubicBezTo>
                  <a:lnTo>
                    <a:pt x="84862" y="114288"/>
                  </a:lnTo>
                  <a:lnTo>
                    <a:pt x="75279" y="117720"/>
                  </a:lnTo>
                  <a:lnTo>
                    <a:pt x="69837" y="107014"/>
                  </a:lnTo>
                  <a:cubicBezTo>
                    <a:pt x="63347" y="108329"/>
                    <a:pt x="56653" y="108329"/>
                    <a:pt x="50163" y="107014"/>
                  </a:cubicBezTo>
                  <a:lnTo>
                    <a:pt x="44721" y="117720"/>
                  </a:lnTo>
                  <a:lnTo>
                    <a:pt x="35138" y="114288"/>
                  </a:lnTo>
                  <a:lnTo>
                    <a:pt x="36827" y="102237"/>
                  </a:lnTo>
                  <a:cubicBezTo>
                    <a:pt x="30997" y="99139"/>
                    <a:pt x="25868" y="94905"/>
                    <a:pt x="21756" y="89792"/>
                  </a:cubicBezTo>
                  <a:lnTo>
                    <a:pt x="11196" y="94376"/>
                  </a:lnTo>
                  <a:lnTo>
                    <a:pt x="6204" y="85866"/>
                  </a:lnTo>
                  <a:lnTo>
                    <a:pt x="14660" y="77697"/>
                  </a:lnTo>
                  <a:cubicBezTo>
                    <a:pt x="12217" y="71636"/>
                    <a:pt x="11054" y="65148"/>
                    <a:pt x="11244" y="58630"/>
                  </a:cubicBezTo>
                  <a:lnTo>
                    <a:pt x="593" y="54295"/>
                  </a:lnTo>
                  <a:lnTo>
                    <a:pt x="2312" y="44697"/>
                  </a:lnTo>
                  <a:lnTo>
                    <a:pt x="13708" y="44877"/>
                  </a:lnTo>
                  <a:lnTo>
                    <a:pt x="13708" y="44877"/>
                  </a:lnTo>
                  <a:cubicBezTo>
                    <a:pt x="15796" y="38688"/>
                    <a:pt x="19143" y="32983"/>
                    <a:pt x="23545" y="28109"/>
                  </a:cubicBezTo>
                  <a:lnTo>
                    <a:pt x="18251" y="17319"/>
                  </a:lnTo>
                  <a:lnTo>
                    <a:pt x="25990" y="10928"/>
                  </a:lnTo>
                  <a:lnTo>
                    <a:pt x="34416" y="19133"/>
                  </a:lnTo>
                  <a:cubicBezTo>
                    <a:pt x="40058" y="15712"/>
                    <a:pt x="46349" y="13459"/>
                    <a:pt x="52904" y="12511"/>
                  </a:cubicBezTo>
                  <a:lnTo>
                    <a:pt x="54883" y="511"/>
                  </a:lnTo>
                  <a:lnTo>
                    <a:pt x="65117" y="511"/>
                  </a:lnTo>
                  <a:lnTo>
                    <a:pt x="67096" y="12511"/>
                  </a:lnTo>
                  <a:cubicBezTo>
                    <a:pt x="73651" y="13459"/>
                    <a:pt x="79942" y="15712"/>
                    <a:pt x="85584" y="19133"/>
                  </a:cubicBezTo>
                  <a:close/>
                </a:path>
              </a:pathLst>
            </a:custGeom>
            <a:solidFill>
              <a:srgbClr val="49AC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6"/>
            <p:cNvSpPr txBox="1"/>
            <p:nvPr/>
          </p:nvSpPr>
          <p:spPr>
            <a:xfrm>
              <a:off x="3706547" y="3364272"/>
              <a:ext cx="2076588" cy="1643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C0C0C"/>
                </a:buClr>
                <a:buSzPts val="2400"/>
                <a:buFont typeface="Calibri"/>
                <a:buNone/>
              </a:pPr>
              <a:r>
                <a:rPr lang="es-MX" sz="2400">
                  <a:solidFill>
                    <a:srgbClr val="0C0C0C"/>
                  </a:solidFill>
                  <a:latin typeface="Calibri"/>
                  <a:ea typeface="Calibri"/>
                  <a:cs typeface="Calibri"/>
                  <a:sym typeface="Calibri"/>
                </a:rPr>
                <a:t>Análisis de resultados experimentales</a:t>
              </a:r>
              <a:endParaRPr sz="24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1174510" y="1859886"/>
              <a:ext cx="2549067" cy="2324858"/>
            </a:xfrm>
            <a:custGeom>
              <a:rect b="b" l="l" r="r" t="t"/>
              <a:pathLst>
                <a:path extrusionOk="0" h="120000" w="120000">
                  <a:moveTo>
                    <a:pt x="90913" y="30393"/>
                  </a:moveTo>
                  <a:lnTo>
                    <a:pt x="106752" y="24047"/>
                  </a:lnTo>
                  <a:lnTo>
                    <a:pt x="113666" y="35586"/>
                  </a:lnTo>
                  <a:lnTo>
                    <a:pt x="102063" y="49005"/>
                  </a:lnTo>
                  <a:lnTo>
                    <a:pt x="102063" y="49005"/>
                  </a:lnTo>
                  <a:cubicBezTo>
                    <a:pt x="104090" y="56205"/>
                    <a:pt x="104090" y="63795"/>
                    <a:pt x="102063" y="70995"/>
                  </a:cubicBezTo>
                  <a:lnTo>
                    <a:pt x="113666" y="84414"/>
                  </a:lnTo>
                  <a:lnTo>
                    <a:pt x="106752" y="95953"/>
                  </a:lnTo>
                  <a:lnTo>
                    <a:pt x="90913" y="89607"/>
                  </a:lnTo>
                  <a:lnTo>
                    <a:pt x="90913" y="89607"/>
                  </a:lnTo>
                  <a:cubicBezTo>
                    <a:pt x="85455" y="94898"/>
                    <a:pt x="78634" y="98693"/>
                    <a:pt x="71151" y="100602"/>
                  </a:cubicBezTo>
                  <a:lnTo>
                    <a:pt x="67292" y="118602"/>
                  </a:lnTo>
                  <a:lnTo>
                    <a:pt x="52708" y="118602"/>
                  </a:lnTo>
                  <a:lnTo>
                    <a:pt x="48849" y="100602"/>
                  </a:lnTo>
                  <a:cubicBezTo>
                    <a:pt x="41366" y="98693"/>
                    <a:pt x="34545" y="94898"/>
                    <a:pt x="29087" y="89607"/>
                  </a:cubicBezTo>
                  <a:lnTo>
                    <a:pt x="13248" y="95953"/>
                  </a:lnTo>
                  <a:lnTo>
                    <a:pt x="6334" y="84414"/>
                  </a:lnTo>
                  <a:lnTo>
                    <a:pt x="17937" y="70995"/>
                  </a:lnTo>
                  <a:lnTo>
                    <a:pt x="17937" y="70995"/>
                  </a:lnTo>
                  <a:cubicBezTo>
                    <a:pt x="15910" y="63795"/>
                    <a:pt x="15910" y="56205"/>
                    <a:pt x="17937" y="49005"/>
                  </a:cubicBezTo>
                  <a:lnTo>
                    <a:pt x="6334" y="35586"/>
                  </a:lnTo>
                  <a:lnTo>
                    <a:pt x="13248" y="24047"/>
                  </a:lnTo>
                  <a:lnTo>
                    <a:pt x="29087" y="30393"/>
                  </a:lnTo>
                  <a:lnTo>
                    <a:pt x="29087" y="30393"/>
                  </a:lnTo>
                  <a:cubicBezTo>
                    <a:pt x="34545" y="25102"/>
                    <a:pt x="41366" y="21307"/>
                    <a:pt x="48849" y="19398"/>
                  </a:cubicBezTo>
                  <a:lnTo>
                    <a:pt x="52708" y="1398"/>
                  </a:lnTo>
                  <a:lnTo>
                    <a:pt x="67292" y="1398"/>
                  </a:lnTo>
                  <a:lnTo>
                    <a:pt x="71151" y="19398"/>
                  </a:lnTo>
                  <a:lnTo>
                    <a:pt x="71151" y="19398"/>
                  </a:lnTo>
                  <a:cubicBezTo>
                    <a:pt x="78634" y="21307"/>
                    <a:pt x="85455" y="25102"/>
                    <a:pt x="90913" y="30393"/>
                  </a:cubicBezTo>
                  <a:close/>
                </a:path>
              </a:pathLst>
            </a:custGeom>
            <a:solidFill>
              <a:srgbClr val="5FDF4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6"/>
            <p:cNvSpPr txBox="1"/>
            <p:nvPr/>
          </p:nvSpPr>
          <p:spPr>
            <a:xfrm>
              <a:off x="1792391" y="2448713"/>
              <a:ext cx="1313305" cy="11472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C0C0C"/>
                </a:buClr>
                <a:buSzPts val="1400"/>
                <a:buFont typeface="Helvetica Neue"/>
                <a:buNone/>
              </a:pPr>
              <a:r>
                <a:rPr lang="es-MX" sz="1400">
                  <a:solidFill>
                    <a:srgbClr val="0C0C0C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Realización de actividades experimentales</a:t>
              </a:r>
              <a:endParaRPr sz="14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6"/>
            <p:cNvSpPr/>
            <p:nvPr/>
          </p:nvSpPr>
          <p:spPr>
            <a:xfrm rot="-900000">
              <a:off x="2843730" y="262708"/>
              <a:ext cx="2328171" cy="2264413"/>
            </a:xfrm>
            <a:custGeom>
              <a:rect b="b" l="l" r="r" t="t"/>
              <a:pathLst>
                <a:path extrusionOk="0" h="120000" w="120000">
                  <a:moveTo>
                    <a:pt x="90139" y="30393"/>
                  </a:moveTo>
                  <a:lnTo>
                    <a:pt x="107266" y="24753"/>
                  </a:lnTo>
                  <a:lnTo>
                    <a:pt x="113901" y="36110"/>
                  </a:lnTo>
                  <a:lnTo>
                    <a:pt x="101011" y="49005"/>
                  </a:lnTo>
                  <a:lnTo>
                    <a:pt x="101011" y="49005"/>
                  </a:lnTo>
                  <a:cubicBezTo>
                    <a:pt x="102987" y="56205"/>
                    <a:pt x="102987" y="63795"/>
                    <a:pt x="101011" y="70995"/>
                  </a:cubicBezTo>
                  <a:lnTo>
                    <a:pt x="113901" y="83890"/>
                  </a:lnTo>
                  <a:lnTo>
                    <a:pt x="107266" y="95247"/>
                  </a:lnTo>
                  <a:lnTo>
                    <a:pt x="90139" y="89607"/>
                  </a:lnTo>
                  <a:lnTo>
                    <a:pt x="90139" y="89607"/>
                  </a:lnTo>
                  <a:cubicBezTo>
                    <a:pt x="84819" y="94898"/>
                    <a:pt x="78168" y="98693"/>
                    <a:pt x="70872" y="100602"/>
                  </a:cubicBezTo>
                  <a:lnTo>
                    <a:pt x="66756" y="118602"/>
                  </a:lnTo>
                  <a:lnTo>
                    <a:pt x="53244" y="118602"/>
                  </a:lnTo>
                  <a:lnTo>
                    <a:pt x="49128" y="100602"/>
                  </a:lnTo>
                  <a:cubicBezTo>
                    <a:pt x="41832" y="98693"/>
                    <a:pt x="35181" y="94898"/>
                    <a:pt x="29861" y="89607"/>
                  </a:cubicBezTo>
                  <a:lnTo>
                    <a:pt x="12734" y="95247"/>
                  </a:lnTo>
                  <a:lnTo>
                    <a:pt x="6099" y="83890"/>
                  </a:lnTo>
                  <a:lnTo>
                    <a:pt x="18989" y="70995"/>
                  </a:lnTo>
                  <a:lnTo>
                    <a:pt x="18989" y="70995"/>
                  </a:lnTo>
                  <a:cubicBezTo>
                    <a:pt x="17013" y="63795"/>
                    <a:pt x="17013" y="56205"/>
                    <a:pt x="18989" y="49005"/>
                  </a:cubicBezTo>
                  <a:lnTo>
                    <a:pt x="6099" y="36110"/>
                  </a:lnTo>
                  <a:lnTo>
                    <a:pt x="12734" y="24753"/>
                  </a:lnTo>
                  <a:lnTo>
                    <a:pt x="29861" y="30393"/>
                  </a:lnTo>
                  <a:lnTo>
                    <a:pt x="29861" y="30393"/>
                  </a:lnTo>
                  <a:cubicBezTo>
                    <a:pt x="35181" y="25102"/>
                    <a:pt x="41832" y="21307"/>
                    <a:pt x="49128" y="19398"/>
                  </a:cubicBezTo>
                  <a:lnTo>
                    <a:pt x="53244" y="1398"/>
                  </a:lnTo>
                  <a:lnTo>
                    <a:pt x="66756" y="1398"/>
                  </a:lnTo>
                  <a:lnTo>
                    <a:pt x="70872" y="19398"/>
                  </a:lnTo>
                  <a:lnTo>
                    <a:pt x="70872" y="19398"/>
                  </a:lnTo>
                  <a:cubicBezTo>
                    <a:pt x="78168" y="21307"/>
                    <a:pt x="84819" y="25102"/>
                    <a:pt x="90139" y="30393"/>
                  </a:cubicBezTo>
                  <a:close/>
                </a:path>
              </a:pathLst>
            </a:custGeom>
            <a:solidFill>
              <a:srgbClr val="F69444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6"/>
            <p:cNvSpPr txBox="1"/>
            <p:nvPr/>
          </p:nvSpPr>
          <p:spPr>
            <a:xfrm>
              <a:off x="3358147" y="755578"/>
              <a:ext cx="1299335" cy="12786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050" lIns="19050" spcFirstLastPara="1" rIns="19050" wrap="square" tIns="190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C0C0C"/>
                </a:buClr>
                <a:buSzPts val="1500"/>
                <a:buFont typeface="Helvetica Neue"/>
                <a:buNone/>
              </a:pPr>
              <a:r>
                <a:rPr lang="es-MX" sz="1500">
                  <a:solidFill>
                    <a:srgbClr val="0C0C0C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Adquisición de habilidades prácticas fundamentales</a:t>
              </a:r>
              <a:endParaRPr sz="150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2918852" y="2122697"/>
              <a:ext cx="4091750" cy="4091750"/>
            </a:xfrm>
            <a:custGeom>
              <a:rect b="b" l="l" r="r" t="t"/>
              <a:pathLst>
                <a:path extrusionOk="0" h="120000" w="120000">
                  <a:moveTo>
                    <a:pt x="53483" y="4129"/>
                  </a:moveTo>
                  <a:lnTo>
                    <a:pt x="53483" y="4129"/>
                  </a:lnTo>
                  <a:cubicBezTo>
                    <a:pt x="76849" y="1403"/>
                    <a:pt x="99444" y="13506"/>
                    <a:pt x="110122" y="34468"/>
                  </a:cubicBezTo>
                  <a:cubicBezTo>
                    <a:pt x="120799" y="55429"/>
                    <a:pt x="117305" y="80822"/>
                    <a:pt x="101363" y="98120"/>
                  </a:cubicBezTo>
                  <a:lnTo>
                    <a:pt x="103895" y="100873"/>
                  </a:lnTo>
                  <a:lnTo>
                    <a:pt x="96172" y="99334"/>
                  </a:lnTo>
                  <a:lnTo>
                    <a:pt x="95010" y="91212"/>
                  </a:lnTo>
                  <a:lnTo>
                    <a:pt x="97541" y="93964"/>
                  </a:lnTo>
                  <a:lnTo>
                    <a:pt x="97541" y="93964"/>
                  </a:lnTo>
                  <a:cubicBezTo>
                    <a:pt x="111687" y="78327"/>
                    <a:pt x="114660" y="55559"/>
                    <a:pt x="105003" y="36814"/>
                  </a:cubicBezTo>
                  <a:cubicBezTo>
                    <a:pt x="95345" y="18069"/>
                    <a:pt x="75080" y="7274"/>
                    <a:pt x="54135" y="9716"/>
                  </a:cubicBezTo>
                  <a:close/>
                </a:path>
              </a:pathLst>
            </a:custGeom>
            <a:solidFill>
              <a:srgbClr val="49ACC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874887" y="1338540"/>
              <a:ext cx="2972912" cy="2972912"/>
            </a:xfrm>
            <a:custGeom>
              <a:rect b="b" l="l" r="r" t="t"/>
              <a:pathLst>
                <a:path extrusionOk="0" h="120000" w="120000">
                  <a:moveTo>
                    <a:pt x="38835" y="9410"/>
                  </a:moveTo>
                  <a:lnTo>
                    <a:pt x="41823" y="16553"/>
                  </a:lnTo>
                  <a:lnTo>
                    <a:pt x="41823" y="16553"/>
                  </a:lnTo>
                  <a:cubicBezTo>
                    <a:pt x="23032" y="24414"/>
                    <a:pt x="11425" y="43464"/>
                    <a:pt x="13055" y="63768"/>
                  </a:cubicBezTo>
                  <a:lnTo>
                    <a:pt x="18064" y="62671"/>
                  </a:lnTo>
                  <a:lnTo>
                    <a:pt x="10211" y="70899"/>
                  </a:lnTo>
                  <a:lnTo>
                    <a:pt x="417" y="66534"/>
                  </a:lnTo>
                  <a:lnTo>
                    <a:pt x="5431" y="65437"/>
                  </a:lnTo>
                  <a:lnTo>
                    <a:pt x="5431" y="65437"/>
                  </a:lnTo>
                  <a:cubicBezTo>
                    <a:pt x="3042" y="41449"/>
                    <a:pt x="16596" y="18714"/>
                    <a:pt x="38835" y="9410"/>
                  </a:cubicBezTo>
                  <a:close/>
                </a:path>
              </a:pathLst>
            </a:custGeom>
            <a:solidFill>
              <a:srgbClr val="5FDF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2061874" y="-249914"/>
              <a:ext cx="3205398" cy="3205398"/>
            </a:xfrm>
            <a:custGeom>
              <a:rect b="b" l="l" r="r" t="t"/>
              <a:pathLst>
                <a:path extrusionOk="0" h="120000" w="120000">
                  <a:moveTo>
                    <a:pt x="4986" y="64681"/>
                  </a:moveTo>
                  <a:lnTo>
                    <a:pt x="4986" y="64681"/>
                  </a:lnTo>
                  <a:cubicBezTo>
                    <a:pt x="3682" y="49360"/>
                    <a:pt x="8826" y="34190"/>
                    <a:pt x="19179" y="22822"/>
                  </a:cubicBezTo>
                  <a:lnTo>
                    <a:pt x="16020" y="19256"/>
                  </a:lnTo>
                  <a:lnTo>
                    <a:pt x="25771" y="21357"/>
                  </a:lnTo>
                  <a:lnTo>
                    <a:pt x="27129" y="31797"/>
                  </a:lnTo>
                  <a:lnTo>
                    <a:pt x="23972" y="28233"/>
                  </a:lnTo>
                  <a:lnTo>
                    <a:pt x="23972" y="28233"/>
                  </a:lnTo>
                  <a:cubicBezTo>
                    <a:pt x="15304" y="38065"/>
                    <a:pt x="11029" y="51012"/>
                    <a:pt x="12141" y="64072"/>
                  </a:cubicBezTo>
                  <a:close/>
                </a:path>
              </a:pathLst>
            </a:custGeom>
            <a:solidFill>
              <a:srgbClr val="F694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5" name="Google Shape;135;p16"/>
          <p:cNvSpPr txBox="1"/>
          <p:nvPr/>
        </p:nvSpPr>
        <p:spPr>
          <a:xfrm>
            <a:off x="257261" y="827263"/>
            <a:ext cx="286883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>
                <a:solidFill>
                  <a:srgbClr val="009999"/>
                </a:solidFill>
                <a:latin typeface="Calibri"/>
                <a:ea typeface="Calibri"/>
                <a:cs typeface="Calibri"/>
                <a:sym typeface="Calibri"/>
              </a:rPr>
              <a:t>Presencial:</a:t>
            </a:r>
            <a:endParaRPr sz="4800">
              <a:solidFill>
                <a:srgbClr val="00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/>
          <p:nvPr/>
        </p:nvSpPr>
        <p:spPr>
          <a:xfrm>
            <a:off x="867233" y="958550"/>
            <a:ext cx="7677953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400"/>
              <a:buFont typeface="Arial"/>
              <a:buChar char="•"/>
            </a:pPr>
            <a:r>
              <a:rPr lang="es-MX" sz="24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Aula virtual en LMS Moodle alojada en h@bitat PUMA.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400"/>
              <a:buFont typeface="Arial"/>
              <a:buChar char="•"/>
            </a:pPr>
            <a:r>
              <a:rPr lang="es-MX" sz="24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Herramientas sincrónicas y asincrónicas de comunicación (Zoom, Whatsapp, correo electrónico)</a:t>
            </a:r>
            <a:endParaRPr/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400"/>
              <a:buFont typeface="Arial"/>
              <a:buChar char="•"/>
            </a:pPr>
            <a:r>
              <a:rPr lang="es-MX" sz="24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Recursos JOVE, PHTE</a:t>
            </a:r>
            <a:endParaRPr/>
          </a:p>
        </p:txBody>
      </p:sp>
      <p:sp>
        <p:nvSpPr>
          <p:cNvPr id="141" name="Google Shape;141;p17"/>
          <p:cNvSpPr txBox="1"/>
          <p:nvPr/>
        </p:nvSpPr>
        <p:spPr>
          <a:xfrm>
            <a:off x="0" y="260648"/>
            <a:ext cx="413995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TIC empleadas</a:t>
            </a:r>
            <a:endParaRPr sz="3200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107504" y="2834282"/>
            <a:ext cx="520563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Habilidades desarrolladas</a:t>
            </a:r>
            <a:endParaRPr sz="3200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7"/>
          <p:cNvSpPr txBox="1"/>
          <p:nvPr/>
        </p:nvSpPr>
        <p:spPr>
          <a:xfrm>
            <a:off x="272064" y="3603508"/>
            <a:ext cx="8273122" cy="1260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Alumnos: </a:t>
            </a:r>
            <a:r>
              <a:rPr lang="es-MX" sz="2400">
                <a:solidFill>
                  <a:srgbClr val="2A3353"/>
                </a:solidFill>
                <a:latin typeface="Calibri"/>
                <a:ea typeface="Calibri"/>
                <a:cs typeface="Calibri"/>
                <a:sym typeface="Calibri"/>
              </a:rPr>
              <a:t>habilidades de comunicación, empleo de TIC, trabajo colaborativo, autogestión. Habilidades prácticas para el desarrollo de actividades experimentales.</a:t>
            </a:r>
            <a:endParaRPr/>
          </a:p>
        </p:txBody>
      </p:sp>
      <p:sp>
        <p:nvSpPr>
          <p:cNvPr id="144" name="Google Shape;144;p17"/>
          <p:cNvSpPr txBox="1"/>
          <p:nvPr/>
        </p:nvSpPr>
        <p:spPr>
          <a:xfrm>
            <a:off x="272064" y="5174069"/>
            <a:ext cx="8273122" cy="1655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Docentes: </a:t>
            </a:r>
            <a:r>
              <a:rPr lang="es-MX" sz="2400">
                <a:solidFill>
                  <a:srgbClr val="2A3353"/>
                </a:solidFill>
                <a:latin typeface="Calibri"/>
                <a:ea typeface="Calibri"/>
                <a:cs typeface="Calibri"/>
                <a:sym typeface="Calibri"/>
              </a:rPr>
              <a:t>Habilidades de comunicación tanto sincrónica como asincrónica, uso de TIC; empleo de aula virtual; la capacidad de gestión del curso y adaptación del mismo bajo diferentes condiciones a la presencialidad.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