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2617b9b3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2617b9b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2617b9b3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2617b9b3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2617b9b3c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2617b9b3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2617b9b3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32617b9b3c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348880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933056"/>
            <a:ext cx="640080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1522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em.facmed.unam.mx/av/login/index.php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hyperlink" Target="https://www.mentimeter.com/app/presentation/58f79c6d0438163832602de69910b9ad/ef446ee8ea59" TargetMode="External"/><Relationship Id="rId6" Type="http://schemas.openxmlformats.org/officeDocument/2006/relationships/hyperlink" Target="https://dcbi.azc.uam.mx/media/Mejora_docencia/18i_Niveles_de_la_taxonomia_de_Bloom.pdf" TargetMode="External"/><Relationship Id="rId7" Type="http://schemas.openxmlformats.org/officeDocument/2006/relationships/hyperlink" Target="https://echaloasuerte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685800" y="2729880"/>
            <a:ext cx="77724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sz="3000"/>
              <a:t>Formación docente en la Facultad de Medicina: el camino hacia la enseñanza en modalidad híbrida</a:t>
            </a:r>
            <a:endParaRPr sz="3000"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371600" y="4666375"/>
            <a:ext cx="64008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s-MX" sz="1800"/>
              <a:t>Diana Sesma Castro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s-MX" sz="1800"/>
              <a:t>Gabriela Meza Salinas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s-MX" sz="1800"/>
              <a:t>Mirlene Barrientos Jiménez</a:t>
            </a: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533400" y="2863975"/>
            <a:ext cx="3841500" cy="34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/>
              <a:t>Sesiones asincrónicas</a:t>
            </a:r>
            <a:endParaRPr b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1134"/>
            <a:ext cx="9144003" cy="163413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789800" y="2842375"/>
            <a:ext cx="3841500" cy="34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>
                <a:solidFill>
                  <a:srgbClr val="000000"/>
                </a:solidFill>
              </a:rPr>
              <a:t>Sesión sincrónica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664" y="3613200"/>
            <a:ext cx="2512975" cy="25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3488" y="3841797"/>
            <a:ext cx="2274125" cy="19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987375" y="274650"/>
            <a:ext cx="5536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3200"/>
              <a:t>Sesiones asincrónicas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836775"/>
            <a:ext cx="3485100" cy="428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2000"/>
              <a:t>Liga</a:t>
            </a:r>
            <a:endParaRPr b="1" sz="2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s-MX" sz="2000" u="sng">
                <a:solidFill>
                  <a:schemeClr val="hlink"/>
                </a:solidFill>
                <a:hlinkClick r:id="rId3"/>
              </a:rPr>
              <a:t>https://sem.facmed.unam.mx/av/login/index.php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2000"/>
              <a:t>Usuario</a:t>
            </a:r>
            <a:endParaRPr b="1" sz="2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2000"/>
              <a:t>e</a:t>
            </a:r>
            <a:r>
              <a:rPr b="1" lang="es-MX" sz="2000"/>
              <a:t>ducatic22</a:t>
            </a:r>
            <a:endParaRPr b="1" sz="2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2000"/>
              <a:t>Contraseña</a:t>
            </a:r>
            <a:endParaRPr b="1" sz="2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2000"/>
              <a:t>E</a:t>
            </a:r>
            <a:r>
              <a:rPr b="1" lang="es-MX" sz="2000"/>
              <a:t>ducatic-22</a:t>
            </a:r>
            <a:endParaRPr b="1" sz="2000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869" y="274650"/>
            <a:ext cx="114300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4244575" y="1609975"/>
            <a:ext cx="4298400" cy="46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1800"/>
              <a:t>Herramientas y actividades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b="1" lang="es-MX" sz="1800"/>
              <a:t>Padlet:</a:t>
            </a:r>
            <a:r>
              <a:rPr lang="es-MX" sz="1800"/>
              <a:t> muro para presentación de los participantes.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b="1" lang="es-MX" sz="1800">
                <a:solidFill>
                  <a:srgbClr val="000000"/>
                </a:solidFill>
              </a:rPr>
              <a:t>H5P:</a:t>
            </a:r>
            <a:r>
              <a:rPr lang="es-MX" sz="1800"/>
              <a:t> cuestionarios, sopa de letras.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b="1" lang="es-MX" sz="1800"/>
              <a:t>Genially:</a:t>
            </a:r>
            <a:r>
              <a:rPr lang="es-MX" sz="1800"/>
              <a:t> infografías y presentaciones.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b="1" lang="es-MX" sz="1800"/>
              <a:t>GoCoqr:</a:t>
            </a:r>
            <a:r>
              <a:rPr lang="es-MX" sz="1800"/>
              <a:t> flash cards para acuerdos y organización del taller.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b="1" lang="es-MX" sz="1800"/>
              <a:t>Google Forms:</a:t>
            </a:r>
            <a:r>
              <a:rPr lang="es-MX" sz="1800"/>
              <a:t> evaluación diagnóstica y evaluación final.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b="1" lang="es-MX" sz="1800"/>
              <a:t>Book Creator:</a:t>
            </a:r>
            <a:r>
              <a:rPr lang="es-MX" sz="1800"/>
              <a:t> presentación de tema.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b="1" lang="es-MX" sz="1800"/>
              <a:t>YouTube:</a:t>
            </a:r>
            <a:r>
              <a:rPr lang="es-MX" sz="1800"/>
              <a:t> explicar temas y tutoriales.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987375" y="274650"/>
            <a:ext cx="5536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3200"/>
              <a:t>Sesión sincrónica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640800" y="1869175"/>
            <a:ext cx="2513100" cy="58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1000"/>
              </a:spcAft>
              <a:buNone/>
            </a:pPr>
            <a:r>
              <a:rPr b="1" lang="es-MX" sz="1800"/>
              <a:t>Herramienta</a:t>
            </a:r>
            <a:endParaRPr sz="18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99" y="466987"/>
            <a:ext cx="1092715" cy="9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5640" y="2853154"/>
            <a:ext cx="1383425" cy="146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640800" y="4721575"/>
            <a:ext cx="2513100" cy="12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1800"/>
              <a:t>Liga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s-MX" sz="1591" u="sng">
                <a:solidFill>
                  <a:schemeClr val="hlink"/>
                </a:solidFill>
                <a:hlinkClick r:id="rId5"/>
              </a:rPr>
              <a:t>https://www.mentimeter.com/app/presentation/58f79c6d0438163832602de69910b9ad/ef446ee8ea59</a:t>
            </a:r>
            <a:r>
              <a:rPr lang="es-MX" sz="1591"/>
              <a:t> </a:t>
            </a:r>
            <a:endParaRPr sz="1591"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3888175" y="1609975"/>
            <a:ext cx="4654800" cy="46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2550"/>
              <a:t>A</a:t>
            </a:r>
            <a:r>
              <a:rPr b="1" lang="es-MX" sz="2550"/>
              <a:t>ctividades</a:t>
            </a:r>
            <a:endParaRPr b="1" sz="2550"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s-MX" sz="1800"/>
              <a:t>Duración: 90 minutos.</a:t>
            </a:r>
            <a:endParaRPr sz="1800"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s-MX" sz="1800"/>
              <a:t>Nube de palabras de las estrategias didácticas</a:t>
            </a:r>
            <a:endParaRPr sz="1800"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s-MX" sz="1800"/>
              <a:t>Actividad colaborativa:</a:t>
            </a:r>
            <a:endParaRPr sz="1800"/>
          </a:p>
          <a:p>
            <a:pPr indent="-30861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◆"/>
            </a:pPr>
            <a:r>
              <a:rPr lang="es-MX" sz="1800"/>
              <a:t>Planeación clase híbrida → 20 minutos</a:t>
            </a:r>
            <a:endParaRPr sz="1800"/>
          </a:p>
          <a:p>
            <a:pPr indent="-3086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◆"/>
            </a:pPr>
            <a:r>
              <a:rPr lang="es-MX" sz="1800"/>
              <a:t>6 temas genéricos para desarrollar planeación de clase:</a:t>
            </a:r>
            <a:endParaRPr sz="1800"/>
          </a:p>
          <a:p>
            <a:pPr indent="-308610" lvl="2" marL="13716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s-MX" sz="1800"/>
              <a:t>Métodos anticonceptivos</a:t>
            </a:r>
            <a:endParaRPr sz="1800"/>
          </a:p>
          <a:p>
            <a:pPr indent="-30861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MX" sz="1800"/>
              <a:t>Fotosíntesis</a:t>
            </a:r>
            <a:endParaRPr sz="1800"/>
          </a:p>
          <a:p>
            <a:pPr indent="-30861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MX" sz="1800"/>
              <a:t>Ciclo del agua</a:t>
            </a:r>
            <a:endParaRPr sz="1800"/>
          </a:p>
          <a:p>
            <a:pPr indent="-30861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MX" sz="1800"/>
              <a:t>La revolución mexicana</a:t>
            </a:r>
            <a:endParaRPr sz="1800"/>
          </a:p>
          <a:p>
            <a:pPr indent="-30861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MX" sz="1800"/>
              <a:t>Gastronomía mexicana</a:t>
            </a:r>
            <a:endParaRPr sz="1800"/>
          </a:p>
          <a:p>
            <a:pPr indent="-30861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-MX" sz="1800"/>
              <a:t>Reglas ortográficas</a:t>
            </a:r>
            <a:endParaRPr sz="1800"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s-MX" sz="1800"/>
              <a:t>Cierre: 15 minutos</a:t>
            </a:r>
            <a:endParaRPr sz="1800"/>
          </a:p>
          <a:p>
            <a:pPr indent="-308610" lvl="1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◆"/>
            </a:pPr>
            <a:r>
              <a:rPr lang="es-MX" sz="1800"/>
              <a:t>Positivo, negativo, interesante</a:t>
            </a:r>
            <a:endParaRPr sz="1800"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s-MX" sz="1800"/>
              <a:t>Material de apoyo: </a:t>
            </a:r>
            <a:r>
              <a:rPr lang="es-MX" sz="1800" u="sng">
                <a:solidFill>
                  <a:schemeClr val="hlink"/>
                </a:solidFill>
                <a:hlinkClick r:id="rId6"/>
              </a:rPr>
              <a:t>https://dcbi.azc.uam.mx/media/Mejora_docencia/18i_Niveles_de_la_taxonomia_de_Bloom.pdf</a:t>
            </a:r>
            <a:endParaRPr sz="1800"/>
          </a:p>
          <a:p>
            <a:pPr indent="-30861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s-MX" sz="1800"/>
              <a:t>Echalos suerte: </a:t>
            </a:r>
            <a:endParaRPr sz="1800"/>
          </a:p>
          <a:p>
            <a:pPr indent="-308610" lvl="1" marL="914400" rtl="0" algn="l">
              <a:spcBef>
                <a:spcPts val="1000"/>
              </a:spcBef>
              <a:spcAft>
                <a:spcPts val="1000"/>
              </a:spcAft>
              <a:buSzPct val="100000"/>
              <a:buChar char="◆"/>
            </a:pPr>
            <a:r>
              <a:rPr lang="es-MX" sz="1800" u="sng">
                <a:solidFill>
                  <a:schemeClr val="hlink"/>
                </a:solidFill>
                <a:hlinkClick r:id="rId7"/>
              </a:rPr>
              <a:t>https://echaloasuerte.com/</a:t>
            </a:r>
            <a:r>
              <a:rPr lang="es-MX" sz="1800"/>
              <a:t> 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1105272" y="260648"/>
            <a:ext cx="7067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s-MX" sz="2800"/>
              <a:t>Créditos</a:t>
            </a:r>
            <a:endParaRPr b="1" sz="2800"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57200" y="1595933"/>
            <a:ext cx="82296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s-MX" sz="1400"/>
              <a:t>Universidad Nacional Autónoma de México</a:t>
            </a:r>
            <a:endParaRPr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s-MX" sz="1400"/>
              <a:t>Facultad de Medicina</a:t>
            </a:r>
            <a:endParaRPr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s-MX" sz="1400"/>
              <a:t>Secretaría de Educación Médica</a:t>
            </a:r>
            <a:endParaRPr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s-MX" sz="1400"/>
              <a:t>Unidad de Desarrollo Académico</a:t>
            </a:r>
            <a:endParaRPr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MX" sz="1400"/>
              <a:t>Dra. Diana Sesma Castro</a:t>
            </a:r>
            <a:endParaRPr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MX" sz="1400"/>
              <a:t>Lic. Gabriela Meza Salinas</a:t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MX" sz="1400"/>
              <a:t>Dra. Mirlene Barrientos Jiménez</a:t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MX" sz="1400"/>
              <a:t>udasem@facmed.unam.mx</a:t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MX" sz="1400"/>
              <a:t>2022</a:t>
            </a:r>
            <a:endParaRPr sz="1400"/>
          </a:p>
        </p:txBody>
      </p:sp>
      <p:pic>
        <p:nvPicPr>
          <p:cNvPr descr="Universidad Nacional Autónoma de México - Wikipedia, la enciclopedia libre"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476672"/>
            <a:ext cx="688693" cy="774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3\Downloads\WhatsApp Image 2022-06-01 at 12.20.46 PM (1).jpeg"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7784" y="5517232"/>
            <a:ext cx="970760" cy="925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3\Downloads\WhatsApp Image 2022-06-01 at 12.20.46 PM.jpeg" id="120" name="Google Shape;1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2120" y="5563543"/>
            <a:ext cx="1251620" cy="832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