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Garamond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37756278-F91A-4CA3-ADC2-F1E75E87FE49}">
  <a:tblStyle styleId="{37756278-F91A-4CA3-ADC2-F1E75E87FE49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fill>
          <a:solidFill>
            <a:srgbClr val="CFD7E7"/>
          </a:solidFill>
        </a:fill>
      </a:tcStyle>
    </a:band1H>
    <a:band2H>
      <a:tcTxStyle/>
    </a:band2H>
    <a:band1V>
      <a:tcTxStyle/>
      <a:tcStyle>
        <a:fill>
          <a:solidFill>
            <a:srgbClr val="CFD7E7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Garamond-bold.fntdata"/><Relationship Id="rId12" Type="http://schemas.openxmlformats.org/officeDocument/2006/relationships/font" Target="fonts/Garamond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Garamond-boldItalic.fntdata"/><Relationship Id="rId14" Type="http://schemas.openxmlformats.org/officeDocument/2006/relationships/font" Target="fonts/Garamond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0" type="dt"/>
          </p:nvPr>
        </p:nvSpPr>
        <p:spPr>
          <a:xfrm>
            <a:off x="457200" y="6356350"/>
            <a:ext cx="15225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7740352" y="6356350"/>
            <a:ext cx="946448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20" name="Google Shape;20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6" name="Google Shape;26;p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7" name="Google Shape;27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9" name="Google Shape;39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7" name="Google Shape;47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8" name="Google Shape;4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ó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4" name="Google Shape;6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tuaulavirtual.educatic.unam.mx/login/index.php" TargetMode="External"/><Relationship Id="rId4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cdn.pixabay.com/photo/2020/09/29/12/56/teaching-5612761_1280.jpg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Relationship Id="rId4" Type="http://schemas.openxmlformats.org/officeDocument/2006/relationships/image" Target="../media/image3.jpg"/><Relationship Id="rId5" Type="http://schemas.openxmlformats.org/officeDocument/2006/relationships/image" Target="../media/image10.png"/><Relationship Id="rId6" Type="http://schemas.openxmlformats.org/officeDocument/2006/relationships/image" Target="../media/image9.png"/></Relationships>
</file>

<file path=ppt/slides/_rels/slide5.xml.rels><?xml version="1.0" encoding="UTF-8" standalone="yes"?><Relationships xmlns="http://schemas.openxmlformats.org/package/2006/relationships"><Relationship Id="rId10" Type="http://schemas.openxmlformats.org/officeDocument/2006/relationships/image" Target="../media/image16.jp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4.png"/><Relationship Id="rId4" Type="http://schemas.openxmlformats.org/officeDocument/2006/relationships/image" Target="../media/image7.jpg"/><Relationship Id="rId9" Type="http://schemas.openxmlformats.org/officeDocument/2006/relationships/image" Target="../media/image15.jpg"/><Relationship Id="rId5" Type="http://schemas.openxmlformats.org/officeDocument/2006/relationships/image" Target="../media/image8.jpg"/><Relationship Id="rId6" Type="http://schemas.openxmlformats.org/officeDocument/2006/relationships/image" Target="../media/image4.jpg"/><Relationship Id="rId7" Type="http://schemas.openxmlformats.org/officeDocument/2006/relationships/image" Target="../media/image11.jpg"/><Relationship Id="rId8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/>
          <p:nvPr>
            <p:ph type="ctrTitle"/>
          </p:nvPr>
        </p:nvSpPr>
        <p:spPr>
          <a:xfrm>
            <a:off x="685800" y="2348880"/>
            <a:ext cx="7772400" cy="151216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4000"/>
              <a:buFont typeface="Calibri"/>
              <a:buNone/>
            </a:pPr>
            <a:r>
              <a:rPr i="1" lang="es-MX" sz="4000">
                <a:solidFill>
                  <a:srgbClr val="0070C0"/>
                </a:solidFill>
              </a:rPr>
              <a:t>Plataforma Moodle: pieza clave en la modalidad híbrida</a:t>
            </a:r>
            <a:endParaRPr/>
          </a:p>
        </p:txBody>
      </p:sp>
      <p:sp>
        <p:nvSpPr>
          <p:cNvPr id="84" name="Google Shape;84;p13"/>
          <p:cNvSpPr txBox="1"/>
          <p:nvPr>
            <p:ph idx="1" type="subTitle"/>
          </p:nvPr>
        </p:nvSpPr>
        <p:spPr>
          <a:xfrm>
            <a:off x="1371600" y="3933056"/>
            <a:ext cx="6400800" cy="2088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7030A0"/>
              </a:buClr>
              <a:buSzPct val="100000"/>
              <a:buNone/>
            </a:pPr>
            <a:r>
              <a:rPr b="1" lang="es-MX" sz="4400">
                <a:solidFill>
                  <a:srgbClr val="7030A0"/>
                </a:solidFill>
                <a:latin typeface="Garamond"/>
                <a:ea typeface="Garamond"/>
                <a:cs typeface="Garamond"/>
                <a:sym typeface="Garamond"/>
              </a:rPr>
              <a:t>Mtra. Noetzi Michelle Bello Medina</a:t>
            </a:r>
            <a:br>
              <a:rPr b="1" lang="es-MX" sz="4400">
                <a:solidFill>
                  <a:srgbClr val="366092"/>
                </a:solidFill>
                <a:latin typeface="Garamond"/>
                <a:ea typeface="Garamond"/>
                <a:cs typeface="Garamond"/>
                <a:sym typeface="Garamond"/>
              </a:rPr>
            </a:br>
            <a:br>
              <a:rPr b="1" lang="es-MX" sz="4400">
                <a:solidFill>
                  <a:srgbClr val="366092"/>
                </a:solidFill>
                <a:latin typeface="Garamond"/>
                <a:ea typeface="Garamond"/>
                <a:cs typeface="Garamond"/>
                <a:sym typeface="Garamond"/>
              </a:rPr>
            </a:br>
            <a:r>
              <a:rPr b="1" lang="es-MX" sz="3200">
                <a:solidFill>
                  <a:srgbClr val="D99593"/>
                </a:solidFill>
                <a:latin typeface="Garamond"/>
                <a:ea typeface="Garamond"/>
                <a:cs typeface="Garamond"/>
                <a:sym typeface="Garamond"/>
              </a:rPr>
              <a:t>Escuela Nacional Preparatoria 2 “Erasmo Castellanos Quinto”, UNAM, 2022</a:t>
            </a:r>
            <a:br>
              <a:rPr b="1" lang="es-MX" sz="4400">
                <a:solidFill>
                  <a:srgbClr val="D99593"/>
                </a:solidFill>
                <a:latin typeface="Garamond"/>
                <a:ea typeface="Garamond"/>
                <a:cs typeface="Garamond"/>
                <a:sym typeface="Garamond"/>
              </a:rPr>
            </a:br>
            <a:endParaRPr/>
          </a:p>
        </p:txBody>
      </p:sp>
      <p:pic>
        <p:nvPicPr>
          <p:cNvPr id="85" name="Google Shape;85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17468" y="5638378"/>
            <a:ext cx="1081464" cy="3829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4"/>
          <p:cNvSpPr txBox="1"/>
          <p:nvPr>
            <p:ph type="title"/>
          </p:nvPr>
        </p:nvSpPr>
        <p:spPr>
          <a:xfrm>
            <a:off x="457200" y="274638"/>
            <a:ext cx="706712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4400"/>
              <a:buFont typeface="Calibri"/>
              <a:buNone/>
            </a:pPr>
            <a:r>
              <a:rPr lang="es-MX">
                <a:solidFill>
                  <a:srgbClr val="205867"/>
                </a:solidFill>
              </a:rPr>
              <a:t>Modalidad híbrida</a:t>
            </a:r>
            <a:endParaRPr/>
          </a:p>
        </p:txBody>
      </p:sp>
      <p:sp>
        <p:nvSpPr>
          <p:cNvPr id="91" name="Google Shape;91;p14"/>
          <p:cNvSpPr txBox="1"/>
          <p:nvPr>
            <p:ph idx="1" type="body"/>
          </p:nvPr>
        </p:nvSpPr>
        <p:spPr>
          <a:xfrm>
            <a:off x="457200" y="1417638"/>
            <a:ext cx="7931224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400"/>
              <a:buChar char="•"/>
            </a:pPr>
            <a:r>
              <a:rPr lang="es-MX" sz="2400">
                <a:solidFill>
                  <a:srgbClr val="31859B"/>
                </a:solidFill>
              </a:rPr>
              <a:t>Se construyó a partir del diseño/elaboración de diversas aulas virtuales en plataforma Moodle de Educatic: </a:t>
            </a:r>
            <a:r>
              <a:rPr lang="es-MX" sz="2400" u="sng">
                <a:solidFill>
                  <a:schemeClr val="hlink"/>
                </a:solidFill>
                <a:hlinkClick r:id="rId3"/>
              </a:rPr>
              <a:t>https://tuaulavirtual.educatic.unam.mx/login/index.php</a:t>
            </a:r>
            <a:r>
              <a:rPr lang="es-MX" sz="2400"/>
              <a:t> </a:t>
            </a:r>
            <a:endParaRPr/>
          </a:p>
          <a:p>
            <a:pPr indent="-165100" lvl="0" marL="3429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92" name="Google Shape;92;p14"/>
          <p:cNvPicPr preferRelativeResize="0"/>
          <p:nvPr>
            <p:ph idx="2" type="body"/>
          </p:nvPr>
        </p:nvPicPr>
        <p:blipFill rotWithShape="1">
          <a:blip r:embed="rId4">
            <a:alphaModFix/>
          </a:blip>
          <a:srcRect b="9490" l="0" r="0" t="16905"/>
          <a:stretch/>
        </p:blipFill>
        <p:spPr>
          <a:xfrm>
            <a:off x="602105" y="2766938"/>
            <a:ext cx="7939790" cy="3816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/>
          <p:nvPr>
            <p:ph type="title"/>
          </p:nvPr>
        </p:nvSpPr>
        <p:spPr>
          <a:xfrm>
            <a:off x="1526679" y="174960"/>
            <a:ext cx="6090641" cy="64807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800"/>
              <a:buFont typeface="Calibri"/>
              <a:buNone/>
            </a:pPr>
            <a:r>
              <a:rPr lang="es-MX" sz="2800">
                <a:solidFill>
                  <a:srgbClr val="205867"/>
                </a:solidFill>
              </a:rPr>
              <a:t>Beneficios de la modalidad híbrida</a:t>
            </a:r>
            <a:endParaRPr/>
          </a:p>
        </p:txBody>
      </p:sp>
      <p:sp>
        <p:nvSpPr>
          <p:cNvPr id="98" name="Google Shape;98;p15"/>
          <p:cNvSpPr txBox="1"/>
          <p:nvPr>
            <p:ph idx="2" type="body"/>
          </p:nvPr>
        </p:nvSpPr>
        <p:spPr>
          <a:xfrm>
            <a:off x="295577" y="846846"/>
            <a:ext cx="8570434" cy="6011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Facilita el proceso de enseñanza-aprendizaje-evaluación. 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Formalidad en el proceso de enseñanza-aprendizaje-evaluación.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Comunicación continua durante el proceso de enseñanza-aprendizaje-evaluación.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Diseño de estrategias innovadoras para el aprendizaje.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Uso de TIC en el ámbito educativo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Elaboración de diseños instruccionales para las actividades de aprendizaje.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Ayuda a lograr la alfabetización </a:t>
            </a:r>
            <a:endParaRPr/>
          </a:p>
          <a:p>
            <a:pPr indent="20638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None/>
            </a:pPr>
            <a:r>
              <a:rPr lang="es-MX" sz="2200">
                <a:solidFill>
                  <a:srgbClr val="31859B"/>
                </a:solidFill>
              </a:rPr>
              <a:t>informacional y la alfabetización digital.</a:t>
            </a:r>
            <a:endParaRPr/>
          </a:p>
          <a:p>
            <a:pPr indent="-342900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Facilita el trabajo colaborativo y </a:t>
            </a:r>
            <a:endParaRPr/>
          </a:p>
          <a:p>
            <a:pPr indent="20638" lvl="0" marL="342900" rtl="0" algn="l">
              <a:spcBef>
                <a:spcPts val="440"/>
              </a:spcBef>
              <a:spcAft>
                <a:spcPts val="0"/>
              </a:spcAft>
              <a:buClr>
                <a:srgbClr val="31859B"/>
              </a:buClr>
              <a:buSzPts val="2200"/>
              <a:buNone/>
            </a:pPr>
            <a:r>
              <a:rPr lang="es-MX" sz="2200">
                <a:solidFill>
                  <a:srgbClr val="31859B"/>
                </a:solidFill>
              </a:rPr>
              <a:t>cooperativo.</a:t>
            </a:r>
            <a:endParaRPr/>
          </a:p>
          <a:p>
            <a:pPr indent="0" lvl="0" marL="0" rtl="0" algn="l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2200">
              <a:solidFill>
                <a:srgbClr val="31859B"/>
              </a:solidFill>
            </a:endParaRPr>
          </a:p>
          <a:p>
            <a:pPr indent="0" lvl="0" marL="0" rtl="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rgbClr val="31859B"/>
              </a:buClr>
              <a:buSzPts val="800"/>
              <a:buNone/>
            </a:pPr>
            <a:r>
              <a:rPr lang="es-MX" sz="800">
                <a:solidFill>
                  <a:srgbClr val="31859B"/>
                </a:solidFill>
              </a:rPr>
              <a:t>Fuente: Pixabay (s.f.) </a:t>
            </a:r>
            <a:r>
              <a:rPr lang="es-MX" sz="800" u="sng">
                <a:solidFill>
                  <a:schemeClr val="hlink"/>
                </a:solidFill>
                <a:hlinkClick r:id="rId3"/>
              </a:rPr>
              <a:t>https://cdn.pixabay.com/photo/2020/09/29/12/56/teaching-5612761_1280.jpg</a:t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</p:txBody>
      </p:sp>
      <p:pic>
        <p:nvPicPr>
          <p:cNvPr descr="Imagen que contiene libro, persona, texto, teléfono&#10;&#10;Descripción generada automáticamente" id="99" name="Google Shape;99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292080" y="3854847"/>
            <a:ext cx="3687813" cy="2641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320577" y="102361"/>
            <a:ext cx="7869856" cy="6292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400"/>
              <a:buFont typeface="Calibri"/>
              <a:buNone/>
            </a:pPr>
            <a:r>
              <a:rPr lang="es-MX" sz="2400">
                <a:solidFill>
                  <a:srgbClr val="205867"/>
                </a:solidFill>
              </a:rPr>
              <a:t>Modalidad híbrida: ¿de qué manera se llevó a cabo?</a:t>
            </a:r>
            <a:endParaRPr/>
          </a:p>
        </p:txBody>
      </p:sp>
      <p:sp>
        <p:nvSpPr>
          <p:cNvPr id="105" name="Google Shape;105;p16"/>
          <p:cNvSpPr txBox="1"/>
          <p:nvPr>
            <p:ph idx="2" type="body"/>
          </p:nvPr>
        </p:nvSpPr>
        <p:spPr>
          <a:xfrm>
            <a:off x="295577" y="846846"/>
            <a:ext cx="4996504" cy="6011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600">
                <a:solidFill>
                  <a:srgbClr val="31859B"/>
                </a:solidFill>
              </a:rPr>
              <a:t>Se seleccionaron los contenidos conceptuales, procedimentales y actitudinales que se habrían de trabajar en sesiones sincrónicas y asincrónicas.</a:t>
            </a:r>
            <a:endParaRPr/>
          </a:p>
          <a:p>
            <a:pPr indent="-342900" lvl="0" marL="342900" rtl="0" algn="just">
              <a:spcBef>
                <a:spcPts val="364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600">
                <a:solidFill>
                  <a:srgbClr val="31859B"/>
                </a:solidFill>
              </a:rPr>
              <a:t>Se crearon diseños instruccionales de las actividades de aprendizaje que se realizaron a distancia y/o en línea. </a:t>
            </a:r>
            <a:endParaRPr/>
          </a:p>
          <a:p>
            <a:pPr indent="-342900" lvl="0" marL="342900" rtl="0" algn="just">
              <a:spcBef>
                <a:spcPts val="364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600">
                <a:solidFill>
                  <a:srgbClr val="31859B"/>
                </a:solidFill>
              </a:rPr>
              <a:t>Las actividades de aprendizaje se realizaron de manera colaborativa y cooperativa, en equipos de 4 a 5 personas.</a:t>
            </a:r>
            <a:endParaRPr/>
          </a:p>
          <a:p>
            <a:pPr indent="-342900" lvl="0" marL="342900" rtl="0" algn="just">
              <a:spcBef>
                <a:spcPts val="364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600">
                <a:solidFill>
                  <a:srgbClr val="31859B"/>
                </a:solidFill>
              </a:rPr>
              <a:t>Las actividades de aprendizaje solicitadas de manera asincrónica incluyeron el uso de softwares libres en línea. Para el caso de infografías, cuadernillos digitales (</a:t>
            </a:r>
            <a:r>
              <a:rPr i="1" lang="es-MX" sz="2600">
                <a:solidFill>
                  <a:srgbClr val="31859B"/>
                </a:solidFill>
              </a:rPr>
              <a:t>Ebook</a:t>
            </a:r>
            <a:r>
              <a:rPr lang="es-MX" sz="2600">
                <a:solidFill>
                  <a:srgbClr val="31859B"/>
                </a:solidFill>
              </a:rPr>
              <a:t>) y videos cortos utilizaron </a:t>
            </a:r>
            <a:r>
              <a:rPr i="1" lang="es-MX" sz="2600">
                <a:solidFill>
                  <a:srgbClr val="31859B"/>
                </a:solidFill>
              </a:rPr>
              <a:t>Canva</a:t>
            </a:r>
            <a:r>
              <a:rPr lang="es-MX" sz="2600">
                <a:solidFill>
                  <a:srgbClr val="31859B"/>
                </a:solidFill>
              </a:rPr>
              <a:t>, ya que permitió el trabajo colaborativo y cooperativo de manera simultánea, además de que es fácil de usar. En la elaboración de presentaciones animadas utilizaron </a:t>
            </a:r>
            <a:r>
              <a:rPr i="1" lang="es-MX" sz="2600">
                <a:solidFill>
                  <a:srgbClr val="31859B"/>
                </a:solidFill>
              </a:rPr>
              <a:t>Powtoon</a:t>
            </a:r>
            <a:r>
              <a:rPr lang="es-MX" sz="2600">
                <a:solidFill>
                  <a:srgbClr val="31859B"/>
                </a:solidFill>
              </a:rPr>
              <a:t>. Para la realización de presentaciones multimedia utilizaron </a:t>
            </a:r>
            <a:r>
              <a:rPr i="1" lang="es-MX" sz="2600">
                <a:solidFill>
                  <a:srgbClr val="31859B"/>
                </a:solidFill>
              </a:rPr>
              <a:t>Power Point</a:t>
            </a:r>
            <a:r>
              <a:rPr lang="es-MX" sz="2600">
                <a:solidFill>
                  <a:srgbClr val="31859B"/>
                </a:solidFill>
              </a:rPr>
              <a:t>, </a:t>
            </a:r>
            <a:r>
              <a:rPr i="1" lang="es-MX" sz="2600">
                <a:solidFill>
                  <a:srgbClr val="31859B"/>
                </a:solidFill>
              </a:rPr>
              <a:t>Google Presentaciones </a:t>
            </a:r>
            <a:r>
              <a:rPr lang="es-MX" sz="2600">
                <a:solidFill>
                  <a:srgbClr val="31859B"/>
                </a:solidFill>
              </a:rPr>
              <a:t>y Prezi. Finalmente, el uso de </a:t>
            </a:r>
            <a:r>
              <a:rPr i="1" lang="es-MX" sz="2600">
                <a:solidFill>
                  <a:srgbClr val="31859B"/>
                </a:solidFill>
              </a:rPr>
              <a:t>Google</a:t>
            </a:r>
            <a:r>
              <a:rPr lang="es-MX" sz="2600">
                <a:solidFill>
                  <a:srgbClr val="31859B"/>
                </a:solidFill>
              </a:rPr>
              <a:t> fue crucial, como buscador principal, así como sus apps: </a:t>
            </a:r>
            <a:r>
              <a:rPr i="1" lang="es-MX" sz="2600">
                <a:solidFill>
                  <a:srgbClr val="31859B"/>
                </a:solidFill>
              </a:rPr>
              <a:t>Google Docs</a:t>
            </a:r>
            <a:r>
              <a:rPr lang="es-MX" sz="2600">
                <a:solidFill>
                  <a:srgbClr val="31859B"/>
                </a:solidFill>
              </a:rPr>
              <a:t> (para elaboración de ensayos) y </a:t>
            </a:r>
            <a:r>
              <a:rPr i="1" lang="es-MX" sz="2600">
                <a:solidFill>
                  <a:srgbClr val="31859B"/>
                </a:solidFill>
              </a:rPr>
              <a:t>Google</a:t>
            </a:r>
            <a:r>
              <a:rPr lang="es-MX" sz="2600">
                <a:solidFill>
                  <a:srgbClr val="31859B"/>
                </a:solidFill>
              </a:rPr>
              <a:t> Dibujos (para realizar mapas conceptuales y mapas mentales).</a:t>
            </a:r>
            <a:endParaRPr sz="10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11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</p:txBody>
      </p:sp>
      <p:graphicFrame>
        <p:nvGraphicFramePr>
          <p:cNvPr id="106" name="Google Shape;106;p16"/>
          <p:cNvGraphicFramePr/>
          <p:nvPr/>
        </p:nvGraphicFramePr>
        <p:xfrm>
          <a:off x="5580112" y="1524268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{37756278-F91A-4CA3-ADC2-F1E75E87FE49}</a:tableStyleId>
              </a:tblPr>
              <a:tblGrid>
                <a:gridCol w="1296150"/>
                <a:gridCol w="2190500"/>
              </a:tblGrid>
              <a:tr h="159275">
                <a:tc grid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Título de la actividad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 hMerge="1"/>
              </a:tr>
              <a:tr h="12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Unidad de la asignatura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 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</a:tr>
              <a:tr h="40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Objetivo (s)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>
                          <a:solidFill>
                            <a:srgbClr val="3185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**Fin o meta que se desea llegar con la realización de la actividad, puede considerar los aprendizajes esperados y requiere definir las acciones que llevará a cabo el alumnado.</a:t>
                      </a:r>
                      <a:endParaRPr/>
                    </a:p>
                  </a:txBody>
                  <a:tcPr marT="0" marB="0" marR="68575" marL="68575"/>
                </a:tc>
              </a:tr>
              <a:tr h="400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Contextualización del tema a abordar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>
                          <a:solidFill>
                            <a:srgbClr val="3185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**Desarrollo corto del tema para hacer comprender al alumnado el tema a tratar durante la realización de la actividad.</a:t>
                      </a:r>
                      <a:endParaRPr/>
                    </a:p>
                  </a:txBody>
                  <a:tcPr marT="0" marB="0" marR="68575" marL="68575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Indicaciones de la actividad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>
                          <a:solidFill>
                            <a:srgbClr val="3185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**Claras y puntuales, con el fin de que el alumnado pudiera realizar de manera idónea la actividad.</a:t>
                      </a:r>
                      <a:endParaRPr/>
                    </a:p>
                  </a:txBody>
                  <a:tcPr marT="0" marB="0" marR="68575" marL="68575"/>
                </a:tc>
              </a:tr>
              <a:tr h="264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Recursos didácticos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>
                          <a:solidFill>
                            <a:srgbClr val="3185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**Referencias bibliográficas, hemerográficas y electrónicas para la realización de la actividad.</a:t>
                      </a:r>
                      <a:endParaRPr/>
                    </a:p>
                  </a:txBody>
                  <a:tcPr marT="0" marB="0" marR="68575" marL="68575"/>
                </a:tc>
              </a:tr>
              <a:tr h="128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/>
                        <a:t>Instrumentos de evaluación</a:t>
                      </a:r>
                      <a:endParaRPr sz="1100" u="none" cap="none" strike="noStrik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/>
                </a:tc>
                <a:tc>
                  <a:txBody>
                    <a:bodyPr/>
                    <a:lstStyle/>
                    <a:p>
                      <a:pPr indent="0" lvl="0" marL="0" marR="0" rtl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MX" sz="1100" u="none" cap="none" strike="noStrike">
                          <a:solidFill>
                            <a:srgbClr val="31859B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**Rúbricas y listas de cotejo</a:t>
                      </a:r>
                      <a:endParaRPr/>
                    </a:p>
                  </a:txBody>
                  <a:tcPr marT="0" marB="0" marR="68575" marL="68575"/>
                </a:tc>
              </a:tr>
            </a:tbl>
          </a:graphicData>
        </a:graphic>
      </p:graphicFrame>
      <p:sp>
        <p:nvSpPr>
          <p:cNvPr id="107" name="Google Shape;107;p16"/>
          <p:cNvSpPr txBox="1"/>
          <p:nvPr/>
        </p:nvSpPr>
        <p:spPr>
          <a:xfrm>
            <a:off x="6055172" y="846846"/>
            <a:ext cx="3124295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1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Formato de diseño instruccional</a:t>
            </a:r>
            <a:endParaRPr/>
          </a:p>
        </p:txBody>
      </p:sp>
      <p:pic>
        <p:nvPicPr>
          <p:cNvPr descr="Qué es Google? ¿Qué es lo que hace a Google tan diferente del resto de  compañías?" id="108" name="Google Shape;108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85750" y="5901390"/>
            <a:ext cx="937269" cy="3905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23019" y="6015407"/>
            <a:ext cx="788599" cy="7885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rezi - Wikipedia, la enciclopedia libre" id="110" name="Google Shape;110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0288" y="5906039"/>
            <a:ext cx="771760" cy="7717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rramienta: Canva » Recursos educativos digitales" id="111" name="Google Shape;111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580112" y="6102854"/>
            <a:ext cx="652785" cy="65278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6"/>
          <p:cNvSpPr txBox="1"/>
          <p:nvPr/>
        </p:nvSpPr>
        <p:spPr>
          <a:xfrm>
            <a:off x="7740352" y="5507832"/>
            <a:ext cx="1656184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s-MX" sz="800" u="none" cap="none" strike="noStrike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Fuente: elaboración propia.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7"/>
          <p:cNvSpPr txBox="1"/>
          <p:nvPr>
            <p:ph type="title"/>
          </p:nvPr>
        </p:nvSpPr>
        <p:spPr>
          <a:xfrm>
            <a:off x="611561" y="102362"/>
            <a:ext cx="7005760" cy="7206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205867"/>
              </a:buClr>
              <a:buSzPts val="2000"/>
              <a:buFont typeface="Calibri"/>
              <a:buNone/>
            </a:pPr>
            <a:r>
              <a:rPr lang="es-MX">
                <a:solidFill>
                  <a:srgbClr val="205867"/>
                </a:solidFill>
              </a:rPr>
              <a:t>Modalidad híbrida: habilidades desarrolladas y qué se recomienda conservar</a:t>
            </a:r>
            <a:endParaRPr/>
          </a:p>
        </p:txBody>
      </p:sp>
      <p:sp>
        <p:nvSpPr>
          <p:cNvPr id="118" name="Google Shape;118;p17"/>
          <p:cNvSpPr txBox="1"/>
          <p:nvPr>
            <p:ph idx="2" type="body"/>
          </p:nvPr>
        </p:nvSpPr>
        <p:spPr>
          <a:xfrm>
            <a:off x="295577" y="846846"/>
            <a:ext cx="4996504" cy="323022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rgbClr val="31859B"/>
              </a:buClr>
              <a:buSzPct val="100000"/>
              <a:buNone/>
            </a:pPr>
            <a:r>
              <a:rPr lang="es-MX" sz="2200">
                <a:solidFill>
                  <a:srgbClr val="31859B"/>
                </a:solidFill>
              </a:rPr>
              <a:t>Habilidades desarrolladas como docente: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Alfabetización digital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Manejo de grupos numerosos en sesiones sincrónicas.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Mejoría de la evaluación a distancia, con ayuda de las herramientas y recursos que proporcionó la plataforma Moodle.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Innovación de la práctica docente.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Mejor organización en el desarrollo de los contenidos temáticos.</a:t>
            </a:r>
            <a:endParaRPr/>
          </a:p>
          <a:p>
            <a:pPr indent="-266065" lvl="0" marL="342900" rtl="0" algn="just">
              <a:spcBef>
                <a:spcPts val="242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2200">
              <a:solidFill>
                <a:srgbClr val="31859B"/>
              </a:solidFill>
            </a:endParaRPr>
          </a:p>
          <a:p>
            <a:pPr indent="0" lvl="0" marL="0" rtl="0" algn="just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None/>
            </a:pPr>
            <a:r>
              <a:rPr lang="es-MX" sz="2200">
                <a:solidFill>
                  <a:srgbClr val="31859B"/>
                </a:solidFill>
              </a:rPr>
              <a:t>Habilidades desarrolladas por el alumnado: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Alfabetización informacional.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Alfabetización digital. Uso de TIC en el ámbito académico.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Trabajo colaborativo y cooperativo efectivo.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Comunicación asertiva con docente y compañeros/compañeras de equipo y del grupo escolar.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Mejora o desarrollo de hábitos de estudio.</a:t>
            </a:r>
            <a:endParaRPr/>
          </a:p>
          <a:p>
            <a:pPr indent="-342900" lvl="0" marL="34290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Font typeface="Arial"/>
              <a:buChar char="•"/>
            </a:pPr>
            <a:r>
              <a:rPr lang="es-MX" sz="2200">
                <a:solidFill>
                  <a:srgbClr val="31859B"/>
                </a:solidFill>
              </a:rPr>
              <a:t>Manejo de plataforma educativa y de diversos softwares libres </a:t>
            </a:r>
            <a:endParaRPr/>
          </a:p>
          <a:p>
            <a:pPr indent="358775" lvl="0" marL="0" rtl="0" algn="l">
              <a:spcBef>
                <a:spcPts val="242"/>
              </a:spcBef>
              <a:spcAft>
                <a:spcPts val="0"/>
              </a:spcAft>
              <a:buClr>
                <a:srgbClr val="31859B"/>
              </a:buClr>
              <a:buSzPct val="100000"/>
              <a:buNone/>
            </a:pPr>
            <a:r>
              <a:rPr lang="es-MX" sz="2200">
                <a:solidFill>
                  <a:srgbClr val="31859B"/>
                </a:solidFill>
              </a:rPr>
              <a:t>para la elaboración de actividades.</a:t>
            </a:r>
            <a:endParaRPr i="1" sz="26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  <a:p>
            <a:pPr indent="0" lvl="0" marL="0" rtl="0" algn="r">
              <a:spcBef>
                <a:spcPts val="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sz="800">
              <a:solidFill>
                <a:srgbClr val="31859B"/>
              </a:solidFill>
            </a:endParaRPr>
          </a:p>
        </p:txBody>
      </p:sp>
      <p:sp>
        <p:nvSpPr>
          <p:cNvPr id="119" name="Google Shape;119;p17"/>
          <p:cNvSpPr txBox="1"/>
          <p:nvPr/>
        </p:nvSpPr>
        <p:spPr>
          <a:xfrm>
            <a:off x="6055172" y="846846"/>
            <a:ext cx="3124295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Actividad: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31859B"/>
                </a:solidFill>
                <a:latin typeface="Calibri"/>
                <a:ea typeface="Calibri"/>
                <a:cs typeface="Calibri"/>
                <a:sym typeface="Calibri"/>
              </a:rPr>
              <a:t>Infografía “Perspectiva de género”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31859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17"/>
          <p:cNvPicPr preferRelativeResize="0"/>
          <p:nvPr/>
        </p:nvPicPr>
        <p:blipFill rotWithShape="1">
          <a:blip r:embed="rId3">
            <a:alphaModFix/>
          </a:blip>
          <a:srcRect b="10800" l="1963" r="1963" t="12200"/>
          <a:stretch/>
        </p:blipFill>
        <p:spPr>
          <a:xfrm>
            <a:off x="5857360" y="1437289"/>
            <a:ext cx="3194536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&#10;&#10;Descripción generada automáticamente" id="121" name="Google Shape;121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976664" y="3904184"/>
            <a:ext cx="944704" cy="241170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122" name="Google Shape;122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75438" y="3140968"/>
            <a:ext cx="822159" cy="2393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a, Escala de tiempo&#10;&#10;Descripción generada automáticamente" id="123" name="Google Shape;123;p17"/>
          <p:cNvPicPr preferRelativeResize="0"/>
          <p:nvPr/>
        </p:nvPicPr>
        <p:blipFill rotWithShape="1">
          <a:blip r:embed="rId6">
            <a:alphaModFix/>
          </a:blip>
          <a:srcRect b="12164" l="0" r="0" t="0"/>
          <a:stretch/>
        </p:blipFill>
        <p:spPr>
          <a:xfrm>
            <a:off x="5702413" y="2952411"/>
            <a:ext cx="822159" cy="23938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124" name="Google Shape;124;p1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539914" y="3129001"/>
            <a:ext cx="854038" cy="2386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&#10;&#10;Descripción generada automáticamente" id="125" name="Google Shape;125;p1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7392758" y="2952411"/>
            <a:ext cx="851650" cy="2374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Texto, Carta&#10;&#10;Descripción generada automáticamente" id="126" name="Google Shape;126;p17"/>
          <p:cNvPicPr preferRelativeResize="0"/>
          <p:nvPr/>
        </p:nvPicPr>
        <p:blipFill rotWithShape="1">
          <a:blip r:embed="rId9">
            <a:alphaModFix/>
          </a:blip>
          <a:srcRect b="39836" l="0" r="0" t="0"/>
          <a:stretch/>
        </p:blipFill>
        <p:spPr>
          <a:xfrm>
            <a:off x="8244408" y="3140968"/>
            <a:ext cx="849728" cy="237461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lendario&#10;&#10;Descripción generada automáticamente" id="127" name="Google Shape;127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16618" y="4322291"/>
            <a:ext cx="944704" cy="2348880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7"/>
          <p:cNvSpPr txBox="1"/>
          <p:nvPr/>
        </p:nvSpPr>
        <p:spPr>
          <a:xfrm>
            <a:off x="251520" y="4077072"/>
            <a:ext cx="2523241" cy="280076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6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 manera presencial se recomienda continuar con aquellas actividades que potencializan el pensamiento crítico y reflexivo, por ejemplo análisis de lecturas, lluvia de ideas, interpretación de textos y/o gráficas, elaboración de mapas mentales, entre otras.</a:t>
            </a:r>
            <a:endParaRPr/>
          </a:p>
        </p:txBody>
      </p:sp>
      <p:sp>
        <p:nvSpPr>
          <p:cNvPr id="129" name="Google Shape;129;p17"/>
          <p:cNvSpPr txBox="1"/>
          <p:nvPr/>
        </p:nvSpPr>
        <p:spPr>
          <a:xfrm>
            <a:off x="4971138" y="5681994"/>
            <a:ext cx="408075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400">
                <a:solidFill>
                  <a:srgbClr val="7030A0"/>
                </a:solidFill>
                <a:latin typeface="Calibri"/>
                <a:ea typeface="Calibri"/>
                <a:cs typeface="Calibri"/>
                <a:sym typeface="Calibri"/>
              </a:rPr>
              <a:t>De manera asincrónica, se recomienda seguir acompañando el proceso de enseñanza-aprendizaje-evaluación a través del uso y manejo de la plataforma Moodle, así como el uso de herramientas para potencializar el trabajo colaborativo y cooperativo.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