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b="0" i="0">
                <a:solidFill>
                  <a:srgbClr val="202122"/>
                </a:solidFill>
                <a:latin typeface="Arial"/>
                <a:ea typeface="Arial"/>
                <a:cs typeface="Arial"/>
                <a:sym typeface="Arial"/>
              </a:rPr>
              <a:t>Complejo da Maré, </a:t>
            </a: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348880"/>
            <a:ext cx="7772400" cy="15121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933056"/>
            <a:ext cx="6400800" cy="2088232"/>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152251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7740352" y="6356350"/>
            <a:ext cx="9464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 name="Google Shape;23;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a:spLocks noGrp="1"/>
          </p:cNvSpPr>
          <p:nvPr>
            <p:ph type="pic" idx="2"/>
          </p:nvPr>
        </p:nvSpPr>
        <p:spPr>
          <a:xfrm>
            <a:off x="1792288" y="612775"/>
            <a:ext cx="5486400" cy="4114800"/>
          </a:xfrm>
          <a:prstGeom prst="rect">
            <a:avLst/>
          </a:prstGeom>
          <a:noFill/>
          <a:ln>
            <a:noFill/>
          </a:ln>
        </p:spPr>
      </p:sp>
      <p:sp>
        <p:nvSpPr>
          <p:cNvPr id="67" name="Google Shape;67;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artsandculture.google.com/project/rio-de-janeir"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artsandculture.google.com/project/rio-de-janei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2348880"/>
            <a:ext cx="7772400" cy="151216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dirty="0"/>
              <a:t>Recorrido virtual por las favelas de Río de Janeiro </a:t>
            </a:r>
            <a:endParaRPr dirty="0"/>
          </a:p>
        </p:txBody>
      </p:sp>
      <p:sp>
        <p:nvSpPr>
          <p:cNvPr id="89" name="Google Shape;89;p13"/>
          <p:cNvSpPr txBox="1">
            <a:spLocks noGrp="1"/>
          </p:cNvSpPr>
          <p:nvPr>
            <p:ph type="subTitle" idx="1"/>
          </p:nvPr>
        </p:nvSpPr>
        <p:spPr>
          <a:xfrm>
            <a:off x="1371600" y="3933056"/>
            <a:ext cx="6400800" cy="2088232"/>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ts val="0"/>
              </a:spcBef>
              <a:spcAft>
                <a:spcPts val="0"/>
              </a:spcAft>
              <a:buClr>
                <a:srgbClr val="888888"/>
              </a:buClr>
              <a:buSzPct val="100000"/>
              <a:buNone/>
            </a:pPr>
            <a:r>
              <a:rPr lang="es-MX" dirty="0"/>
              <a:t>Castelán Caballero Herlinda</a:t>
            </a:r>
            <a:endParaRPr dirty="0"/>
          </a:p>
          <a:p>
            <a:pPr marL="0" lvl="0" indent="0" algn="ctr" rtl="0">
              <a:spcBef>
                <a:spcPts val="544"/>
              </a:spcBef>
              <a:spcAft>
                <a:spcPts val="0"/>
              </a:spcAft>
              <a:buClr>
                <a:srgbClr val="888888"/>
              </a:buClr>
              <a:buSzPct val="100000"/>
              <a:buNone/>
            </a:pPr>
            <a:r>
              <a:rPr lang="es-MX" dirty="0"/>
              <a:t>herlinda.castelan@enp.unam.mx </a:t>
            </a:r>
            <a:endParaRPr dirty="0"/>
          </a:p>
          <a:p>
            <a:pPr marL="0" lvl="0" indent="0" algn="ctr" rtl="0">
              <a:spcBef>
                <a:spcPts val="544"/>
              </a:spcBef>
              <a:spcAft>
                <a:spcPts val="0"/>
              </a:spcAft>
              <a:buClr>
                <a:srgbClr val="888888"/>
              </a:buClr>
              <a:buSzPct val="100000"/>
              <a:buNone/>
            </a:pPr>
            <a:r>
              <a:rPr lang="es-MX" dirty="0"/>
              <a:t>Jiménez Rodríguez Eva Citlali  </a:t>
            </a:r>
            <a:endParaRPr dirty="0"/>
          </a:p>
          <a:p>
            <a:pPr marL="0" lvl="0" indent="0" algn="ctr" rtl="0">
              <a:spcBef>
                <a:spcPts val="544"/>
              </a:spcBef>
              <a:spcAft>
                <a:spcPts val="0"/>
              </a:spcAft>
              <a:buClr>
                <a:srgbClr val="888888"/>
              </a:buClr>
              <a:buSzPct val="100000"/>
              <a:buNone/>
            </a:pPr>
            <a:r>
              <a:rPr lang="es-MX" dirty="0"/>
              <a:t>eva.jimenez@enp.unam.mx</a:t>
            </a:r>
            <a:endParaRPr dirty="0"/>
          </a:p>
          <a:p>
            <a:pPr marL="0" lvl="0" indent="0" algn="ctr" rtl="0">
              <a:spcBef>
                <a:spcPts val="544"/>
              </a:spcBef>
              <a:spcAft>
                <a:spcPts val="0"/>
              </a:spcAft>
              <a:buClr>
                <a:srgbClr val="888888"/>
              </a:buClr>
              <a:buSzPct val="100000"/>
              <a:buNone/>
            </a:pPr>
            <a:r>
              <a:rPr lang="es-MX" dirty="0"/>
              <a:t>Plantel 2 </a:t>
            </a:r>
            <a:r>
              <a:rPr lang="es-MX" dirty="0" smtClean="0"/>
              <a:t>Erasmo </a:t>
            </a:r>
            <a:r>
              <a:rPr lang="es-MX" dirty="0"/>
              <a:t>Castellanos Quinto</a:t>
            </a:r>
            <a:endParaRPr dirty="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a:t>Objetivo de la propuesta </a:t>
            </a:r>
            <a:endParaRPr/>
          </a:p>
        </p:txBody>
      </p:sp>
      <p:pic>
        <p:nvPicPr>
          <p:cNvPr id="95" name="Google Shape;95;p14"/>
          <p:cNvPicPr preferRelativeResize="0">
            <a:picLocks noGrp="1"/>
          </p:cNvPicPr>
          <p:nvPr>
            <p:ph type="body" idx="1"/>
          </p:nvPr>
        </p:nvPicPr>
        <p:blipFill rotWithShape="1">
          <a:blip r:embed="rId3">
            <a:alphaModFix/>
          </a:blip>
          <a:srcRect t="13694" r="1679" b="17181"/>
          <a:stretch/>
        </p:blipFill>
        <p:spPr>
          <a:xfrm rot="410823">
            <a:off x="449037" y="2292153"/>
            <a:ext cx="3970784" cy="1512168"/>
          </a:xfrm>
          <a:prstGeom prst="rect">
            <a:avLst/>
          </a:prstGeom>
          <a:noFill/>
          <a:ln>
            <a:noFill/>
          </a:ln>
        </p:spPr>
      </p:pic>
      <p:sp>
        <p:nvSpPr>
          <p:cNvPr id="96" name="Google Shape;96;p14"/>
          <p:cNvSpPr txBox="1">
            <a:spLocks noGrp="1"/>
          </p:cNvSpPr>
          <p:nvPr>
            <p:ph type="body" idx="2"/>
          </p:nvPr>
        </p:nvSpPr>
        <p:spPr>
          <a:xfrm>
            <a:off x="4648200" y="2060850"/>
            <a:ext cx="4056600" cy="4065300"/>
          </a:xfrm>
          <a:prstGeom prst="rect">
            <a:avLst/>
          </a:prstGeom>
          <a:noFill/>
          <a:ln>
            <a:noFill/>
          </a:ln>
        </p:spPr>
        <p:txBody>
          <a:bodyPr spcFirstLastPara="1" wrap="square" lIns="91425" tIns="45700" rIns="91425" bIns="45700" anchor="t" anchorCtr="0">
            <a:normAutofit/>
          </a:bodyPr>
          <a:lstStyle/>
          <a:p>
            <a:pPr marL="342900" lvl="0" indent="-317500" algn="just" rtl="0">
              <a:spcBef>
                <a:spcPts val="0"/>
              </a:spcBef>
              <a:spcAft>
                <a:spcPts val="0"/>
              </a:spcAft>
              <a:buClr>
                <a:schemeClr val="dk1"/>
              </a:buClr>
              <a:buSzPts val="2400"/>
              <a:buChar char="•"/>
            </a:pPr>
            <a:r>
              <a:rPr lang="es-MX" sz="2400"/>
              <a:t>Compartir la intervención en el aula para analizar las desigualdades socioeconómicas manifestadas en las favelas de Río de Janeiro, mediante un recorrido virtual con la herramienta Arts and culture de Google.</a:t>
            </a:r>
            <a:endParaRPr sz="2400"/>
          </a:p>
        </p:txBody>
      </p:sp>
      <p:pic>
        <p:nvPicPr>
          <p:cNvPr id="97" name="Google Shape;97;p14"/>
          <p:cNvPicPr preferRelativeResize="0"/>
          <p:nvPr/>
        </p:nvPicPr>
        <p:blipFill rotWithShape="1">
          <a:blip r:embed="rId4">
            <a:alphaModFix/>
          </a:blip>
          <a:srcRect t="22376" r="2750" b="4931"/>
          <a:stretch/>
        </p:blipFill>
        <p:spPr>
          <a:xfrm>
            <a:off x="361089" y="4178432"/>
            <a:ext cx="4210911" cy="1704920"/>
          </a:xfrm>
          <a:prstGeom prst="rect">
            <a:avLst/>
          </a:prstGeom>
          <a:noFill/>
          <a:ln>
            <a:noFill/>
          </a:ln>
        </p:spPr>
      </p:pic>
      <p:sp>
        <p:nvSpPr>
          <p:cNvPr id="98" name="Google Shape;98;p14"/>
          <p:cNvSpPr txBox="1"/>
          <p:nvPr/>
        </p:nvSpPr>
        <p:spPr>
          <a:xfrm>
            <a:off x="373050" y="6026150"/>
            <a:ext cx="458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u="sng">
                <a:solidFill>
                  <a:schemeClr val="hlink"/>
                </a:solidFill>
                <a:hlinkClick r:id="rId5"/>
              </a:rPr>
              <a:t>https://artsandculture.google.com/project/rio-de-janeir</a:t>
            </a:r>
            <a:r>
              <a:rPr lang="es-MX"/>
              <a:t>. o</a:t>
            </a:r>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457200" y="274638"/>
            <a:ext cx="7067128"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a:t>Aplicación </a:t>
            </a:r>
            <a:endParaRPr/>
          </a:p>
        </p:txBody>
      </p:sp>
      <p:sp>
        <p:nvSpPr>
          <p:cNvPr id="104" name="Google Shape;104;p15"/>
          <p:cNvSpPr txBox="1">
            <a:spLocks noGrp="1"/>
          </p:cNvSpPr>
          <p:nvPr>
            <p:ph type="body" idx="1"/>
          </p:nvPr>
        </p:nvSpPr>
        <p:spPr>
          <a:xfrm>
            <a:off x="457200" y="1600200"/>
            <a:ext cx="4038600" cy="3049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s-MX"/>
              <a:t>Sesión asíncrona</a:t>
            </a:r>
            <a:endParaRPr/>
          </a:p>
          <a:p>
            <a:pPr marL="342900" lvl="0" indent="0" algn="l" rtl="0">
              <a:spcBef>
                <a:spcPts val="560"/>
              </a:spcBef>
              <a:spcAft>
                <a:spcPts val="0"/>
              </a:spcAft>
              <a:buNone/>
            </a:pPr>
            <a:endParaRPr/>
          </a:p>
          <a:p>
            <a:pPr marL="342900" lvl="0" indent="0" algn="l" rtl="0">
              <a:spcBef>
                <a:spcPts val="560"/>
              </a:spcBef>
              <a:spcAft>
                <a:spcPts val="0"/>
              </a:spcAft>
              <a:buNone/>
            </a:pPr>
            <a:endParaRPr/>
          </a:p>
          <a:p>
            <a:pPr marL="342900" lvl="0" indent="-342900" algn="l" rtl="0">
              <a:spcBef>
                <a:spcPts val="560"/>
              </a:spcBef>
              <a:spcAft>
                <a:spcPts val="0"/>
              </a:spcAft>
              <a:buClr>
                <a:schemeClr val="dk1"/>
              </a:buClr>
              <a:buSzPts val="2800"/>
              <a:buChar char="•"/>
            </a:pPr>
            <a:r>
              <a:rPr lang="es-MX"/>
              <a:t>El recorrido de </a:t>
            </a:r>
            <a:r>
              <a:rPr lang="es-MX" u="sng">
                <a:solidFill>
                  <a:schemeClr val="hlink"/>
                </a:solidFill>
                <a:hlinkClick r:id="rId3"/>
              </a:rPr>
              <a:t>Arts&amp;Culture: Beyond the map</a:t>
            </a:r>
            <a:endParaRPr/>
          </a:p>
          <a:p>
            <a:pPr marL="342900" lvl="0" indent="0" algn="l" rtl="0">
              <a:spcBef>
                <a:spcPts val="560"/>
              </a:spcBef>
              <a:spcAft>
                <a:spcPts val="0"/>
              </a:spcAft>
              <a:buNone/>
            </a:pPr>
            <a:endParaRPr/>
          </a:p>
        </p:txBody>
      </p:sp>
      <p:sp>
        <p:nvSpPr>
          <p:cNvPr id="105" name="Google Shape;105;p15"/>
          <p:cNvSpPr txBox="1">
            <a:spLocks noGrp="1"/>
          </p:cNvSpPr>
          <p:nvPr>
            <p:ph type="body" idx="2"/>
          </p:nvPr>
        </p:nvSpPr>
        <p:spPr>
          <a:xfrm>
            <a:off x="4648200" y="1600200"/>
            <a:ext cx="4038600" cy="2917800"/>
          </a:xfrm>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r>
              <a:rPr lang="es-MX"/>
              <a:t>Sesión sincrónica (por implementar en presencial)</a:t>
            </a:r>
            <a:endParaRPr/>
          </a:p>
          <a:p>
            <a:pPr marL="457200" lvl="0" indent="-406400" algn="l" rtl="0">
              <a:spcBef>
                <a:spcPts val="0"/>
              </a:spcBef>
              <a:spcAft>
                <a:spcPts val="0"/>
              </a:spcAft>
              <a:buSzPts val="2800"/>
              <a:buChar char="•"/>
            </a:pPr>
            <a:r>
              <a:rPr lang="es-MX"/>
              <a:t>Reflexión en plenaria a partir de preguntas guía.</a:t>
            </a:r>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a:t>Habilidades desarrolladas</a:t>
            </a:r>
            <a:endParaRPr/>
          </a:p>
        </p:txBody>
      </p:sp>
      <p:sp>
        <p:nvSpPr>
          <p:cNvPr id="111" name="Google Shape;111;p1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r>
              <a:rPr lang="es-MX" sz="3600" dirty="0">
                <a:solidFill>
                  <a:schemeClr val="tx1"/>
                </a:solidFill>
              </a:rPr>
              <a:t>Docente:</a:t>
            </a:r>
            <a:endParaRPr sz="3600" dirty="0">
              <a:solidFill>
                <a:schemeClr val="tx1"/>
              </a:solidFill>
            </a:endParaRPr>
          </a:p>
          <a:p>
            <a:pPr marL="457200" lvl="0" indent="-342900" algn="l" rtl="0">
              <a:spcBef>
                <a:spcPts val="1400"/>
              </a:spcBef>
              <a:spcAft>
                <a:spcPts val="0"/>
              </a:spcAft>
              <a:buClr>
                <a:srgbClr val="666666"/>
              </a:buClr>
              <a:buSzPts val="1800"/>
              <a:buFont typeface="Calibri"/>
              <a:buChar char="•"/>
            </a:pPr>
            <a:r>
              <a:rPr lang="es-MX" sz="2000" dirty="0">
                <a:solidFill>
                  <a:schemeClr val="tx1"/>
                </a:solidFill>
              </a:rPr>
              <a:t>Diseño instruccional </a:t>
            </a:r>
            <a:endParaRPr sz="2000" dirty="0">
              <a:solidFill>
                <a:schemeClr val="tx1"/>
              </a:solidFill>
            </a:endParaRPr>
          </a:p>
          <a:p>
            <a:pPr marL="457200" lvl="0" indent="-342900" algn="l" rtl="0">
              <a:spcBef>
                <a:spcPts val="0"/>
              </a:spcBef>
              <a:spcAft>
                <a:spcPts val="0"/>
              </a:spcAft>
              <a:buClr>
                <a:srgbClr val="666666"/>
              </a:buClr>
              <a:buSzPts val="1800"/>
              <a:buFont typeface="Calibri"/>
              <a:buChar char="•"/>
            </a:pPr>
            <a:r>
              <a:rPr lang="es-MX" sz="2000" dirty="0">
                <a:solidFill>
                  <a:schemeClr val="tx1"/>
                </a:solidFill>
              </a:rPr>
              <a:t>tolerancia ante las problemáticas tecnológicas presentadas en casa</a:t>
            </a:r>
            <a:endParaRPr sz="2000" dirty="0">
              <a:solidFill>
                <a:schemeClr val="tx1"/>
              </a:solidFill>
            </a:endParaRPr>
          </a:p>
          <a:p>
            <a:pPr marL="457200" lvl="0" indent="-342900" algn="l" rtl="0">
              <a:spcBef>
                <a:spcPts val="0"/>
              </a:spcBef>
              <a:spcAft>
                <a:spcPts val="0"/>
              </a:spcAft>
              <a:buClr>
                <a:srgbClr val="666666"/>
              </a:buClr>
              <a:buSzPts val="1800"/>
              <a:buFont typeface="Roboto"/>
              <a:buChar char="•"/>
            </a:pPr>
            <a:r>
              <a:rPr lang="es-MX" sz="2000" dirty="0">
                <a:solidFill>
                  <a:schemeClr val="tx1"/>
                </a:solidFill>
              </a:rPr>
              <a:t>solución de problemas de manera creativa.</a:t>
            </a:r>
            <a:endParaRPr sz="2000" dirty="0">
              <a:solidFill>
                <a:schemeClr val="tx1"/>
              </a:solidFill>
            </a:endParaRPr>
          </a:p>
          <a:p>
            <a:pPr marL="342900" lvl="0" indent="-165100" algn="l" rtl="0">
              <a:spcBef>
                <a:spcPts val="1400"/>
              </a:spcBef>
              <a:spcAft>
                <a:spcPts val="0"/>
              </a:spcAft>
              <a:buClr>
                <a:schemeClr val="dk1"/>
              </a:buClr>
              <a:buSzPts val="2800"/>
              <a:buNone/>
            </a:pPr>
            <a:r>
              <a:rPr lang="es-MX" sz="3600" dirty="0">
                <a:solidFill>
                  <a:schemeClr val="tx1"/>
                </a:solidFill>
              </a:rPr>
              <a:t>Estudiante: </a:t>
            </a:r>
            <a:endParaRPr sz="3600" dirty="0">
              <a:solidFill>
                <a:schemeClr val="tx1"/>
              </a:solidFill>
            </a:endParaRPr>
          </a:p>
          <a:p>
            <a:pPr marL="457200" lvl="0" indent="-342900" algn="l" rtl="0">
              <a:lnSpc>
                <a:spcPct val="100000"/>
              </a:lnSpc>
              <a:spcBef>
                <a:spcPts val="0"/>
              </a:spcBef>
              <a:spcAft>
                <a:spcPts val="0"/>
              </a:spcAft>
              <a:buSzPts val="1800"/>
              <a:buFont typeface="Calibri"/>
              <a:buChar char="•"/>
            </a:pPr>
            <a:r>
              <a:rPr lang="es-MX" sz="2000" dirty="0">
                <a:solidFill>
                  <a:schemeClr val="tx1"/>
                </a:solidFill>
              </a:rPr>
              <a:t>comprender otra lengua</a:t>
            </a:r>
            <a:endParaRPr sz="2000" dirty="0">
              <a:solidFill>
                <a:schemeClr val="tx1"/>
              </a:solidFill>
            </a:endParaRPr>
          </a:p>
          <a:p>
            <a:pPr marL="457200" lvl="0" indent="-342900" algn="l" rtl="0">
              <a:lnSpc>
                <a:spcPct val="100000"/>
              </a:lnSpc>
              <a:spcBef>
                <a:spcPts val="800"/>
              </a:spcBef>
              <a:spcAft>
                <a:spcPts val="0"/>
              </a:spcAft>
              <a:buSzPts val="1800"/>
              <a:buFont typeface="Calibri"/>
              <a:buChar char="•"/>
            </a:pPr>
            <a:r>
              <a:rPr lang="es-MX" sz="2000" dirty="0">
                <a:solidFill>
                  <a:schemeClr val="tx1"/>
                </a:solidFill>
              </a:rPr>
              <a:t>identificación de contextos socioeconómicos desiguales</a:t>
            </a:r>
            <a:endParaRPr sz="2000" dirty="0">
              <a:solidFill>
                <a:schemeClr val="tx1"/>
              </a:solidFill>
            </a:endParaRPr>
          </a:p>
          <a:p>
            <a:pPr marL="457200" lvl="0" indent="-342900" algn="l" rtl="0">
              <a:lnSpc>
                <a:spcPct val="100000"/>
              </a:lnSpc>
              <a:spcBef>
                <a:spcPts val="800"/>
              </a:spcBef>
              <a:spcAft>
                <a:spcPts val="0"/>
              </a:spcAft>
              <a:buSzPts val="1800"/>
              <a:buFont typeface="Calibri"/>
              <a:buChar char="•"/>
            </a:pPr>
            <a:r>
              <a:rPr lang="es-MX" sz="2000" dirty="0" smtClean="0">
                <a:solidFill>
                  <a:schemeClr val="tx1"/>
                </a:solidFill>
              </a:rPr>
              <a:t>análisis </a:t>
            </a:r>
            <a:r>
              <a:rPr lang="es-MX" sz="2000" dirty="0">
                <a:solidFill>
                  <a:schemeClr val="tx1"/>
                </a:solidFill>
              </a:rPr>
              <a:t>y reflexión sobre  problemáticas complejas como la pobreza</a:t>
            </a:r>
            <a:endParaRPr sz="2000" dirty="0">
              <a:solidFill>
                <a:schemeClr val="tx1"/>
              </a:solidFill>
            </a:endParaRPr>
          </a:p>
          <a:p>
            <a:pPr marL="457200" lvl="0" indent="-342900" algn="l" rtl="0">
              <a:lnSpc>
                <a:spcPct val="100000"/>
              </a:lnSpc>
              <a:spcBef>
                <a:spcPts val="800"/>
              </a:spcBef>
              <a:spcAft>
                <a:spcPts val="800"/>
              </a:spcAft>
              <a:buSzPts val="1800"/>
              <a:buFont typeface="Calibri"/>
              <a:buChar char="•"/>
            </a:pPr>
            <a:r>
              <a:rPr lang="es-MX" sz="2000" dirty="0">
                <a:solidFill>
                  <a:schemeClr val="tx1"/>
                </a:solidFill>
              </a:rPr>
              <a:t>escucha y respeto en el trabajo en plenaria.</a:t>
            </a:r>
            <a:endParaRPr sz="2000" dirty="0">
              <a:solidFill>
                <a:schemeClr val="tx1"/>
              </a:solidFill>
            </a:endParaRPr>
          </a:p>
        </p:txBody>
      </p:sp>
      <p:pic>
        <p:nvPicPr>
          <p:cNvPr id="3" name="Gráfico 2" descr="Cerebro izquierdo contorno">
            <a:extLst>
              <a:ext uri="{FF2B5EF4-FFF2-40B4-BE49-F238E27FC236}">
                <a16:creationId xmlns:a16="http://schemas.microsoft.com/office/drawing/2014/main" id="{10715DF8-246C-C28E-55BA-FDACADAAF75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100391" y="4035286"/>
            <a:ext cx="914400" cy="914400"/>
          </a:xfrm>
          <a:prstGeom prst="rect">
            <a:avLst/>
          </a:prstGeom>
        </p:spPr>
      </p:pic>
      <p:pic>
        <p:nvPicPr>
          <p:cNvPr id="7" name="Gráfico 6" descr="Blog contorno">
            <a:extLst>
              <a:ext uri="{FF2B5EF4-FFF2-40B4-BE49-F238E27FC236}">
                <a16:creationId xmlns:a16="http://schemas.microsoft.com/office/drawing/2014/main" id="{74711EA0-21FD-32B0-4601-4F6CCFF88D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04860" y="1716847"/>
            <a:ext cx="914400" cy="914400"/>
          </a:xfrm>
          <a:prstGeom prst="rect">
            <a:avLst/>
          </a:prstGeom>
        </p:spPr>
      </p:pic>
      <p:pic>
        <p:nvPicPr>
          <p:cNvPr id="9" name="Gráfico 8" descr="Informática en la nube con relleno sólido">
            <a:extLst>
              <a:ext uri="{FF2B5EF4-FFF2-40B4-BE49-F238E27FC236}">
                <a16:creationId xmlns:a16="http://schemas.microsoft.com/office/drawing/2014/main" id="{FED7A1C4-E7F8-0487-3D00-A8560E448C2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981528" y="2632558"/>
            <a:ext cx="914400" cy="914400"/>
          </a:xfrm>
          <a:prstGeom prst="rect">
            <a:avLst/>
          </a:prstGeom>
        </p:spPr>
      </p:pic>
      <p:pic>
        <p:nvPicPr>
          <p:cNvPr id="11" name="Gráfico 10" descr="Brindis con relleno sólido">
            <a:extLst>
              <a:ext uri="{FF2B5EF4-FFF2-40B4-BE49-F238E27FC236}">
                <a16:creationId xmlns:a16="http://schemas.microsoft.com/office/drawing/2014/main" id="{FDD05D17-D3BD-4961-0984-98E994CA9B8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755163" y="5668962"/>
            <a:ext cx="914400" cy="914400"/>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s-MX"/>
              <a:t>Conclusión</a:t>
            </a:r>
            <a:endParaRPr/>
          </a:p>
        </p:txBody>
      </p:sp>
      <p:sp>
        <p:nvSpPr>
          <p:cNvPr id="119" name="Google Shape;119;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61950" algn="just" rtl="0">
              <a:spcBef>
                <a:spcPts val="0"/>
              </a:spcBef>
              <a:spcAft>
                <a:spcPts val="0"/>
              </a:spcAft>
              <a:buClr>
                <a:srgbClr val="666666"/>
              </a:buClr>
              <a:buSzPts val="2100"/>
              <a:buFont typeface="Calibri"/>
              <a:buChar char="●"/>
            </a:pPr>
            <a:r>
              <a:rPr lang="es-MX" sz="2100" dirty="0">
                <a:solidFill>
                  <a:schemeClr val="tx1"/>
                </a:solidFill>
              </a:rPr>
              <a:t>Consideramos que la variante híbrida permite valorar y complementar el encuentro presencial, tanto estudiantes como docentes comparten energía y el gusto de coincidir. Este tipo de educación también  permite aprovechar las múltiples herramientas de las aulas virtuales, así como todos los recursos generados en la coyuntura de pandemia y que se pueden encontrar en la red.</a:t>
            </a:r>
            <a:endParaRPr sz="2100" dirty="0">
              <a:solidFill>
                <a:schemeClr val="tx1"/>
              </a:solidFill>
            </a:endParaRPr>
          </a:p>
        </p:txBody>
      </p:sp>
      <p:pic>
        <p:nvPicPr>
          <p:cNvPr id="2" name="Imagen 1">
            <a:extLst>
              <a:ext uri="{FF2B5EF4-FFF2-40B4-BE49-F238E27FC236}">
                <a16:creationId xmlns:a16="http://schemas.microsoft.com/office/drawing/2014/main" id="{A8FE5277-6919-E261-574E-DE1536CD69B3}"/>
              </a:ext>
            </a:extLst>
          </p:cNvPr>
          <p:cNvPicPr>
            <a:picLocks noChangeAspect="1"/>
          </p:cNvPicPr>
          <p:nvPr/>
        </p:nvPicPr>
        <p:blipFill>
          <a:blip r:embed="rId3"/>
          <a:stretch>
            <a:fillRect/>
          </a:stretch>
        </p:blipFill>
        <p:spPr>
          <a:xfrm>
            <a:off x="2902632" y="3779917"/>
            <a:ext cx="2600325" cy="1762125"/>
          </a:xfrm>
          <a:prstGeom prst="rect">
            <a:avLst/>
          </a:prstGeom>
        </p:spPr>
      </p:pic>
      <p:sp>
        <p:nvSpPr>
          <p:cNvPr id="7" name="CuadroTexto 6">
            <a:extLst>
              <a:ext uri="{FF2B5EF4-FFF2-40B4-BE49-F238E27FC236}">
                <a16:creationId xmlns:a16="http://schemas.microsoft.com/office/drawing/2014/main" id="{720524A7-A22B-EBE5-8AA9-C83F38414D60}"/>
              </a:ext>
            </a:extLst>
          </p:cNvPr>
          <p:cNvSpPr txBox="1"/>
          <p:nvPr/>
        </p:nvSpPr>
        <p:spPr>
          <a:xfrm>
            <a:off x="2842997" y="5569678"/>
            <a:ext cx="4572000" cy="215444"/>
          </a:xfrm>
          <a:prstGeom prst="rect">
            <a:avLst/>
          </a:prstGeom>
          <a:noFill/>
        </p:spPr>
        <p:txBody>
          <a:bodyPr wrap="square">
            <a:spAutoFit/>
          </a:bodyPr>
          <a:lstStyle/>
          <a:p>
            <a:r>
              <a:rPr lang="es-MX" sz="800" dirty="0"/>
              <a:t>https://es.m.wikipedia.org/wiki/Archivo:UNAM_Prepa_2_julio_2019.jpg</a:t>
            </a:r>
          </a:p>
        </p:txBody>
      </p:sp>
      <p:pic>
        <p:nvPicPr>
          <p:cNvPr id="1026" name="Picture 2" descr="icono de CC-BY-SA">
            <a:extLst>
              <a:ext uri="{FF2B5EF4-FFF2-40B4-BE49-F238E27FC236}">
                <a16:creationId xmlns:a16="http://schemas.microsoft.com/office/drawing/2014/main" id="{B4238482-E220-6216-77B4-5B91CB307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22" y="6126163"/>
            <a:ext cx="1991653" cy="701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211</Words>
  <Application>Microsoft Office PowerPoint</Application>
  <PresentationFormat>Presentación en pantalla (4:3)</PresentationFormat>
  <Paragraphs>31</Paragraphs>
  <Slides>5</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Roboto</vt:lpstr>
      <vt:lpstr>Tema de Office</vt:lpstr>
      <vt:lpstr>Recorrido virtual por las favelas de Río de Janeiro </vt:lpstr>
      <vt:lpstr>Objetivo de la propuesta </vt:lpstr>
      <vt:lpstr>Aplicación </vt:lpstr>
      <vt:lpstr>Habilidades desarrolladas</vt:lpstr>
      <vt:lpstr>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Recorrido virtual por las favelas de Río de Janeiro</dc:title>
  <dc:creator>SACI</dc:creator>
  <cp:lastModifiedBy>Angélica Ramírez</cp:lastModifiedBy>
  <cp:revision>6</cp:revision>
  <dcterms:modified xsi:type="dcterms:W3CDTF">2022-06-09T05:30:27Z</dcterms:modified>
</cp:coreProperties>
</file>