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3AA"/>
    <a:srgbClr val="73C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05/06/2022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05/06/2022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72916"/>
            <a:ext cx="7772400" cy="1512168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 UTILIZADAS PARA APRENDIZAJES DE BIOLOGÍA EN MODALIDAD HÍBRIDA</a:t>
            </a:r>
            <a:endParaRPr lang="es-MX" sz="54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96144"/>
          </a:xfrm>
        </p:spPr>
        <p:txBody>
          <a:bodyPr>
            <a:normAutofit/>
          </a:bodyPr>
          <a:lstStyle/>
          <a:p>
            <a:r>
              <a:rPr lang="es-MX" sz="2400" dirty="0"/>
              <a:t>Angel Emmanuel García </a:t>
            </a:r>
            <a:r>
              <a:rPr lang="es-MX" sz="2400" dirty="0" err="1"/>
              <a:t>García</a:t>
            </a:r>
            <a:r>
              <a:rPr lang="es-MX" sz="2400" dirty="0"/>
              <a:t> </a:t>
            </a:r>
          </a:p>
          <a:p>
            <a:r>
              <a:rPr lang="es-MX" sz="2400" dirty="0"/>
              <a:t>Elizabeth Karina Galván Sánchez </a:t>
            </a:r>
          </a:p>
          <a:p>
            <a:r>
              <a:rPr lang="es-MX" sz="1800" dirty="0"/>
              <a:t>UNAM ENCCH Oriente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CE1AE-DF36-0026-0F50-1CE7BCF3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227" y="260510"/>
            <a:ext cx="3168352" cy="1143000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Propósito   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93A86-C5B0-F655-879C-580975D5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261"/>
            <a:ext cx="8229600" cy="1968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>
                <a:solidFill>
                  <a:srgbClr val="1CB3AA"/>
                </a:solidFill>
              </a:rPr>
              <a:t>Desarrollo de estrategias didácticas para ser atendidas con actividades mixtas (en línea, sincrónicas y asincrónicas) y completadas con actividades presenciales con equipo de laboratorio.</a:t>
            </a:r>
          </a:p>
          <a:p>
            <a:pPr algn="ctr"/>
            <a:endParaRPr lang="es-MX" sz="2800" dirty="0">
              <a:solidFill>
                <a:srgbClr val="1CB3AA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F7C7F2-8062-DF23-159D-3D364D781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095" y="3752834"/>
            <a:ext cx="3456384" cy="19446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24DD64-EF23-710F-75B1-BF34E2D4C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1509" y="4763240"/>
            <a:ext cx="2897788" cy="1868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EB6072-19FC-387C-672C-D75CBF89EA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08" t="5002" r="30885" b="6646"/>
          <a:stretch/>
        </p:blipFill>
        <p:spPr>
          <a:xfrm>
            <a:off x="5241749" y="3683793"/>
            <a:ext cx="1606144" cy="2082700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FC3A8-186A-E415-1CA8-532A43DF34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92" t="5516" r="30654" b="6440"/>
          <a:stretch/>
        </p:blipFill>
        <p:spPr>
          <a:xfrm>
            <a:off x="6995221" y="4461918"/>
            <a:ext cx="1632288" cy="209030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1855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D7C201A-E9D4-F7FC-16C7-8852387D3DAE}"/>
              </a:ext>
            </a:extLst>
          </p:cNvPr>
          <p:cNvSpPr/>
          <p:nvPr/>
        </p:nvSpPr>
        <p:spPr>
          <a:xfrm>
            <a:off x="636782" y="2814207"/>
            <a:ext cx="1584176" cy="236952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8B4A68-A2E2-5269-1E3C-58A4D55F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869" y="73984"/>
            <a:ext cx="3386825" cy="1143000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Herramientas</a:t>
            </a:r>
            <a:r>
              <a:rPr lang="es-ES" dirty="0">
                <a:solidFill>
                  <a:srgbClr val="002060"/>
                </a:solidFill>
              </a:rPr>
              <a:t> 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1149E37-3D78-92A3-F55C-38E38BDF8B72}"/>
              </a:ext>
            </a:extLst>
          </p:cNvPr>
          <p:cNvSpPr/>
          <p:nvPr/>
        </p:nvSpPr>
        <p:spPr>
          <a:xfrm rot="5400000">
            <a:off x="865841" y="4853959"/>
            <a:ext cx="1081711" cy="2297962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0E28D3F-A4B1-0A41-A05F-96FB1681FC1C}"/>
              </a:ext>
            </a:extLst>
          </p:cNvPr>
          <p:cNvSpPr/>
          <p:nvPr/>
        </p:nvSpPr>
        <p:spPr>
          <a:xfrm rot="5400000">
            <a:off x="1931637" y="2211599"/>
            <a:ext cx="5277569" cy="3386824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B263DFB9-5A57-0679-7C8D-E9EAC9D8C159}"/>
              </a:ext>
            </a:extLst>
          </p:cNvPr>
          <p:cNvSpPr/>
          <p:nvPr/>
        </p:nvSpPr>
        <p:spPr>
          <a:xfrm rot="5400000">
            <a:off x="5126858" y="3148928"/>
            <a:ext cx="5277566" cy="1512168"/>
          </a:xfrm>
          <a:prstGeom prst="round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AC8143-AC36-7184-0AA4-DE7DCB2D68D1}"/>
              </a:ext>
            </a:extLst>
          </p:cNvPr>
          <p:cNvSpPr/>
          <p:nvPr/>
        </p:nvSpPr>
        <p:spPr>
          <a:xfrm rot="5400000">
            <a:off x="791666" y="1214545"/>
            <a:ext cx="1274409" cy="1368217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7B68BD8-B48C-AD99-7642-4B6456549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" t="5780" r="5153" b="3566"/>
          <a:stretch/>
        </p:blipFill>
        <p:spPr>
          <a:xfrm>
            <a:off x="7346283" y="5240331"/>
            <a:ext cx="862219" cy="92656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3C13E85-3233-FC17-E7E3-DE6F25458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779" y="1606770"/>
            <a:ext cx="885723" cy="919068"/>
          </a:xfrm>
          <a:prstGeom prst="rect">
            <a:avLst/>
          </a:prstGeom>
        </p:spPr>
      </p:pic>
      <p:pic>
        <p:nvPicPr>
          <p:cNvPr id="23" name="Picture 6" descr="Microsoft Word Logo Icono PNG , Clipart De Palabras, Convertidor De Iconos,  Iconos De Fitness PNG y Vector para Descargar Gratis | Pngtree | Words,  Leadership skills, Learning theory">
            <a:extLst>
              <a:ext uri="{FF2B5EF4-FFF2-40B4-BE49-F238E27FC236}">
                <a16:creationId xmlns:a16="http://schemas.microsoft.com/office/drawing/2014/main" id="{651D341F-F867-C694-F128-2E85AC897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13382" r="13383" b="13862"/>
          <a:stretch/>
        </p:blipFill>
        <p:spPr bwMode="auto">
          <a:xfrm>
            <a:off x="7357793" y="3443132"/>
            <a:ext cx="885723" cy="87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EAA6E33F-5D8F-E10E-28D4-7C4F2842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78" y="3513638"/>
            <a:ext cx="1013284" cy="7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8501EB6-E5FA-85C0-DEA7-6C40DC936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949" y="1537239"/>
            <a:ext cx="1204111" cy="1553157"/>
          </a:xfrm>
          <a:prstGeom prst="rect">
            <a:avLst/>
          </a:prstGeom>
        </p:spPr>
      </p:pic>
      <p:pic>
        <p:nvPicPr>
          <p:cNvPr id="31" name="Picture 4" descr="Premium Vector | Microscope, test tube and beaker glass cartoon icon  illustration. science laboratory icon concept isolated . flat cartoon style">
            <a:extLst>
              <a:ext uri="{FF2B5EF4-FFF2-40B4-BE49-F238E27FC236}">
                <a16:creationId xmlns:a16="http://schemas.microsoft.com/office/drawing/2014/main" id="{5D6C3820-2AB4-2E13-AF30-D94B18D56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5350" r="5900" b="16400"/>
          <a:stretch/>
        </p:blipFill>
        <p:spPr bwMode="auto">
          <a:xfrm>
            <a:off x="3490301" y="4475142"/>
            <a:ext cx="2160239" cy="16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76EEA92-4CA9-96CC-CB55-7A38AF1672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278" t="3800" r="28738" b="5201"/>
          <a:stretch/>
        </p:blipFill>
        <p:spPr>
          <a:xfrm>
            <a:off x="4687282" y="1537239"/>
            <a:ext cx="1274062" cy="1611218"/>
          </a:xfrm>
          <a:prstGeom prst="rect">
            <a:avLst/>
          </a:prstGeom>
        </p:spPr>
      </p:pic>
      <p:pic>
        <p:nvPicPr>
          <p:cNvPr id="34" name="Picture 8" descr="Desk - Free furniture and household icons">
            <a:extLst>
              <a:ext uri="{FF2B5EF4-FFF2-40B4-BE49-F238E27FC236}">
                <a16:creationId xmlns:a16="http://schemas.microsoft.com/office/drawing/2014/main" id="{62BFC454-9938-C531-2A21-4379DF3F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143111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n Icono - Icono Digital Png Transparent PNG - 840x840 - Free Download  on NicePNG">
            <a:extLst>
              <a:ext uri="{FF2B5EF4-FFF2-40B4-BE49-F238E27FC236}">
                <a16:creationId xmlns:a16="http://schemas.microsoft.com/office/drawing/2014/main" id="{B4FCA43F-6DCA-175C-669F-B33CFB13A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2" t="4275" r="5819" b="4255"/>
          <a:stretch/>
        </p:blipFill>
        <p:spPr bwMode="auto">
          <a:xfrm>
            <a:off x="972631" y="4105654"/>
            <a:ext cx="1045976" cy="9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lustración de Logotipo De Wifi y más Vectores Libres de Derechos de  Tecnología inalámbrica - iStock">
            <a:extLst>
              <a:ext uri="{FF2B5EF4-FFF2-40B4-BE49-F238E27FC236}">
                <a16:creationId xmlns:a16="http://schemas.microsoft.com/office/drawing/2014/main" id="{682CB504-9FE4-A7F4-EF30-256F89E92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3808" r="5231" b="11831"/>
          <a:stretch/>
        </p:blipFill>
        <p:spPr bwMode="auto">
          <a:xfrm>
            <a:off x="1024474" y="3134194"/>
            <a:ext cx="808792" cy="6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5D034DFD-5360-312F-C1BC-4DFF967244E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358" t="10008" r="7486" b="9952"/>
          <a:stretch/>
        </p:blipFill>
        <p:spPr>
          <a:xfrm>
            <a:off x="448111" y="5593489"/>
            <a:ext cx="898693" cy="84469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DD9F9AE-812B-D33B-25BB-C24A3C4F5C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5619" y="5612565"/>
            <a:ext cx="867163" cy="8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1F6A8-41B7-EBC6-D24E-3A14381C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0952"/>
            <a:ext cx="4608512" cy="108012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Actividades en línea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03DA1-9D67-3161-40A8-96C07A008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2681"/>
            <a:ext cx="8229600" cy="1589421"/>
          </a:xfrm>
          <a:solidFill>
            <a:srgbClr val="73C4A9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000" b="1" dirty="0">
                <a:solidFill>
                  <a:srgbClr val="7030A0"/>
                </a:solidFill>
              </a:rPr>
              <a:t>Apertura de la estrategia </a:t>
            </a:r>
            <a:r>
              <a:rPr lang="es-MX" sz="2000" b="1" dirty="0">
                <a:solidFill>
                  <a:srgbClr val="7030A0"/>
                </a:solidFill>
              </a:rPr>
              <a:t>didáctica</a:t>
            </a:r>
          </a:p>
          <a:p>
            <a:pPr marL="0" indent="0">
              <a:buNone/>
            </a:pPr>
            <a:r>
              <a:rPr lang="es-MX" sz="2000" i="1" dirty="0">
                <a:solidFill>
                  <a:srgbClr val="7030A0"/>
                </a:solidFill>
              </a:rPr>
              <a:t>Recursos: </a:t>
            </a:r>
          </a:p>
          <a:p>
            <a:r>
              <a:rPr lang="es-MX" sz="2000" dirty="0">
                <a:solidFill>
                  <a:srgbClr val="7030A0"/>
                </a:solidFill>
              </a:rPr>
              <a:t>Videoconferencia en Microsoft </a:t>
            </a:r>
            <a:r>
              <a:rPr lang="es-MX" sz="2000" dirty="0" err="1">
                <a:solidFill>
                  <a:srgbClr val="7030A0"/>
                </a:solidFill>
              </a:rPr>
              <a:t>Teams</a:t>
            </a:r>
            <a:r>
              <a:rPr lang="es-MX" sz="2000" dirty="0">
                <a:solidFill>
                  <a:srgbClr val="7030A0"/>
                </a:solidFill>
              </a:rPr>
              <a:t>.</a:t>
            </a:r>
          </a:p>
          <a:p>
            <a:r>
              <a:rPr lang="es-MX" sz="2000" dirty="0">
                <a:solidFill>
                  <a:srgbClr val="7030A0"/>
                </a:solidFill>
              </a:rPr>
              <a:t>Cuestionario diagnostico en Microsoft </a:t>
            </a:r>
            <a:r>
              <a:rPr lang="es-MX" sz="2000" dirty="0" err="1">
                <a:solidFill>
                  <a:srgbClr val="7030A0"/>
                </a:solidFill>
              </a:rPr>
              <a:t>Forms</a:t>
            </a:r>
            <a:r>
              <a:rPr lang="es-MX" sz="2000" dirty="0">
                <a:solidFill>
                  <a:srgbClr val="7030A0"/>
                </a:solidFill>
              </a:rPr>
              <a:t>.</a:t>
            </a:r>
          </a:p>
          <a:p>
            <a:r>
              <a:rPr lang="es-MX" sz="2000" dirty="0">
                <a:solidFill>
                  <a:srgbClr val="7030A0"/>
                </a:solidFill>
              </a:rPr>
              <a:t>Guía para el desarrollo de clase con PowerPoint.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0B02C05-C7F9-66A2-A7D9-E6A78F30AF62}"/>
              </a:ext>
            </a:extLst>
          </p:cNvPr>
          <p:cNvSpPr txBox="1">
            <a:spLocks/>
          </p:cNvSpPr>
          <p:nvPr/>
        </p:nvSpPr>
        <p:spPr>
          <a:xfrm>
            <a:off x="441011" y="3071546"/>
            <a:ext cx="8229600" cy="165618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900" b="1" dirty="0">
                <a:solidFill>
                  <a:srgbClr val="7030A0"/>
                </a:solidFill>
              </a:rPr>
              <a:t>Desarrollo  de la estrategia </a:t>
            </a:r>
            <a:r>
              <a:rPr lang="es-MX" sz="1900" b="1" dirty="0">
                <a:solidFill>
                  <a:srgbClr val="7030A0"/>
                </a:solidFill>
              </a:rPr>
              <a:t>didáctica</a:t>
            </a:r>
          </a:p>
          <a:p>
            <a:pPr marL="0" indent="0">
              <a:buFont typeface="Arial" pitchFamily="34" charset="0"/>
              <a:buNone/>
            </a:pPr>
            <a:r>
              <a:rPr lang="es-MX" sz="1900" i="1" dirty="0">
                <a:solidFill>
                  <a:srgbClr val="7030A0"/>
                </a:solidFill>
              </a:rPr>
              <a:t>Recursos: </a:t>
            </a:r>
          </a:p>
          <a:p>
            <a:r>
              <a:rPr lang="es-MX" sz="1900" dirty="0">
                <a:solidFill>
                  <a:srgbClr val="7030A0"/>
                </a:solidFill>
              </a:rPr>
              <a:t>Libro de consulta de Biología en formato PDF (lecturas guiadas)</a:t>
            </a:r>
          </a:p>
          <a:p>
            <a:r>
              <a:rPr lang="es-MX" sz="1900" dirty="0">
                <a:solidFill>
                  <a:srgbClr val="7030A0"/>
                </a:solidFill>
              </a:rPr>
              <a:t>Análisis de videos. </a:t>
            </a:r>
          </a:p>
          <a:p>
            <a:r>
              <a:rPr lang="es-MX" sz="1900" dirty="0">
                <a:solidFill>
                  <a:srgbClr val="7030A0"/>
                </a:solidFill>
              </a:rPr>
              <a:t>Salas virtuales (MT) para actividades en equipos colaborativos.</a:t>
            </a:r>
            <a:endParaRPr lang="es-ES" sz="1900" dirty="0">
              <a:solidFill>
                <a:srgbClr val="7030A0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5C62373-A2BA-50DD-C3D8-5AD3A0A4B9DB}"/>
              </a:ext>
            </a:extLst>
          </p:cNvPr>
          <p:cNvSpPr txBox="1">
            <a:spLocks/>
          </p:cNvSpPr>
          <p:nvPr/>
        </p:nvSpPr>
        <p:spPr>
          <a:xfrm>
            <a:off x="472969" y="5037175"/>
            <a:ext cx="8229600" cy="16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900" b="1" dirty="0">
                <a:solidFill>
                  <a:srgbClr val="7030A0"/>
                </a:solidFill>
              </a:rPr>
              <a:t>Cierre de la estrategia </a:t>
            </a:r>
            <a:r>
              <a:rPr lang="es-MX" sz="1900" b="1" dirty="0">
                <a:solidFill>
                  <a:srgbClr val="7030A0"/>
                </a:solidFill>
              </a:rPr>
              <a:t>didáctica</a:t>
            </a:r>
          </a:p>
          <a:p>
            <a:pPr marL="0" indent="0">
              <a:buFont typeface="Arial" pitchFamily="34" charset="0"/>
              <a:buNone/>
            </a:pPr>
            <a:r>
              <a:rPr lang="es-MX" sz="1900" i="1" dirty="0">
                <a:solidFill>
                  <a:srgbClr val="7030A0"/>
                </a:solidFill>
              </a:rPr>
              <a:t>Recursos: </a:t>
            </a:r>
          </a:p>
          <a:p>
            <a:r>
              <a:rPr lang="es-MX" sz="1900" dirty="0">
                <a:solidFill>
                  <a:srgbClr val="7030A0"/>
                </a:solidFill>
              </a:rPr>
              <a:t>Salas virtuales (MT) para actividades en equipos colaborativos. Elaboración y comparación de conclusiones. </a:t>
            </a:r>
          </a:p>
          <a:p>
            <a:r>
              <a:rPr lang="es-MX" sz="1900" dirty="0">
                <a:solidFill>
                  <a:srgbClr val="7030A0"/>
                </a:solidFill>
              </a:rPr>
              <a:t>Cuestionario diagnostico en Microsoft </a:t>
            </a:r>
            <a:r>
              <a:rPr lang="es-MX" sz="1900" dirty="0" err="1">
                <a:solidFill>
                  <a:srgbClr val="7030A0"/>
                </a:solidFill>
              </a:rPr>
              <a:t>Forms</a:t>
            </a:r>
            <a:r>
              <a:rPr lang="es-MX" sz="1900" dirty="0">
                <a:solidFill>
                  <a:srgbClr val="7030A0"/>
                </a:solidFill>
              </a:rPr>
              <a:t>.</a:t>
            </a:r>
          </a:p>
          <a:p>
            <a:r>
              <a:rPr lang="es-MX" sz="1900" dirty="0">
                <a:solidFill>
                  <a:srgbClr val="7030A0"/>
                </a:solidFill>
              </a:rPr>
              <a:t>Elaboración de informes. Word, PowerPoint, PDF. </a:t>
            </a:r>
          </a:p>
          <a:p>
            <a:pPr marL="0" indent="0">
              <a:buNone/>
            </a:pPr>
            <a:endParaRPr lang="es-MX" sz="1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9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1F6A8-41B7-EBC6-D24E-3A14381C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2656"/>
            <a:ext cx="5472608" cy="108012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Actividades presenciales 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03DA1-9D67-3161-40A8-96C07A008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756791"/>
          </a:xfrm>
          <a:solidFill>
            <a:srgbClr val="73C4A9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rgbClr val="7030A0"/>
                </a:solidFill>
              </a:rPr>
              <a:t>Desarrollo de la estrategia </a:t>
            </a:r>
            <a:r>
              <a:rPr lang="es-MX" b="1" dirty="0">
                <a:solidFill>
                  <a:srgbClr val="7030A0"/>
                </a:solidFill>
              </a:rPr>
              <a:t>didáctica (…continuación) </a:t>
            </a:r>
          </a:p>
          <a:p>
            <a:pPr marL="0" indent="0">
              <a:buNone/>
            </a:pPr>
            <a:r>
              <a:rPr lang="es-MX" i="1" dirty="0">
                <a:solidFill>
                  <a:srgbClr val="7030A0"/>
                </a:solidFill>
              </a:rPr>
              <a:t>Recursos: </a:t>
            </a:r>
          </a:p>
          <a:p>
            <a:r>
              <a:rPr lang="es-MX" dirty="0">
                <a:solidFill>
                  <a:srgbClr val="7030A0"/>
                </a:solidFill>
              </a:rPr>
              <a:t>Prácticas de laboratorio, uso de materiales y equipos.</a:t>
            </a:r>
          </a:p>
          <a:p>
            <a:r>
              <a:rPr lang="es-ES" dirty="0">
                <a:solidFill>
                  <a:srgbClr val="7030A0"/>
                </a:solidFill>
              </a:rPr>
              <a:t>O estrategias didácticas con actividades grupales.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0B02C05-C7F9-66A2-A7D9-E6A78F30AF62}"/>
              </a:ext>
            </a:extLst>
          </p:cNvPr>
          <p:cNvSpPr txBox="1">
            <a:spLocks/>
          </p:cNvSpPr>
          <p:nvPr/>
        </p:nvSpPr>
        <p:spPr>
          <a:xfrm>
            <a:off x="457200" y="4221088"/>
            <a:ext cx="8229600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b="1" dirty="0">
                <a:solidFill>
                  <a:srgbClr val="7030A0"/>
                </a:solidFill>
              </a:rPr>
              <a:t>Cierre de la estrategia </a:t>
            </a:r>
            <a:r>
              <a:rPr lang="es-MX" b="1" dirty="0">
                <a:solidFill>
                  <a:srgbClr val="7030A0"/>
                </a:solidFill>
              </a:rPr>
              <a:t>didáctica</a:t>
            </a:r>
          </a:p>
          <a:p>
            <a:pPr marL="0" indent="0">
              <a:buFont typeface="Arial" pitchFamily="34" charset="0"/>
              <a:buNone/>
            </a:pPr>
            <a:r>
              <a:rPr lang="es-MX" i="1" dirty="0">
                <a:solidFill>
                  <a:srgbClr val="7030A0"/>
                </a:solidFill>
              </a:rPr>
              <a:t>Recursos: </a:t>
            </a:r>
          </a:p>
          <a:p>
            <a:r>
              <a:rPr lang="es-MX" dirty="0">
                <a:solidFill>
                  <a:srgbClr val="7030A0"/>
                </a:solidFill>
              </a:rPr>
              <a:t>En equipos colaborativos y plenaria, elaboración y comparación de conclusiones. </a:t>
            </a:r>
          </a:p>
          <a:p>
            <a:r>
              <a:rPr lang="es-MX" sz="3200" dirty="0">
                <a:solidFill>
                  <a:srgbClr val="7030A0"/>
                </a:solidFill>
              </a:rPr>
              <a:t>Organización para la elaboración de informes. Word, PowerPoint, PDF.</a:t>
            </a:r>
            <a:endParaRPr lang="es-MX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5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283</TotalTime>
  <Words>215</Words>
  <Application>Microsoft Office PowerPoint</Application>
  <PresentationFormat>Presentación en pantalla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HERRAMIENTAS UTILIZADAS PARA APRENDIZAJES DE BIOLOGÍA EN MODALIDAD HÍBRIDA</vt:lpstr>
      <vt:lpstr>Propósito   </vt:lpstr>
      <vt:lpstr>Herramientas </vt:lpstr>
      <vt:lpstr>Actividades en línea</vt:lpstr>
      <vt:lpstr>Actividades presenciales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UTILIZADAS PARA LOS APRENDIZAJES DE BIOLOGÍA EN MODALIDAD HIBRIDA.</dc:title>
  <dc:creator>ANGEL EMMANUEL GARCIA GARCIA</dc:creator>
  <cp:lastModifiedBy>ANGEL EMMANUEL GARCIA GARCIA</cp:lastModifiedBy>
  <cp:revision>36</cp:revision>
  <dcterms:created xsi:type="dcterms:W3CDTF">2022-05-30T00:32:59Z</dcterms:created>
  <dcterms:modified xsi:type="dcterms:W3CDTF">2022-06-06T02:54:18Z</dcterms:modified>
</cp:coreProperties>
</file>