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19/06/2022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19/06/2022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forms.office.com/Pages/ShareFormPage.aspx?id=YOR_CDhp3kqybwMxqIKcMFCJkf9x-f9LpQhyJ9zaWrZUNThEQjM0TVYzREEwUDNXQjFZRlJENkE2MC4u&amp;sharetoken=fb5zlPSFzwHEq3AlbQ0W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educaplay.com/recursos-educativos/12277111-lectura_biodiversidad.html" TargetMode="External"/><Relationship Id="rId2" Type="http://schemas.openxmlformats.org/officeDocument/2006/relationships/hyperlink" Target="https://www.ecologiaverde.com/tipos-de-biodiversidad-2547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ShareFormPage.aspx?id=YOR_CDhp3kqybwMxqIKcMC0RiP8i5SxCv56AapwbISdUNlMzN1VRUFZGM09LR1ZaWk5QMFBTVlcxNS4u&amp;sharetoken=cJepOEvtlgfeqKSLdoq5" TargetMode="External"/><Relationship Id="rId2" Type="http://schemas.openxmlformats.org/officeDocument/2006/relationships/hyperlink" Target="https://es.educaplay.com/recursos-educativos/12312336-diversidad_alfa_beta_y_gamma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6REJ6d1gTKg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0" i="0" dirty="0">
                <a:solidFill>
                  <a:srgbClr val="00A7A4"/>
                </a:solidFill>
                <a:effectLst/>
                <a:latin typeface="arvoregular"/>
              </a:rPr>
              <a:t>Mesas virtuales de diálogo</a:t>
            </a:r>
            <a:br>
              <a:rPr lang="es-MX" b="0" i="0" dirty="0">
                <a:solidFill>
                  <a:srgbClr val="00A7A4"/>
                </a:solidFill>
                <a:effectLst/>
                <a:latin typeface="arvoregular"/>
              </a:rPr>
            </a:br>
            <a:r>
              <a:rPr lang="es-MX" b="1" dirty="0">
                <a:solidFill>
                  <a:srgbClr val="FF00FF"/>
                </a:solidFill>
              </a:rPr>
              <a:t>Cómo se mide la Biodiversidad</a:t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7772400" cy="2088232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María Elena Dávila Castillo (Plantel Naucalpan)</a:t>
            </a:r>
          </a:p>
          <a:p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 Cabrera Torres (Plantel Azcapotzalco)</a:t>
            </a:r>
          </a:p>
          <a:p>
            <a:endParaRPr lang="es-MX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DDA96-7E98-551F-2A43-192D4A4B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 Híbrido Educativo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5B8320-2D7B-46D7-82AE-547E169D2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Combina una parte presencial con una parte a distancia, en línea. </a:t>
            </a:r>
          </a:p>
          <a:p>
            <a:r>
              <a:rPr lang="es-MX" dirty="0"/>
              <a:t>Promueve la autonomía de los estudiantes y los motiva a ser responsables y no únicamente entes pasivos que reciben información. </a:t>
            </a:r>
          </a:p>
          <a:p>
            <a:r>
              <a:rPr lang="es-MX" dirty="0"/>
              <a:t>Permite flexibilidad para un mejor aprovechamiento de los espacios físicos.</a:t>
            </a:r>
          </a:p>
        </p:txBody>
      </p:sp>
      <p:pic>
        <p:nvPicPr>
          <p:cNvPr id="5" name="Gráfico 4" descr="Aula de clases contorno">
            <a:extLst>
              <a:ext uri="{FF2B5EF4-FFF2-40B4-BE49-F238E27FC236}">
                <a16:creationId xmlns:a16="http://schemas.microsoft.com/office/drawing/2014/main" id="{A00437D2-8942-330A-CB61-0B7D3520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5696" y="5445224"/>
            <a:ext cx="1368152" cy="1368152"/>
          </a:xfrm>
          <a:prstGeom prst="rect">
            <a:avLst/>
          </a:prstGeom>
        </p:spPr>
      </p:pic>
      <p:pic>
        <p:nvPicPr>
          <p:cNvPr id="7" name="Gráfico 6" descr="Portátil contorno">
            <a:extLst>
              <a:ext uri="{FF2B5EF4-FFF2-40B4-BE49-F238E27FC236}">
                <a16:creationId xmlns:a16="http://schemas.microsoft.com/office/drawing/2014/main" id="{29904870-4C14-AEA2-6E80-4B3A5F25DD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04248" y="5397773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7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2E246-30A2-8E86-E193-86012362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65" y="454131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Secuencia Didáctica:</a:t>
            </a:r>
            <a:br>
              <a:rPr lang="es-MX" dirty="0"/>
            </a:br>
            <a:r>
              <a:rPr lang="es-MX" b="1" dirty="0">
                <a:solidFill>
                  <a:srgbClr val="FF00FF"/>
                </a:solidFill>
              </a:rPr>
              <a:t>Cómo se mide la Biodiversidad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5B79D-C8DE-5CCE-4FB2-6BE8A70702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sz="2800" b="1" dirty="0">
                <a:solidFill>
                  <a:schemeClr val="accent6">
                    <a:lumMod val="75000"/>
                  </a:schemeClr>
                </a:solidFill>
              </a:rPr>
              <a:t>Fase Inicial (línea)</a:t>
            </a:r>
          </a:p>
          <a:p>
            <a:r>
              <a:rPr lang="es-MX" sz="2800" dirty="0"/>
              <a:t>Resolver de forma individual, el Examen Diagnóstico “Tipos de Diversidad”</a:t>
            </a:r>
          </a:p>
          <a:p>
            <a:pPr marL="0" indent="0">
              <a:buNone/>
            </a:pPr>
            <a:r>
              <a:rPr lang="es-MX" sz="2800" dirty="0"/>
              <a:t> </a:t>
            </a:r>
            <a:r>
              <a:rPr lang="es-MX" sz="2800" dirty="0">
                <a:hlinkClick r:id="rId2" tooltip="https://forms.office.com/pages/shareformpage.aspx?id=yor_cdhp3kqybwmxqikcmfcjkf9x-f9lpqhyj9zawrzuntheqjm0tvyzreewudnxqjfzrljenke2mc4u&amp;sharetoken=fb5zlpsfzwheq3albq0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https://forms.office.com/Pages/ShareFormPage.aspx?id=YOR_CDhp3kqybwMxqIKcMFCJkf9x-f9LpQhyJ9zaWrZUNThEQjM0TVYzREEwUDNXQjFZRlJENkE2MC4u&amp;sharetoken=fb5zlPSFzwHEq3AlbQ0W</a:t>
            </a:r>
            <a:r>
              <a:rPr lang="es-MX" sz="2800" dirty="0"/>
              <a:t> 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MX" sz="2800" dirty="0"/>
              <a:t>De forma grupal se analizan los resultados del diagnóstico. Si los alumnos muestran dudas, el profesor no las resuelve, por el contrario, plantea la necesidad de investigar.</a:t>
            </a:r>
          </a:p>
          <a:p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65A75A7-1E92-DBDA-62D6-DD1969A97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277" y="1366381"/>
            <a:ext cx="4038600" cy="4125237"/>
          </a:xfrm>
          <a:prstGeom prst="rect">
            <a:avLst/>
          </a:prstGeom>
        </p:spPr>
      </p:pic>
      <p:pic>
        <p:nvPicPr>
          <p:cNvPr id="6" name="Marcador de contenido 5" descr="Pantalla de un video juego&#10;&#10;Descripción generada automáticamente con confianza media">
            <a:extLst>
              <a:ext uri="{FF2B5EF4-FFF2-40B4-BE49-F238E27FC236}">
                <a16:creationId xmlns:a16="http://schemas.microsoft.com/office/drawing/2014/main" id="{C53CD704-1F3F-8518-BCB6-DADC6AF410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343" y="4365104"/>
            <a:ext cx="4693657" cy="2492896"/>
          </a:xfrm>
        </p:spPr>
      </p:pic>
    </p:spTree>
    <p:extLst>
      <p:ext uri="{BB962C8B-B14F-4D97-AF65-F5344CB8AC3E}">
        <p14:creationId xmlns:p14="http://schemas.microsoft.com/office/powerpoint/2010/main" val="13936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2E246-30A2-8E86-E193-86012362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65" y="454131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Secuencia Didáctica:</a:t>
            </a:r>
            <a:br>
              <a:rPr lang="es-MX" dirty="0"/>
            </a:br>
            <a:r>
              <a:rPr lang="es-MX" b="1" dirty="0">
                <a:solidFill>
                  <a:srgbClr val="FF00FF"/>
                </a:solidFill>
              </a:rPr>
              <a:t>Cómo se mide la Biodiversidad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5B79D-C8DE-5CCE-4FB2-6BE8A7070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2800" b="1" dirty="0">
                <a:solidFill>
                  <a:schemeClr val="accent6">
                    <a:lumMod val="75000"/>
                  </a:schemeClr>
                </a:solidFill>
              </a:rPr>
              <a:t>Fase de Desarrollo (línea y presencial)</a:t>
            </a:r>
          </a:p>
          <a:p>
            <a:r>
              <a:rPr lang="es-MX" sz="2800" dirty="0"/>
              <a:t>Analizar de forma individual y en línea la lectura “Tipos de biodiversidad”</a:t>
            </a:r>
          </a:p>
          <a:p>
            <a:pPr marL="0" indent="0">
              <a:buNone/>
            </a:pPr>
            <a:r>
              <a:rPr lang="es-MX" sz="2800" dirty="0">
                <a:hlinkClick r:id="rId2"/>
              </a:rPr>
              <a:t>https://www.ecologiaverde.com/tipos-de-biodiversidad-2547.html</a:t>
            </a:r>
            <a:endParaRPr lang="es-MX" sz="2800" dirty="0"/>
          </a:p>
          <a:p>
            <a:pPr marL="0" indent="0">
              <a:buNone/>
            </a:pPr>
            <a:r>
              <a:rPr lang="es-MX" sz="2800" dirty="0"/>
              <a:t> y completar los espacios en blanco con las palabras correspondientes en la actividad “Biodiversidad” </a:t>
            </a:r>
            <a:r>
              <a:rPr lang="es-MX" sz="2800" dirty="0">
                <a:hlinkClick r:id="rId3"/>
              </a:rPr>
              <a:t>https://es.educaplay.com/recursos-educativos/12277111-lectura_biodiversidad.html</a:t>
            </a:r>
            <a:endParaRPr lang="es-MX" sz="2800" dirty="0"/>
          </a:p>
          <a:p>
            <a:r>
              <a:rPr lang="es-MX" sz="2800" dirty="0"/>
              <a:t>Discutir de forma grupal y presencial los resultados obtenidos en las actividad anterior. El profesor guía la discusión y resuelve dudas, en caso necesario.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EE73F1C-2F51-C9CA-1AE1-5E834EA39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843" y="1787321"/>
            <a:ext cx="4608512" cy="1899878"/>
          </a:xfrm>
          <a:prstGeom prst="rect">
            <a:avLst/>
          </a:prstGeom>
        </p:spPr>
      </p:pic>
      <p:pic>
        <p:nvPicPr>
          <p:cNvPr id="13" name="Marcador de contenido 1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E7BFB24A-15F7-147F-83A3-C8921F27A4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28"/>
          <a:stretch/>
        </p:blipFill>
        <p:spPr>
          <a:xfrm>
            <a:off x="4284296" y="4535680"/>
            <a:ext cx="4842404" cy="1899878"/>
          </a:xfr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BFCC340-8685-FE00-4C1A-A4CE4D4BEE01}"/>
              </a:ext>
            </a:extLst>
          </p:cNvPr>
          <p:cNvSpPr txBox="1"/>
          <p:nvPr/>
        </p:nvSpPr>
        <p:spPr>
          <a:xfrm>
            <a:off x="4454013" y="3680066"/>
            <a:ext cx="4820171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Fernández, R. L. (2020) Tipos de </a:t>
            </a:r>
            <a:r>
              <a:rPr lang="es-MX" sz="1100" dirty="0" err="1"/>
              <a:t>BIodiversidad</a:t>
            </a:r>
            <a:r>
              <a:rPr lang="es-MX" sz="1100" dirty="0"/>
              <a:t>. Ecología verde. Recuperado de:</a:t>
            </a:r>
          </a:p>
          <a:p>
            <a:r>
              <a:rPr lang="es-MX" sz="1100" dirty="0"/>
              <a:t> </a:t>
            </a:r>
            <a:r>
              <a:rPr lang="es-MX" sz="1100" dirty="0">
                <a:hlinkClick r:id="rId2"/>
              </a:rPr>
              <a:t>https://www.ecologiaverde.com/tipos-de-biodiversidad-2547.html</a:t>
            </a:r>
            <a:endParaRPr lang="es-MX" sz="1100" dirty="0"/>
          </a:p>
          <a:p>
            <a:endParaRPr lang="es-MX" sz="105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171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2E246-30A2-8E86-E193-86012362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65" y="454131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Secuencia Didáctica:</a:t>
            </a:r>
            <a:br>
              <a:rPr lang="es-MX" dirty="0"/>
            </a:br>
            <a:r>
              <a:rPr lang="es-MX" b="1" dirty="0">
                <a:solidFill>
                  <a:srgbClr val="FF00FF"/>
                </a:solidFill>
              </a:rPr>
              <a:t>Cómo se mide la Biodiversidad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5B79D-C8DE-5CCE-4FB2-6BE8A7070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sz="3800" b="1" dirty="0">
                <a:solidFill>
                  <a:schemeClr val="accent6">
                    <a:lumMod val="75000"/>
                  </a:schemeClr>
                </a:solidFill>
              </a:rPr>
              <a:t>Fase de Síntesis (línea y presencial)</a:t>
            </a:r>
          </a:p>
          <a:p>
            <a:r>
              <a:rPr lang="es-MX" sz="3800" dirty="0"/>
              <a:t>Analizar y resolver de forma individual y en línea el Video Quiz Biodiversidad ¿Qué es?, para confirmar los conceptos relevantes del tema. </a:t>
            </a:r>
          </a:p>
          <a:p>
            <a:pPr marL="0" indent="0">
              <a:buNone/>
            </a:pPr>
            <a:r>
              <a:rPr lang="es-MX" sz="3800" dirty="0">
                <a:hlinkClick r:id="rId2"/>
              </a:rPr>
              <a:t>https://es.educaplay.com/recursos-educativos/12312336-diversidad_alfa_beta_y_gamma.html</a:t>
            </a:r>
            <a:endParaRPr lang="es-MX" sz="3800" dirty="0"/>
          </a:p>
          <a:p>
            <a:pPr marL="0" indent="0">
              <a:buNone/>
            </a:pPr>
            <a:r>
              <a:rPr lang="es-MX" sz="3800" dirty="0"/>
              <a:t> Discutir en sesión grupal y en línea los resultados del Vídeo Quiz. El profesor modera la discusión para elaborar de manera conjunta las conclusiones del tema. </a:t>
            </a:r>
          </a:p>
          <a:p>
            <a:pPr marL="0" indent="0">
              <a:buNone/>
            </a:pPr>
            <a:endParaRPr lang="es-MX" sz="2900" dirty="0"/>
          </a:p>
          <a:p>
            <a:r>
              <a:rPr lang="es-MX" sz="3800" dirty="0"/>
              <a:t>Resolver de forma individual y presencial, el instrumento de evaluación</a:t>
            </a:r>
          </a:p>
          <a:p>
            <a:pPr marL="0" indent="0">
              <a:buNone/>
            </a:pPr>
            <a:r>
              <a:rPr lang="es-MX" sz="2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https://forms.office.com/Pages/ShareFormPage.aspx?id=YOR_CDhp3kqybwMxqIKcMC0RiP8i5SxCv56AapwbISdUNlMzN1VRUFZGM09LR1ZaWk5QMFBTVlcxNS4u&amp;sharetoken=cJepOEvtlgfeqKSLdoq5</a:t>
            </a:r>
            <a:endParaRPr lang="es-MX" sz="2900" dirty="0"/>
          </a:p>
          <a:p>
            <a:endParaRPr lang="es-MX" dirty="0"/>
          </a:p>
        </p:txBody>
      </p:sp>
      <p:pic>
        <p:nvPicPr>
          <p:cNvPr id="13" name="Marcador de contenido 1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E7BFB24A-15F7-147F-83A3-C8921F27A4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31"/>
          <a:stretch/>
        </p:blipFill>
        <p:spPr>
          <a:xfrm>
            <a:off x="4495799" y="4651778"/>
            <a:ext cx="4656033" cy="1819338"/>
          </a:xfrm>
        </p:spPr>
      </p:pic>
      <p:pic>
        <p:nvPicPr>
          <p:cNvPr id="6" name="Imagen 5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A5F14914-B26E-2B6F-DB06-86EFC2D82E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287" b="5810"/>
          <a:stretch/>
        </p:blipFill>
        <p:spPr bwMode="auto">
          <a:xfrm>
            <a:off x="4770750" y="1412776"/>
            <a:ext cx="4367211" cy="21828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F87DEF8-C208-3039-41A8-2510E56A8BF6}"/>
              </a:ext>
            </a:extLst>
          </p:cNvPr>
          <p:cNvSpPr txBox="1"/>
          <p:nvPr/>
        </p:nvSpPr>
        <p:spPr>
          <a:xfrm>
            <a:off x="4770750" y="3654178"/>
            <a:ext cx="43889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[Series Vivas]. (2021). Biodiversidad. ¿Qué es? Genética, especies, ecosistemas. Alfa, beta, gamma. Tierra de Vida. </a:t>
            </a:r>
            <a:r>
              <a:rPr lang="es-MX" sz="1100" dirty="0" err="1"/>
              <a:t>Ep</a:t>
            </a:r>
            <a:r>
              <a:rPr lang="es-MX" sz="1100" dirty="0"/>
              <a:t> 2. [Archivo de Video]. Recuperado de: </a:t>
            </a:r>
            <a:r>
              <a:rPr lang="es-MX" sz="1100" dirty="0">
                <a:hlinkClick r:id="rId6"/>
              </a:rPr>
              <a:t>https://www.youtube.com/watch?v=6REJ6d1gTKg</a:t>
            </a:r>
            <a:endParaRPr lang="es-MX" sz="1100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553370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95</TotalTime>
  <Words>472</Words>
  <Application>Microsoft Office PowerPoint</Application>
  <PresentationFormat>Presentación en pantalla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arvoregular</vt:lpstr>
      <vt:lpstr>Calibri</vt:lpstr>
      <vt:lpstr>Tema de Office</vt:lpstr>
      <vt:lpstr>Mesas virtuales de diálogo Cómo se mide la Biodiversidad </vt:lpstr>
      <vt:lpstr>Modelo Híbrido Educativo</vt:lpstr>
      <vt:lpstr>Secuencia Didáctica: Cómo se mide la Biodiversidad </vt:lpstr>
      <vt:lpstr>Secuencia Didáctica: Cómo se mide la Biodiversidad </vt:lpstr>
      <vt:lpstr>Secuencia Didáctica: Cómo se mide la Biodiversidad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ELENA DAVILA CASTILLO</dc:creator>
  <cp:lastModifiedBy>MARIA ELENA DAVILA CASTILLO</cp:lastModifiedBy>
  <cp:revision>10</cp:revision>
  <dcterms:created xsi:type="dcterms:W3CDTF">2022-04-28T14:36:33Z</dcterms:created>
  <dcterms:modified xsi:type="dcterms:W3CDTF">2022-06-19T19:48:45Z</dcterms:modified>
</cp:coreProperties>
</file>