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348880"/>
            <a:ext cx="7772400" cy="151216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933056"/>
            <a:ext cx="6400800" cy="2088232"/>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2"/>
            <a:ext cx="1522512"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2" type="sldNum"/>
          </p:nvPr>
        </p:nvSpPr>
        <p:spPr>
          <a:xfrm>
            <a:off x="7740352" y="6356352"/>
            <a:ext cx="946448"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200" u="none" cap="none" strike="noStrike">
                <a:solidFill>
                  <a:schemeClr val="dk1"/>
                </a:solidFill>
                <a:latin typeface="Calibri"/>
                <a:ea typeface="Calibri"/>
                <a:cs typeface="Calibri"/>
                <a:sym typeface="Calibri"/>
              </a:defRPr>
            </a:lvl1pPr>
            <a:lvl2pPr indent="0" lvl="1" marL="0" algn="l">
              <a:spcBef>
                <a:spcPts val="0"/>
              </a:spcBef>
              <a:buNone/>
              <a:defRPr b="0" i="0" sz="1200" u="none" cap="none" strike="noStrike">
                <a:solidFill>
                  <a:schemeClr val="dk1"/>
                </a:solidFill>
                <a:latin typeface="Calibri"/>
                <a:ea typeface="Calibri"/>
                <a:cs typeface="Calibri"/>
                <a:sym typeface="Calibri"/>
              </a:defRPr>
            </a:lvl2pPr>
            <a:lvl3pPr indent="0" lvl="2" marL="0" algn="l">
              <a:spcBef>
                <a:spcPts val="0"/>
              </a:spcBef>
              <a:buNone/>
              <a:defRPr b="0" i="0" sz="1200" u="none" cap="none" strike="noStrike">
                <a:solidFill>
                  <a:schemeClr val="dk1"/>
                </a:solidFill>
                <a:latin typeface="Calibri"/>
                <a:ea typeface="Calibri"/>
                <a:cs typeface="Calibri"/>
                <a:sym typeface="Calibri"/>
              </a:defRPr>
            </a:lvl3pPr>
            <a:lvl4pPr indent="0" lvl="3" marL="0" algn="l">
              <a:spcBef>
                <a:spcPts val="0"/>
              </a:spcBef>
              <a:buNone/>
              <a:defRPr b="0" i="0" sz="1200" u="none" cap="none" strike="noStrike">
                <a:solidFill>
                  <a:schemeClr val="dk1"/>
                </a:solidFill>
                <a:latin typeface="Calibri"/>
                <a:ea typeface="Calibri"/>
                <a:cs typeface="Calibri"/>
                <a:sym typeface="Calibri"/>
              </a:defRPr>
            </a:lvl4pPr>
            <a:lvl5pPr indent="0" lvl="4" marL="0" algn="l">
              <a:spcBef>
                <a:spcPts val="0"/>
              </a:spcBef>
              <a:buNone/>
              <a:defRPr b="0" i="0" sz="1200" u="none" cap="none" strike="noStrike">
                <a:solidFill>
                  <a:schemeClr val="dk1"/>
                </a:solidFill>
                <a:latin typeface="Calibri"/>
                <a:ea typeface="Calibri"/>
                <a:cs typeface="Calibri"/>
                <a:sym typeface="Calibri"/>
              </a:defRPr>
            </a:lvl5pPr>
            <a:lvl6pPr indent="0" lvl="5" marL="0" algn="l">
              <a:spcBef>
                <a:spcPts val="0"/>
              </a:spcBef>
              <a:buNone/>
              <a:defRPr b="0" i="0" sz="1200" u="none" cap="none" strike="noStrike">
                <a:solidFill>
                  <a:schemeClr val="dk1"/>
                </a:solidFill>
                <a:latin typeface="Calibri"/>
                <a:ea typeface="Calibri"/>
                <a:cs typeface="Calibri"/>
                <a:sym typeface="Calibri"/>
              </a:defRPr>
            </a:lvl6pPr>
            <a:lvl7pPr indent="0" lvl="6" marL="0" algn="l">
              <a:spcBef>
                <a:spcPts val="0"/>
              </a:spcBef>
              <a:buNone/>
              <a:defRPr b="0" i="0" sz="1200" u="none" cap="none" strike="noStrike">
                <a:solidFill>
                  <a:schemeClr val="dk1"/>
                </a:solidFill>
                <a:latin typeface="Calibri"/>
                <a:ea typeface="Calibri"/>
                <a:cs typeface="Calibri"/>
                <a:sym typeface="Calibri"/>
              </a:defRPr>
            </a:lvl7pPr>
            <a:lvl8pPr indent="0" lvl="7" marL="0" algn="l">
              <a:spcBef>
                <a:spcPts val="0"/>
              </a:spcBef>
              <a:buNone/>
              <a:defRPr b="0" i="0" sz="1200" u="none" cap="none" strike="noStrike">
                <a:solidFill>
                  <a:schemeClr val="dk1"/>
                </a:solidFill>
                <a:latin typeface="Calibri"/>
                <a:ea typeface="Calibri"/>
                <a:cs typeface="Calibri"/>
                <a:sym typeface="Calibri"/>
              </a:defRPr>
            </a:lvl8pPr>
            <a:lvl9pPr indent="0" lvl="8" marL="0" algn="l">
              <a:spcBef>
                <a:spcPts val="0"/>
              </a:spcBef>
              <a:buNone/>
              <a:defRPr b="0" i="0" sz="12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7" name="Shape 67"/>
        <p:cNvGrpSpPr/>
        <p:nvPr/>
      </p:nvGrpSpPr>
      <p:grpSpPr>
        <a:xfrm>
          <a:off x="0" y="0"/>
          <a:ext cx="0" cy="0"/>
          <a:chOff x="0" y="0"/>
          <a:chExt cx="0" cy="0"/>
        </a:xfrm>
      </p:grpSpPr>
      <p:sp>
        <p:nvSpPr>
          <p:cNvPr id="68" name="Google Shape;68;p11"/>
          <p:cNvSpPr txBox="1"/>
          <p:nvPr>
            <p:ph type="title"/>
          </p:nvPr>
        </p:nvSpPr>
        <p:spPr>
          <a:xfrm>
            <a:off x="457200" y="274638"/>
            <a:ext cx="7067128"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1"/>
          <p:cNvSpPr txBox="1"/>
          <p:nvPr>
            <p:ph idx="1" type="body"/>
          </p:nvPr>
        </p:nvSpPr>
        <p:spPr>
          <a:xfrm rot="5400000">
            <a:off x="2309019" y="-251617"/>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0" name="Google Shape;70;p11"/>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3" name="Shape 73"/>
        <p:cNvGrpSpPr/>
        <p:nvPr/>
      </p:nvGrpSpPr>
      <p:grpSpPr>
        <a:xfrm>
          <a:off x="0" y="0"/>
          <a:ext cx="0" cy="0"/>
          <a:chOff x="0" y="0"/>
          <a:chExt cx="0" cy="0"/>
        </a:xfrm>
      </p:grpSpPr>
      <p:sp>
        <p:nvSpPr>
          <p:cNvPr id="74" name="Google Shape;74;p12"/>
          <p:cNvSpPr txBox="1"/>
          <p:nvPr>
            <p:ph type="title"/>
          </p:nvPr>
        </p:nvSpPr>
        <p:spPr>
          <a:xfrm rot="5400000">
            <a:off x="4732338" y="2171703"/>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2"/>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6" name="Google Shape;76;p12"/>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6" name="Shape 16"/>
        <p:cNvGrpSpPr/>
        <p:nvPr/>
      </p:nvGrpSpPr>
      <p:grpSpPr>
        <a:xfrm>
          <a:off x="0" y="0"/>
          <a:ext cx="0" cy="0"/>
          <a:chOff x="0" y="0"/>
          <a:chExt cx="0" cy="0"/>
        </a:xfrm>
      </p:grpSpPr>
      <p:sp>
        <p:nvSpPr>
          <p:cNvPr id="17" name="Google Shape;17;p3"/>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0" name="Shape 20"/>
        <p:cNvGrpSpPr/>
        <p:nvPr/>
      </p:nvGrpSpPr>
      <p:grpSpPr>
        <a:xfrm>
          <a:off x="0" y="0"/>
          <a:ext cx="0" cy="0"/>
          <a:chOff x="0" y="0"/>
          <a:chExt cx="0" cy="0"/>
        </a:xfrm>
      </p:grpSpPr>
      <p:sp>
        <p:nvSpPr>
          <p:cNvPr id="21" name="Google Shape;21;p4"/>
          <p:cNvSpPr txBox="1"/>
          <p:nvPr>
            <p:ph type="title"/>
          </p:nvPr>
        </p:nvSpPr>
        <p:spPr>
          <a:xfrm>
            <a:off x="457200" y="274638"/>
            <a:ext cx="7067128"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4"/>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4"/>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4"/>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6" name="Shape 26"/>
        <p:cNvGrpSpPr/>
        <p:nvPr/>
      </p:nvGrpSpPr>
      <p:grpSpPr>
        <a:xfrm>
          <a:off x="0" y="0"/>
          <a:ext cx="0" cy="0"/>
          <a:chOff x="0" y="0"/>
          <a:chExt cx="0" cy="0"/>
        </a:xfrm>
      </p:grpSpPr>
      <p:sp>
        <p:nvSpPr>
          <p:cNvPr id="27" name="Google Shape;27;p5"/>
          <p:cNvSpPr txBox="1"/>
          <p:nvPr>
            <p:ph type="title"/>
          </p:nvPr>
        </p:nvSpPr>
        <p:spPr>
          <a:xfrm>
            <a:off x="722313" y="4406902"/>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9" name="Google Shape;29;p5"/>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2" name="Shape 32"/>
        <p:cNvGrpSpPr/>
        <p:nvPr/>
      </p:nvGrpSpPr>
      <p:grpSpPr>
        <a:xfrm>
          <a:off x="0" y="0"/>
          <a:ext cx="0" cy="0"/>
          <a:chOff x="0" y="0"/>
          <a:chExt cx="0" cy="0"/>
        </a:xfrm>
      </p:grpSpPr>
      <p:sp>
        <p:nvSpPr>
          <p:cNvPr id="33" name="Google Shape;33;p6"/>
          <p:cNvSpPr txBox="1"/>
          <p:nvPr>
            <p:ph type="title"/>
          </p:nvPr>
        </p:nvSpPr>
        <p:spPr>
          <a:xfrm>
            <a:off x="457200" y="274638"/>
            <a:ext cx="7067128"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5" name="Google Shape;35;p6"/>
          <p:cNvSpPr txBox="1"/>
          <p:nvPr>
            <p:ph idx="2" type="body"/>
          </p:nvPr>
        </p:nvSpPr>
        <p:spPr>
          <a:xfrm>
            <a:off x="4648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6"/>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9" name="Shape 39"/>
        <p:cNvGrpSpPr/>
        <p:nvPr/>
      </p:nvGrpSpPr>
      <p:grpSpPr>
        <a:xfrm>
          <a:off x="0" y="0"/>
          <a:ext cx="0" cy="0"/>
          <a:chOff x="0" y="0"/>
          <a:chExt cx="0" cy="0"/>
        </a:xfrm>
      </p:grpSpPr>
      <p:sp>
        <p:nvSpPr>
          <p:cNvPr id="40" name="Google Shape;40;p7"/>
          <p:cNvSpPr txBox="1"/>
          <p:nvPr>
            <p:ph type="title"/>
          </p:nvPr>
        </p:nvSpPr>
        <p:spPr>
          <a:xfrm>
            <a:off x="457200" y="274638"/>
            <a:ext cx="7067128"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2" name="Google Shape;42;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3" name="Google Shape;43;p7"/>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4" name="Google Shape;44;p7"/>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5" name="Google Shape;45;p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8" name="Shape 48"/>
        <p:cNvGrpSpPr/>
        <p:nvPr/>
      </p:nvGrpSpPr>
      <p:grpSpPr>
        <a:xfrm>
          <a:off x="0" y="0"/>
          <a:ext cx="0" cy="0"/>
          <a:chOff x="0" y="0"/>
          <a:chExt cx="0" cy="0"/>
        </a:xfrm>
      </p:grpSpPr>
      <p:sp>
        <p:nvSpPr>
          <p:cNvPr id="49" name="Google Shape;49;p8"/>
          <p:cNvSpPr txBox="1"/>
          <p:nvPr>
            <p:ph type="title"/>
          </p:nvPr>
        </p:nvSpPr>
        <p:spPr>
          <a:xfrm>
            <a:off x="457200" y="274638"/>
            <a:ext cx="7067128"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8"/>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3" name="Shape 53"/>
        <p:cNvGrpSpPr/>
        <p:nvPr/>
      </p:nvGrpSpPr>
      <p:grpSpPr>
        <a:xfrm>
          <a:off x="0" y="0"/>
          <a:ext cx="0" cy="0"/>
          <a:chOff x="0" y="0"/>
          <a:chExt cx="0" cy="0"/>
        </a:xfrm>
      </p:grpSpPr>
      <p:sp>
        <p:nvSpPr>
          <p:cNvPr id="54" name="Google Shape;54;p9"/>
          <p:cNvSpPr txBox="1"/>
          <p:nvPr>
            <p:ph type="title"/>
          </p:nvPr>
        </p:nvSpPr>
        <p:spPr>
          <a:xfrm>
            <a:off x="457201"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 type="body"/>
          </p:nvPr>
        </p:nvSpPr>
        <p:spPr>
          <a:xfrm>
            <a:off x="3575050" y="273052"/>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6" name="Google Shape;56;p9"/>
          <p:cNvSpPr txBox="1"/>
          <p:nvPr>
            <p:ph idx="2" type="body"/>
          </p:nvPr>
        </p:nvSpPr>
        <p:spPr>
          <a:xfrm>
            <a:off x="457201" y="1435102"/>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7" name="Google Shape;57;p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0" name="Shape 60"/>
        <p:cNvGrpSpPr/>
        <p:nvPr/>
      </p:nvGrpSpPr>
      <p:grpSpPr>
        <a:xfrm>
          <a:off x="0" y="0"/>
          <a:ext cx="0" cy="0"/>
          <a:chOff x="0" y="0"/>
          <a:chExt cx="0" cy="0"/>
        </a:xfrm>
      </p:grpSpPr>
      <p:sp>
        <p:nvSpPr>
          <p:cNvPr id="61" name="Google Shape;61;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0"/>
          <p:cNvSpPr/>
          <p:nvPr>
            <p:ph idx="2" type="pic"/>
          </p:nvPr>
        </p:nvSpPr>
        <p:spPr>
          <a:xfrm>
            <a:off x="1792288" y="612775"/>
            <a:ext cx="5486400" cy="4114800"/>
          </a:xfrm>
          <a:prstGeom prst="rect">
            <a:avLst/>
          </a:prstGeom>
          <a:noFill/>
          <a:ln>
            <a:noFill/>
          </a:ln>
        </p:spPr>
      </p:sp>
      <p:sp>
        <p:nvSpPr>
          <p:cNvPr id="63" name="Google Shape;63;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4" name="Google Shape;64;p1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7067128"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jose.becerra@enp.unam.mx" TargetMode="External"/><Relationship Id="rId4" Type="http://schemas.openxmlformats.org/officeDocument/2006/relationships/hyperlink" Target="mailto:cesar.briseno@enp.unam.m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prepa8.unam.mx/academia/colegios/matematicas/paginacolmate/conociendocdmx/conociendocdmx.html" TargetMode="External"/><Relationship Id="rId4" Type="http://schemas.openxmlformats.org/officeDocument/2006/relationships/image" Target="../media/image3.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3"/>
          <p:cNvSpPr txBox="1"/>
          <p:nvPr/>
        </p:nvSpPr>
        <p:spPr>
          <a:xfrm>
            <a:off x="548934" y="4437112"/>
            <a:ext cx="7376608" cy="1224136"/>
          </a:xfrm>
          <a:prstGeom prst="rect">
            <a:avLst/>
          </a:prstGeom>
          <a:noFill/>
          <a:ln>
            <a:noFill/>
          </a:ln>
        </p:spPr>
        <p:txBody>
          <a:bodyPr anchorCtr="0" anchor="b" bIns="45700" lIns="91425" spcFirstLastPara="1" rIns="91425" wrap="square" tIns="45700">
            <a:noAutofit/>
          </a:bodyPr>
          <a:lstStyle/>
          <a:p>
            <a:pPr indent="0" lvl="0" marL="0" marR="0" rtl="0" algn="just">
              <a:spcBef>
                <a:spcPts val="0"/>
              </a:spcBef>
              <a:spcAft>
                <a:spcPts val="0"/>
              </a:spcAft>
              <a:buNone/>
            </a:pPr>
            <a:r>
              <a:rPr b="1" i="0" lang="es-MX" sz="1500" u="none" cap="none" strike="noStrike">
                <a:solidFill>
                  <a:schemeClr val="dk1"/>
                </a:solidFill>
                <a:latin typeface="Arial"/>
                <a:ea typeface="Arial"/>
                <a:cs typeface="Arial"/>
                <a:sym typeface="Arial"/>
              </a:rPr>
              <a:t>Autor(es): </a:t>
            </a:r>
            <a:r>
              <a:rPr b="1" i="0" lang="es-MX" sz="1600" u="none" cap="none" strike="noStrike">
                <a:solidFill>
                  <a:srgbClr val="E36C09"/>
                </a:solidFill>
                <a:latin typeface="Arial"/>
                <a:ea typeface="Arial"/>
                <a:cs typeface="Arial"/>
                <a:sym typeface="Arial"/>
              </a:rPr>
              <a:t>Dr. José Manuel Becerra Espinosa, </a:t>
            </a:r>
            <a:r>
              <a:rPr b="0" i="0" lang="es-MX" sz="1600" u="sng" cap="none" strike="noStrike">
                <a:solidFill>
                  <a:schemeClr val="hlink"/>
                </a:solidFill>
                <a:latin typeface="Arial"/>
                <a:ea typeface="Arial"/>
                <a:cs typeface="Arial"/>
                <a:sym typeface="Arial"/>
                <a:hlinkClick r:id="rId3"/>
              </a:rPr>
              <a:t>jose.becerra@enp.unam.mx</a:t>
            </a:r>
            <a:endParaRPr b="1" i="0" sz="1600" u="none" cap="none" strike="noStrike">
              <a:solidFill>
                <a:srgbClr val="E36C09"/>
              </a:solidFill>
              <a:latin typeface="Arial"/>
              <a:ea typeface="Arial"/>
              <a:cs typeface="Arial"/>
              <a:sym typeface="Arial"/>
            </a:endParaRPr>
          </a:p>
          <a:p>
            <a:pPr indent="0" lvl="0" marL="0" marR="0" rtl="0" algn="just">
              <a:spcBef>
                <a:spcPts val="0"/>
              </a:spcBef>
              <a:spcAft>
                <a:spcPts val="0"/>
              </a:spcAft>
              <a:buNone/>
            </a:pPr>
            <a:r>
              <a:rPr b="1" i="0" lang="es-MX" sz="1600" u="none" cap="none" strike="noStrike">
                <a:solidFill>
                  <a:srgbClr val="E36C09"/>
                </a:solidFill>
                <a:latin typeface="Arial"/>
                <a:ea typeface="Arial"/>
                <a:cs typeface="Arial"/>
                <a:sym typeface="Arial"/>
              </a:rPr>
              <a:t>                 Dr. César Briseño Miranda, </a:t>
            </a:r>
            <a:r>
              <a:rPr b="0" i="0" lang="es-MX" sz="1600" u="sng" cap="none" strike="noStrike">
                <a:solidFill>
                  <a:schemeClr val="hlink"/>
                </a:solidFill>
                <a:latin typeface="Arial"/>
                <a:ea typeface="Arial"/>
                <a:cs typeface="Arial"/>
                <a:sym typeface="Arial"/>
                <a:hlinkClick r:id="rId4"/>
              </a:rPr>
              <a:t>cesar.briseno@enp.unam.mx</a:t>
            </a:r>
            <a:r>
              <a:rPr b="0" i="0" lang="es-MX" sz="1600" u="none" cap="none" strike="noStrike">
                <a:solidFill>
                  <a:srgbClr val="E36C09"/>
                </a:solidFill>
                <a:latin typeface="Arial"/>
                <a:ea typeface="Arial"/>
                <a:cs typeface="Arial"/>
                <a:sym typeface="Arial"/>
              </a:rPr>
              <a:t> </a:t>
            </a:r>
            <a:endParaRPr b="1" i="0" sz="1600" u="none" cap="none" strike="noStrike">
              <a:solidFill>
                <a:srgbClr val="E36C09"/>
              </a:solidFill>
              <a:latin typeface="Arial"/>
              <a:ea typeface="Arial"/>
              <a:cs typeface="Arial"/>
              <a:sym typeface="Arial"/>
            </a:endParaRPr>
          </a:p>
          <a:p>
            <a:pPr indent="0" lvl="0" marL="0" marR="0" rtl="0" algn="just">
              <a:lnSpc>
                <a:spcPct val="150000"/>
              </a:lnSpc>
              <a:spcBef>
                <a:spcPts val="0"/>
              </a:spcBef>
              <a:spcAft>
                <a:spcPts val="0"/>
              </a:spcAft>
              <a:buNone/>
            </a:pPr>
            <a:r>
              <a:rPr b="1" i="0" lang="es-MX" sz="1500" u="none" cap="none" strike="noStrike">
                <a:solidFill>
                  <a:schemeClr val="dk1"/>
                </a:solidFill>
                <a:latin typeface="Arial"/>
                <a:ea typeface="Arial"/>
                <a:cs typeface="Arial"/>
                <a:sym typeface="Arial"/>
              </a:rPr>
              <a:t>Plantel: </a:t>
            </a:r>
            <a:r>
              <a:rPr b="1" i="0" lang="es-MX" sz="1500" u="none" cap="none" strike="noStrike">
                <a:solidFill>
                  <a:srgbClr val="7030A0"/>
                </a:solidFill>
                <a:latin typeface="Arial"/>
                <a:ea typeface="Arial"/>
                <a:cs typeface="Arial"/>
                <a:sym typeface="Arial"/>
              </a:rPr>
              <a:t>8 de la Escuela Nacional Preparatoria</a:t>
            </a:r>
            <a:endParaRPr/>
          </a:p>
          <a:p>
            <a:pPr indent="0" lvl="0" marL="0" marR="0" rtl="0" algn="just">
              <a:lnSpc>
                <a:spcPct val="150000"/>
              </a:lnSpc>
              <a:spcBef>
                <a:spcPts val="0"/>
              </a:spcBef>
              <a:spcAft>
                <a:spcPts val="0"/>
              </a:spcAft>
              <a:buNone/>
            </a:pPr>
            <a:r>
              <a:rPr b="1" i="0" lang="es-MX" sz="1500" u="none" cap="none" strike="noStrike">
                <a:solidFill>
                  <a:schemeClr val="dk1"/>
                </a:solidFill>
                <a:latin typeface="Arial"/>
                <a:ea typeface="Arial"/>
                <a:cs typeface="Arial"/>
                <a:sym typeface="Arial"/>
              </a:rPr>
              <a:t>Colegio</a:t>
            </a:r>
            <a:r>
              <a:rPr b="0" i="0" lang="es-MX" sz="1500" u="none" cap="none" strike="noStrike">
                <a:solidFill>
                  <a:schemeClr val="dk1"/>
                </a:solidFill>
                <a:latin typeface="Arial"/>
                <a:ea typeface="Arial"/>
                <a:cs typeface="Arial"/>
                <a:sym typeface="Arial"/>
              </a:rPr>
              <a:t>: </a:t>
            </a:r>
            <a:r>
              <a:rPr b="1" i="0" lang="es-MX" sz="1500" u="none" cap="none" strike="noStrike">
                <a:solidFill>
                  <a:srgbClr val="7030A0"/>
                </a:solidFill>
                <a:latin typeface="Arial"/>
                <a:ea typeface="Arial"/>
                <a:cs typeface="Arial"/>
                <a:sym typeface="Arial"/>
              </a:rPr>
              <a:t>Matemáticas</a:t>
            </a:r>
            <a:endParaRPr/>
          </a:p>
        </p:txBody>
      </p:sp>
      <p:sp>
        <p:nvSpPr>
          <p:cNvPr id="84" name="Google Shape;84;p13"/>
          <p:cNvSpPr txBox="1"/>
          <p:nvPr/>
        </p:nvSpPr>
        <p:spPr>
          <a:xfrm>
            <a:off x="2915816" y="2612151"/>
            <a:ext cx="3312368"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s-MX" sz="2000" u="none" cap="none" strike="noStrike">
                <a:solidFill>
                  <a:schemeClr val="dk1"/>
                </a:solidFill>
                <a:latin typeface="Arial"/>
                <a:ea typeface="Arial"/>
                <a:cs typeface="Arial"/>
                <a:sym typeface="Arial"/>
              </a:rPr>
              <a:t>Mesa virtual de diálogo</a:t>
            </a:r>
            <a:endParaRPr/>
          </a:p>
        </p:txBody>
      </p:sp>
      <p:sp>
        <p:nvSpPr>
          <p:cNvPr id="85" name="Google Shape;85;p13"/>
          <p:cNvSpPr txBox="1"/>
          <p:nvPr/>
        </p:nvSpPr>
        <p:spPr>
          <a:xfrm>
            <a:off x="931384" y="3224713"/>
            <a:ext cx="6984776"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MX" sz="2400">
                <a:solidFill>
                  <a:srgbClr val="29B2B1"/>
                </a:solidFill>
                <a:latin typeface="Arial"/>
                <a:ea typeface="Arial"/>
                <a:cs typeface="Arial"/>
                <a:sym typeface="Arial"/>
              </a:rPr>
              <a:t>Experiencia de enseñanza de Matemáticas contextualizadas en un modelo híbrido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nvSpPr>
        <p:spPr>
          <a:xfrm>
            <a:off x="539552" y="1268760"/>
            <a:ext cx="7920880" cy="532453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1800">
                <a:solidFill>
                  <a:schemeClr val="dk1"/>
                </a:solidFill>
                <a:latin typeface="Arial"/>
                <a:ea typeface="Arial"/>
                <a:cs typeface="Arial"/>
                <a:sym typeface="Arial"/>
              </a:rPr>
              <a:t>Se describe la experiencia del trabajo derivado del proyecto INFOCAB PB100222. Una de las principales finalidades fue motivar al alumno y hacerle entender la trascendencia y utilidad de las Matemáticas en la resolución de problemas en situaciones contextualizadas, y que mejor contexto que la ciudad en la que viven para ver que las matemáticas se interconectan con otras disciplinas y no son entes abstractos sin relación entre sí.</a:t>
            </a:r>
            <a:endParaRPr sz="1800">
              <a:solidFill>
                <a:schemeClr val="dk1"/>
              </a:solidFill>
              <a:latin typeface="Arial"/>
              <a:ea typeface="Arial"/>
              <a:cs typeface="Arial"/>
              <a:sym typeface="Arial"/>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a:solidFill>
                  <a:schemeClr val="dk1"/>
                </a:solidFill>
                <a:latin typeface="Arial"/>
                <a:ea typeface="Arial"/>
                <a:cs typeface="Arial"/>
                <a:sym typeface="Arial"/>
              </a:rPr>
              <a:t>El objetivo fue capturar la atención y el interés de los estudiantes por aprender Matemáticas de maneras diferentes en cualquiera de las modalidades educativas. Las distintas tecnologías se usaron como una herramienta para acelerar los aprendizajes más que como un simple canal para transmitir contenido. Se priorizó el desarrollo de las habilidades de colaboración entre los estudiantes, tanto en el componente presencial como en el remoto.  </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a:solidFill>
                  <a:schemeClr val="dk1"/>
                </a:solidFill>
                <a:latin typeface="Arial"/>
                <a:ea typeface="Arial"/>
                <a:cs typeface="Arial"/>
                <a:sym typeface="Arial"/>
              </a:rPr>
              <a:t>Es relevante identificar situaciones y fenómenos de la vida cotidiana en los que intervengan las matemáticas y desarrollar un trato didáctico para incorporar algunas de ellas al proceso de enseñanza y aprendizaje académico de esta área del conocimiento.</a:t>
            </a:r>
            <a:endParaRPr/>
          </a:p>
        </p:txBody>
      </p:sp>
      <p:sp>
        <p:nvSpPr>
          <p:cNvPr id="91" name="Google Shape;91;p14"/>
          <p:cNvSpPr txBox="1"/>
          <p:nvPr/>
        </p:nvSpPr>
        <p:spPr>
          <a:xfrm>
            <a:off x="467544" y="683404"/>
            <a:ext cx="504056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1800">
                <a:solidFill>
                  <a:srgbClr val="FF0000"/>
                </a:solidFill>
                <a:latin typeface="Arial"/>
                <a:ea typeface="Arial"/>
                <a:cs typeface="Arial"/>
                <a:sym typeface="Arial"/>
              </a:rPr>
              <a:t>Contexto y experiencia de la modalidad híbrida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nvSpPr>
        <p:spPr>
          <a:xfrm>
            <a:off x="457494" y="2815591"/>
            <a:ext cx="8002938" cy="34163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1800">
                <a:solidFill>
                  <a:schemeClr val="dk1"/>
                </a:solidFill>
                <a:latin typeface="Arial"/>
                <a:ea typeface="Arial"/>
                <a:cs typeface="Arial"/>
                <a:sym typeface="Arial"/>
              </a:rPr>
              <a:t>Se siguieron los siguientes aspectos de implementación del modelo hibrido:</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s-MX" sz="1800">
                <a:solidFill>
                  <a:schemeClr val="dk1"/>
                </a:solidFill>
                <a:latin typeface="Arial"/>
                <a:ea typeface="Arial"/>
                <a:cs typeface="Arial"/>
                <a:sym typeface="Arial"/>
              </a:rPr>
              <a:t>1. Partir de un diagnóstico realista.</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2. Cuidar la comunicación y la planificación.</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3. Aprovechar al máximo las instancias presenciales.</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4. Potenciar la autonomía de los estudiantes.</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5. Proponer actividades que alienten la interacción.</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6. Repensar la evaluación.</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7. Garantizar la capacitación y los tiempos de planificación.</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8. Intercambiar con los colegas y autoevaluarse.</a:t>
            </a:r>
            <a:endParaRPr/>
          </a:p>
          <a:p>
            <a:pPr indent="0" lvl="0" marL="0" marR="0" rtl="0" algn="l">
              <a:spcBef>
                <a:spcPts val="0"/>
              </a:spcBef>
              <a:spcAft>
                <a:spcPts val="0"/>
              </a:spcAft>
              <a:buNone/>
            </a:pPr>
            <a:r>
              <a:rPr lang="es-MX" sz="1800">
                <a:solidFill>
                  <a:schemeClr val="dk1"/>
                </a:solidFill>
                <a:latin typeface="Arial"/>
                <a:ea typeface="Arial"/>
                <a:cs typeface="Arial"/>
                <a:sym typeface="Arial"/>
              </a:rPr>
              <a:t>9. Problematizar la presencialidad.</a:t>
            </a:r>
            <a:endParaRPr/>
          </a:p>
          <a:p>
            <a:pPr indent="0" lvl="0" marL="0" marR="0" rtl="0" algn="just">
              <a:spcBef>
                <a:spcPts val="0"/>
              </a:spcBef>
              <a:spcAft>
                <a:spcPts val="0"/>
              </a:spcAft>
              <a:buNone/>
            </a:pPr>
            <a:r>
              <a:rPr lang="es-MX" sz="1800">
                <a:solidFill>
                  <a:schemeClr val="dk1"/>
                </a:solidFill>
                <a:latin typeface="Arial"/>
                <a:ea typeface="Arial"/>
                <a:cs typeface="Arial"/>
                <a:sym typeface="Arial"/>
              </a:rPr>
              <a:t>10. Asegurar la continuidad pedagógica de todos los involucrados en el proceso.</a:t>
            </a:r>
            <a:endParaRPr/>
          </a:p>
        </p:txBody>
      </p:sp>
      <p:sp>
        <p:nvSpPr>
          <p:cNvPr id="97" name="Google Shape;97;p15"/>
          <p:cNvSpPr txBox="1"/>
          <p:nvPr/>
        </p:nvSpPr>
        <p:spPr>
          <a:xfrm>
            <a:off x="395536" y="2276872"/>
            <a:ext cx="46085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1800">
                <a:solidFill>
                  <a:srgbClr val="FF0000"/>
                </a:solidFill>
                <a:latin typeface="Arial"/>
                <a:ea typeface="Arial"/>
                <a:cs typeface="Arial"/>
                <a:sym typeface="Arial"/>
              </a:rPr>
              <a:t>¿Cómo se construyó la modalidad híbrida?</a:t>
            </a:r>
            <a:endParaRPr/>
          </a:p>
        </p:txBody>
      </p:sp>
      <p:sp>
        <p:nvSpPr>
          <p:cNvPr id="98" name="Google Shape;98;p15"/>
          <p:cNvSpPr txBox="1"/>
          <p:nvPr/>
        </p:nvSpPr>
        <p:spPr>
          <a:xfrm>
            <a:off x="457494" y="932527"/>
            <a:ext cx="8002938"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1800">
                <a:solidFill>
                  <a:schemeClr val="dk1"/>
                </a:solidFill>
                <a:latin typeface="Arial"/>
                <a:ea typeface="Arial"/>
                <a:cs typeface="Arial"/>
                <a:sym typeface="Arial"/>
              </a:rPr>
              <a:t>Se trabaja en un manual de prácticas contextualizadas que usa la información recopilada. Este material tendrá al menos 125 ejercicios propuestos para la asignatura de Matemáticas V que usan los datos del sitio web. Este manual cubrirá los contenidos de las cuatro unidades obligatorias.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nvSpPr>
        <p:spPr>
          <a:xfrm>
            <a:off x="539552" y="1052736"/>
            <a:ext cx="8064896" cy="557075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1800">
                <a:solidFill>
                  <a:srgbClr val="FF0000"/>
                </a:solidFill>
                <a:latin typeface="Arial"/>
                <a:ea typeface="Arial"/>
                <a:cs typeface="Arial"/>
                <a:sym typeface="Arial"/>
              </a:rPr>
              <a:t>¿Qué tareas se realizaron de forma presencial? </a:t>
            </a:r>
            <a:r>
              <a:rPr lang="es-MX" sz="1800">
                <a:solidFill>
                  <a:schemeClr val="dk1"/>
                </a:solidFill>
                <a:latin typeface="Arial"/>
                <a:ea typeface="Arial"/>
                <a:cs typeface="Arial"/>
                <a:sym typeface="Arial"/>
              </a:rPr>
              <a:t>La recopilación de la información en sitio.</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a:solidFill>
                  <a:srgbClr val="FF0000"/>
                </a:solidFill>
                <a:latin typeface="Arial"/>
                <a:ea typeface="Arial"/>
                <a:cs typeface="Arial"/>
                <a:sym typeface="Arial"/>
              </a:rPr>
              <a:t>¿Qué tareas se realizaron en línea? </a:t>
            </a:r>
            <a:r>
              <a:rPr lang="es-MX" sz="1800">
                <a:solidFill>
                  <a:schemeClr val="dk1"/>
                </a:solidFill>
                <a:latin typeface="Arial"/>
                <a:ea typeface="Arial"/>
                <a:cs typeface="Arial"/>
                <a:sym typeface="Arial"/>
              </a:rPr>
              <a:t>El manejo, análisis e interpretación de los datos.</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a:solidFill>
                  <a:srgbClr val="FF0000"/>
                </a:solidFill>
                <a:latin typeface="Arial"/>
                <a:ea typeface="Arial"/>
                <a:cs typeface="Arial"/>
                <a:sym typeface="Arial"/>
              </a:rPr>
              <a:t>¿Cómo se organizó al grupo? </a:t>
            </a:r>
            <a:r>
              <a:rPr lang="es-MX" sz="1800">
                <a:solidFill>
                  <a:schemeClr val="dk1"/>
                </a:solidFill>
                <a:latin typeface="Arial"/>
                <a:ea typeface="Arial"/>
                <a:cs typeface="Arial"/>
                <a:sym typeface="Arial"/>
              </a:rPr>
              <a:t>En equipos de 3 alumnos.</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a:solidFill>
                  <a:srgbClr val="FF0000"/>
                </a:solidFill>
                <a:latin typeface="Arial"/>
                <a:ea typeface="Arial"/>
                <a:cs typeface="Arial"/>
                <a:sym typeface="Arial"/>
              </a:rPr>
              <a:t>¿Qué herramientas TIC utilizaron?, ¿cómo? </a:t>
            </a:r>
            <a:r>
              <a:rPr lang="es-MX" sz="1800">
                <a:solidFill>
                  <a:schemeClr val="dk1"/>
                </a:solidFill>
                <a:latin typeface="Arial"/>
                <a:ea typeface="Arial"/>
                <a:cs typeface="Arial"/>
                <a:sym typeface="Arial"/>
              </a:rPr>
              <a:t>Google Maps, la app Angle Meter, Excel y codificación en HTML5 a través de pequeños tutoriales en red y por parte de los docentes.</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a:solidFill>
                  <a:srgbClr val="FF0000"/>
                </a:solidFill>
                <a:latin typeface="Arial"/>
                <a:ea typeface="Arial"/>
                <a:cs typeface="Arial"/>
                <a:sym typeface="Arial"/>
              </a:rPr>
              <a:t>¿Qué habilidades desarrolló o desarrollaron como docente(s)? </a:t>
            </a:r>
            <a:r>
              <a:rPr lang="es-MX" sz="1800">
                <a:solidFill>
                  <a:schemeClr val="dk1"/>
                </a:solidFill>
                <a:latin typeface="Arial"/>
                <a:ea typeface="Arial"/>
                <a:cs typeface="Arial"/>
                <a:sym typeface="Arial"/>
              </a:rPr>
              <a:t>Dominar las nuevas tecnologías, relacionarse constructivamente con los alumnos, planificar el proceso de enseñanza, administrar las metodologías de la didáctica y la escucha empática.</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a:solidFill>
                  <a:srgbClr val="FF0000"/>
                </a:solidFill>
                <a:latin typeface="Arial"/>
                <a:ea typeface="Arial"/>
                <a:cs typeface="Arial"/>
                <a:sym typeface="Arial"/>
              </a:rPr>
              <a:t>¿Qué habilidades desarrollaron sus estudiantes?</a:t>
            </a:r>
            <a:endParaRPr/>
          </a:p>
          <a:p>
            <a:pPr indent="0" lvl="0" marL="0" marR="0" rtl="0" algn="just">
              <a:spcBef>
                <a:spcPts val="0"/>
              </a:spcBef>
              <a:spcAft>
                <a:spcPts val="0"/>
              </a:spcAft>
              <a:buNone/>
            </a:pPr>
            <a:r>
              <a:rPr lang="es-MX" sz="1800">
                <a:solidFill>
                  <a:schemeClr val="dk1"/>
                </a:solidFill>
                <a:latin typeface="Arial"/>
                <a:ea typeface="Arial"/>
                <a:cs typeface="Arial"/>
                <a:sym typeface="Arial"/>
              </a:rPr>
              <a:t>Usar motores de búsqueda para realizar investigaciones en Internet y localizar información específica. Explorar software específico de apoyo a la enseñanza. Interpretar resultados de situaciones cuidadosamente seleccionadas y planteadas.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nvSpPr>
        <p:spPr>
          <a:xfrm>
            <a:off x="539552" y="1052736"/>
            <a:ext cx="8064896" cy="175432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1800">
                <a:solidFill>
                  <a:srgbClr val="FF0000"/>
                </a:solidFill>
                <a:latin typeface="Arial"/>
                <a:ea typeface="Arial"/>
                <a:cs typeface="Arial"/>
                <a:sym typeface="Arial"/>
              </a:rPr>
              <a:t>¿Qué actividades debían mantenerse a distancia/asincrónicamente y cuáles deben potenciarse en forma presencial?</a:t>
            </a:r>
            <a:endParaRPr/>
          </a:p>
          <a:p>
            <a:pPr indent="0" lvl="0" marL="0" marR="0" rtl="0" algn="just">
              <a:spcBef>
                <a:spcPts val="0"/>
              </a:spcBef>
              <a:spcAft>
                <a:spcPts val="0"/>
              </a:spcAft>
              <a:buNone/>
            </a:pPr>
            <a:r>
              <a:rPr lang="es-MX" sz="1800">
                <a:solidFill>
                  <a:schemeClr val="dk1"/>
                </a:solidFill>
                <a:latin typeface="Arial"/>
                <a:ea typeface="Arial"/>
                <a:cs typeface="Arial"/>
                <a:sym typeface="Arial"/>
              </a:rPr>
              <a:t>En presencial, la recopilación de datos y a distancia el tratamiento y análisis de datos. Este modelo híbrido aumenta la capacidad de los estudiantes de aprender a su propio ritmo y de aprendizaje autodirigido, habilidades clave a desarrollar para estimular los aprendizajes.</a:t>
            </a:r>
            <a:endParaRPr/>
          </a:p>
        </p:txBody>
      </p:sp>
      <p:sp>
        <p:nvSpPr>
          <p:cNvPr id="109" name="Google Shape;109;p17"/>
          <p:cNvSpPr txBox="1"/>
          <p:nvPr/>
        </p:nvSpPr>
        <p:spPr>
          <a:xfrm>
            <a:off x="611560" y="3284984"/>
            <a:ext cx="8064896" cy="270843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1800">
                <a:solidFill>
                  <a:srgbClr val="FF0000"/>
                </a:solidFill>
                <a:latin typeface="Arial"/>
                <a:ea typeface="Arial"/>
                <a:cs typeface="Arial"/>
                <a:sym typeface="Arial"/>
              </a:rPr>
              <a:t>Resultados</a:t>
            </a:r>
            <a:endParaRPr/>
          </a:p>
          <a:p>
            <a:pPr indent="0" lvl="0" marL="0" marR="0" rtl="0" algn="just">
              <a:spcBef>
                <a:spcPts val="0"/>
              </a:spcBef>
              <a:spcAft>
                <a:spcPts val="0"/>
              </a:spcAft>
              <a:buNone/>
            </a:pPr>
            <a:r>
              <a:t/>
            </a:r>
            <a:endParaRPr sz="800">
              <a:solidFill>
                <a:srgbClr val="FF0000"/>
              </a:solidFill>
              <a:latin typeface="Arial"/>
              <a:ea typeface="Arial"/>
              <a:cs typeface="Arial"/>
              <a:sym typeface="Arial"/>
            </a:endParaRPr>
          </a:p>
          <a:p>
            <a:pPr indent="0" lvl="0" marL="0" marR="0" rtl="0" algn="just">
              <a:spcBef>
                <a:spcPts val="0"/>
              </a:spcBef>
              <a:spcAft>
                <a:spcPts val="0"/>
              </a:spcAft>
              <a:buNone/>
            </a:pPr>
            <a:r>
              <a:rPr lang="es-MX" sz="1800">
                <a:solidFill>
                  <a:schemeClr val="dk1"/>
                </a:solidFill>
                <a:latin typeface="Arial"/>
                <a:ea typeface="Arial"/>
                <a:cs typeface="Arial"/>
                <a:sym typeface="Arial"/>
              </a:rPr>
              <a:t>La experiencia de educación híbrida evaluada hasta ahora es un modelo que incorpora componentes de educación en línea dentro del aula, como por medio del uso de aplicaciones y portales educativos. En comparación con modalidades 100% presenciales, se han observado  efectos positivos en el vínculo, los resultados y la percepción positiva del aprendizaje. Se considera que este modelo también puede aumentar la capacidad de los estudiantes de aprender a su propio ritmo y de aprendizaje autodirigido, habilidades clave a desarrollar para estimular los aprendizajes.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nvSpPr>
        <p:spPr>
          <a:xfrm>
            <a:off x="611560" y="920621"/>
            <a:ext cx="1440160" cy="36933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1800">
                <a:solidFill>
                  <a:srgbClr val="FF0000"/>
                </a:solidFill>
                <a:latin typeface="Arial"/>
                <a:ea typeface="Arial"/>
                <a:cs typeface="Arial"/>
                <a:sym typeface="Arial"/>
              </a:rPr>
              <a:t>Evidencias</a:t>
            </a:r>
            <a:endParaRPr/>
          </a:p>
        </p:txBody>
      </p:sp>
      <p:sp>
        <p:nvSpPr>
          <p:cNvPr id="115" name="Google Shape;115;p18"/>
          <p:cNvSpPr txBox="1"/>
          <p:nvPr/>
        </p:nvSpPr>
        <p:spPr>
          <a:xfrm>
            <a:off x="611560" y="1412776"/>
            <a:ext cx="8064896" cy="132343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1800">
                <a:solidFill>
                  <a:schemeClr val="dk1"/>
                </a:solidFill>
                <a:latin typeface="Arial"/>
                <a:ea typeface="Arial"/>
                <a:cs typeface="Arial"/>
                <a:sym typeface="Arial"/>
              </a:rPr>
              <a:t>Todo el trabajo está montado en la página del Colegio de Matemáticas del plantel 8 de la ENP:</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MX" sz="1800" u="sng">
                <a:solidFill>
                  <a:schemeClr val="hlink"/>
                </a:solidFill>
                <a:latin typeface="Arial"/>
                <a:ea typeface="Arial"/>
                <a:cs typeface="Arial"/>
                <a:sym typeface="Arial"/>
                <a:hlinkClick r:id="rId3"/>
              </a:rPr>
              <a:t>http://prepa8.unam.mx/academia/colegios/matematicas/paginacolmate/conociendocdmx/conociendocdmx.html</a:t>
            </a:r>
            <a:endParaRPr sz="1800">
              <a:solidFill>
                <a:schemeClr val="dk1"/>
              </a:solidFill>
              <a:latin typeface="Arial"/>
              <a:ea typeface="Arial"/>
              <a:cs typeface="Arial"/>
              <a:sym typeface="Arial"/>
            </a:endParaRPr>
          </a:p>
        </p:txBody>
      </p:sp>
      <p:pic>
        <p:nvPicPr>
          <p:cNvPr id="116" name="Google Shape;116;p18"/>
          <p:cNvPicPr preferRelativeResize="0"/>
          <p:nvPr/>
        </p:nvPicPr>
        <p:blipFill rotWithShape="1">
          <a:blip r:embed="rId4">
            <a:alphaModFix/>
          </a:blip>
          <a:srcRect b="0" l="0" r="0" t="0"/>
          <a:stretch/>
        </p:blipFill>
        <p:spPr>
          <a:xfrm>
            <a:off x="827584" y="2996952"/>
            <a:ext cx="3600400" cy="3530784"/>
          </a:xfrm>
          <a:prstGeom prst="rect">
            <a:avLst/>
          </a:prstGeom>
          <a:noFill/>
          <a:ln cap="flat" cmpd="sng" w="9525">
            <a:solidFill>
              <a:schemeClr val="dk1"/>
            </a:solidFill>
            <a:prstDash val="solid"/>
            <a:round/>
            <a:headEnd len="sm" w="sm" type="none"/>
            <a:tailEnd len="sm" w="sm" type="none"/>
          </a:ln>
        </p:spPr>
      </p:pic>
      <p:pic>
        <p:nvPicPr>
          <p:cNvPr id="117" name="Google Shape;117;p18"/>
          <p:cNvPicPr preferRelativeResize="0"/>
          <p:nvPr/>
        </p:nvPicPr>
        <p:blipFill rotWithShape="1">
          <a:blip r:embed="rId5">
            <a:alphaModFix/>
          </a:blip>
          <a:srcRect b="0" l="0" r="0" t="0"/>
          <a:stretch/>
        </p:blipFill>
        <p:spPr>
          <a:xfrm>
            <a:off x="4708461" y="2996952"/>
            <a:ext cx="3600400" cy="3531599"/>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