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slide" Target="slides/slide6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85800" y="2348880"/>
            <a:ext cx="7772400" cy="15121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371600" y="3933056"/>
            <a:ext cx="6400800" cy="2088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740352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solidFill>
                  <a:srgbClr val="00000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»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>
  <p:cSld name="Encabezado de secció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>
  <p:cSld name="Sólo el título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>
  <p:cSld name="En blanc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>
  <p:cSld name="Contenido con título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>
  <p:cSld name="Imagen con título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i.org/10.33890/innova.v6.n3.1.2021.1858" TargetMode="External"/><Relationship Id="rId4" Type="http://schemas.openxmlformats.org/officeDocument/2006/relationships/hyperlink" Target="http://publicaciones.anuies.mx/acervo/revsup/res085/txt10.htm%23top" TargetMode="External"/><Relationship Id="rId5" Type="http://schemas.openxmlformats.org/officeDocument/2006/relationships/hyperlink" Target="https://www.iescosmelopez.org/orientacion/pdfs/or71.pdf" TargetMode="External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idx="4294967295" type="ctrTitle"/>
          </p:nvPr>
        </p:nvSpPr>
        <p:spPr>
          <a:xfrm>
            <a:off x="685800" y="2348880"/>
            <a:ext cx="7772400" cy="15121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Retos en la propuesta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trabajo híbrido.</a:t>
            </a:r>
            <a:endParaRPr/>
          </a:p>
        </p:txBody>
      </p:sp>
      <p:sp>
        <p:nvSpPr>
          <p:cNvPr id="50" name="Google Shape;50;p11"/>
          <p:cNvSpPr txBox="1"/>
          <p:nvPr>
            <p:ph idx="4294967295" type="subTitle"/>
          </p:nvPr>
        </p:nvSpPr>
        <p:spPr>
          <a:xfrm>
            <a:off x="1371600" y="3933056"/>
            <a:ext cx="6400800" cy="2088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¿Qué nos espera?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Silvia Guadalupe Cabrera Nieto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36"/>
              <a:buFont typeface="Calibri"/>
              <a:buNone/>
            </a:pPr>
            <a:r>
              <a:rPr lang="en-US" sz="4136"/>
              <a:t>Acciones para poner en práctica.</a:t>
            </a:r>
            <a:endParaRPr/>
          </a:p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Acercarse </a:t>
            </a:r>
            <a:r>
              <a:rPr b="1" lang="en-US"/>
              <a:t>a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/>
              <a:t>la consideración universitaria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Familiarizarnos </a:t>
            </a:r>
            <a:r>
              <a:rPr b="1" lang="en-US"/>
              <a:t>con la propuesta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Preparar </a:t>
            </a:r>
            <a:r>
              <a:rPr b="1" lang="en-US"/>
              <a:t>un programa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Revisar </a:t>
            </a:r>
            <a:r>
              <a:rPr b="1" lang="en-US"/>
              <a:t>o actualizar la bibliografía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Organizar </a:t>
            </a:r>
            <a:r>
              <a:rPr b="1" lang="en-US"/>
              <a:t>al grupo</a:t>
            </a:r>
            <a:endParaRPr/>
          </a:p>
        </p:txBody>
      </p:sp>
      <p:pic>
        <p:nvPicPr>
          <p:cNvPr descr="Captura de Pantalla 2022-06-08 a la(s) 23.27.52.png" id="57" name="Google Shape;5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69381" y="6143185"/>
            <a:ext cx="2605239" cy="559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Beneficios del modelo híbrido:</a:t>
            </a:r>
            <a:endParaRPr/>
          </a:p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457200" y="2079856"/>
            <a:ext cx="4038600" cy="4046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Reafirma </a:t>
            </a:r>
            <a:r>
              <a:rPr b="1" lang="en-US"/>
              <a:t>sentido de pertenencia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Propicia la </a:t>
            </a:r>
            <a:r>
              <a:rPr b="1" lang="en-US"/>
              <a:t>cercanía con espacios y personas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Separa</a:t>
            </a:r>
            <a:r>
              <a:rPr b="1" lang="en-US"/>
              <a:t> espacios (vivienda/escuela)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El diálogo</a:t>
            </a:r>
            <a:r>
              <a:rPr b="1" lang="en-US"/>
              <a:t> como experiencia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4797342" y="2069731"/>
            <a:ext cx="3684548" cy="347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40631" lvl="0" marL="24063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Retoma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diálogo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0631" lvl="0" marL="240631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Reexplora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convivencia universitaria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0631" lvl="0" marL="240631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Facilita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intercambio docente/especializado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502090" y="1504616"/>
            <a:ext cx="3948820" cy="437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2187"/>
              </a:buClr>
              <a:buSzPts val="2600"/>
              <a:buFont typeface="Calibri"/>
              <a:buNone/>
            </a:pPr>
            <a:r>
              <a:rPr b="1" i="0" lang="en-US" sz="2600" u="none" cap="none" strike="noStrike">
                <a:solidFill>
                  <a:srgbClr val="022187"/>
                </a:solidFill>
                <a:latin typeface="Calibri"/>
                <a:ea typeface="Calibri"/>
                <a:cs typeface="Calibri"/>
                <a:sym typeface="Calibri"/>
              </a:rPr>
              <a:t>Para el estudiante: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912434" y="1499553"/>
            <a:ext cx="3686909" cy="437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2187"/>
              </a:buClr>
              <a:buSzPts val="2600"/>
              <a:buFont typeface="Calibri"/>
              <a:buNone/>
            </a:pPr>
            <a:r>
              <a:rPr b="1" i="0" lang="en-US" sz="2600" u="none" cap="none" strike="noStrike">
                <a:solidFill>
                  <a:srgbClr val="022187"/>
                </a:solidFill>
                <a:latin typeface="Calibri"/>
                <a:ea typeface="Calibri"/>
                <a:cs typeface="Calibri"/>
                <a:sym typeface="Calibri"/>
              </a:rPr>
              <a:t>Para el docente</a:t>
            </a:r>
            <a:endParaRPr/>
          </a:p>
        </p:txBody>
      </p:sp>
      <p:pic>
        <p:nvPicPr>
          <p:cNvPr descr="Captura de Pantalla 2022-06-08 a la(s) 23.27.52.png" id="67" name="Google Shape;6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69381" y="6143185"/>
            <a:ext cx="2605239" cy="559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 tareas: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07547" y="3121629"/>
            <a:ext cx="4038601" cy="238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1" lang="en-US"/>
              <a:t>Colaborativas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Material </a:t>
            </a:r>
            <a:r>
              <a:rPr b="1" lang="en-US"/>
              <a:t>de consulta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Forma </a:t>
            </a:r>
            <a:r>
              <a:rPr b="1" lang="en-US"/>
              <a:t>de entrega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4797342" y="3186096"/>
            <a:ext cx="3684548" cy="2252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86465" lvl="0" marL="23581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2"/>
              <a:buFont typeface="Calibri"/>
              <a:buNone/>
            </a:pPr>
            <a:r>
              <a:t/>
            </a:r>
            <a:endParaRPr b="1" i="0" sz="2352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818" lvl="0" marL="235818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52"/>
              <a:buFont typeface="Calibri"/>
              <a:buChar char="•"/>
            </a:pPr>
            <a:r>
              <a:rPr b="1" i="0" lang="en-US" sz="235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Diálogo</a:t>
            </a:r>
            <a:endParaRPr/>
          </a:p>
          <a:p>
            <a:pPr indent="-235818" lvl="0" marL="235818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52"/>
              <a:buFont typeface="Calibri"/>
              <a:buChar char="•"/>
            </a:pPr>
            <a:r>
              <a:rPr b="0" i="0" lang="en-US" sz="235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Expresión </a:t>
            </a:r>
            <a:r>
              <a:rPr b="1" i="0" lang="en-US" sz="235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presencia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818" lvl="0" marL="235818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52"/>
              <a:buFont typeface="Calibri"/>
              <a:buChar char="•"/>
            </a:pPr>
            <a:r>
              <a:rPr b="0" i="0" lang="en-US" sz="235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Exposición </a:t>
            </a:r>
            <a:r>
              <a:rPr b="1" i="0" lang="en-US" sz="235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magistral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452437" y="2314808"/>
            <a:ext cx="3948821" cy="856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2187"/>
              </a:buClr>
              <a:buSzPts val="2600"/>
              <a:buFont typeface="Calibri"/>
              <a:buNone/>
            </a:pPr>
            <a:r>
              <a:rPr b="1" i="0" lang="en-US" sz="2600" u="none" cap="none" strike="noStrike">
                <a:solidFill>
                  <a:srgbClr val="022187"/>
                </a:solidFill>
                <a:latin typeface="Calibri"/>
                <a:ea typeface="Calibri"/>
                <a:cs typeface="Calibri"/>
                <a:sym typeface="Calibri"/>
              </a:rPr>
              <a:t>En línea (Zoom, Kahoot, Canva, Fb).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4796161" y="2298198"/>
            <a:ext cx="3686910" cy="437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2187"/>
              </a:buClr>
              <a:buSzPts val="2600"/>
              <a:buFont typeface="Calibri"/>
              <a:buNone/>
            </a:pPr>
            <a:r>
              <a:rPr b="1" i="0" lang="en-US" sz="2600" u="none" cap="none" strike="noStrike">
                <a:solidFill>
                  <a:srgbClr val="022187"/>
                </a:solidFill>
                <a:latin typeface="Calibri"/>
                <a:ea typeface="Calibri"/>
                <a:cs typeface="Calibri"/>
                <a:sym typeface="Calibri"/>
              </a:rPr>
              <a:t>Presenciales</a:t>
            </a:r>
            <a:endParaRPr/>
          </a:p>
        </p:txBody>
      </p:sp>
      <p:pic>
        <p:nvPicPr>
          <p:cNvPr descr="Captura de Pantalla 2022-06-08 a la(s) 23.27.52.png" id="77" name="Google Shape;7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69381" y="6143185"/>
            <a:ext cx="2605239" cy="559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4797342" y="1739299"/>
            <a:ext cx="3684548" cy="3862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18973" lvl="0" marL="21897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84"/>
              <a:buFont typeface="Calibri"/>
              <a:buChar char="•"/>
            </a:pPr>
            <a:r>
              <a:rPr b="0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Gestión </a:t>
            </a:r>
            <a:r>
              <a:rPr b="1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tiempo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8973" lvl="0" marL="218973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184"/>
              <a:buFont typeface="Calibri"/>
              <a:buChar char="•"/>
            </a:pPr>
            <a:r>
              <a:rPr b="0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Integración </a:t>
            </a:r>
            <a:r>
              <a:rPr b="1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enseñanzas para la vida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8973" lvl="0" marL="218973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184"/>
              <a:buFont typeface="Calibri"/>
              <a:buChar char="•"/>
            </a:pPr>
            <a:r>
              <a:rPr b="0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Promoción </a:t>
            </a:r>
            <a:r>
              <a:rPr b="1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 uso de agendas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8973" lvl="0" marL="218973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184"/>
              <a:buFont typeface="Calibri"/>
              <a:buChar char="•"/>
            </a:pPr>
            <a:r>
              <a:rPr b="0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Ubicación </a:t>
            </a:r>
            <a:r>
              <a:rPr b="1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 comportamiento en el espacio físico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8973" lvl="0" marL="218973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184"/>
              <a:buFont typeface="Calibri"/>
              <a:buChar char="•"/>
            </a:pPr>
            <a:r>
              <a:rPr b="0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Analizar </a:t>
            </a:r>
            <a:r>
              <a:rPr b="1" i="0" lang="en-US" sz="21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problemas de organización</a:t>
            </a:r>
            <a:endParaRPr/>
          </a:p>
        </p:txBody>
      </p:sp>
      <p:sp>
        <p:nvSpPr>
          <p:cNvPr id="83" name="Google Shape;83;p15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 habilidades: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531946" y="1641725"/>
            <a:ext cx="4038601" cy="405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Selección </a:t>
            </a:r>
            <a:r>
              <a:rPr b="1" lang="en-US"/>
              <a:t>de material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Generar </a:t>
            </a:r>
            <a:r>
              <a:rPr b="1" lang="en-US"/>
              <a:t>la necesidad de opinar, dudar y exponerlo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Evitar </a:t>
            </a:r>
            <a:r>
              <a:rPr b="1" lang="en-US"/>
              <a:t>la repetición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Generar </a:t>
            </a:r>
            <a:r>
              <a:rPr b="1" lang="en-US"/>
              <a:t>criterio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Crear </a:t>
            </a:r>
            <a:r>
              <a:rPr b="1" lang="en-US"/>
              <a:t>nuevos contenidos</a:t>
            </a:r>
            <a:endParaRPr/>
          </a:p>
        </p:txBody>
      </p:sp>
      <p:sp>
        <p:nvSpPr>
          <p:cNvPr id="85" name="Google Shape;85;p15"/>
          <p:cNvSpPr txBox="1"/>
          <p:nvPr/>
        </p:nvSpPr>
        <p:spPr>
          <a:xfrm>
            <a:off x="576836" y="1102252"/>
            <a:ext cx="3948821" cy="48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2187"/>
              </a:buClr>
              <a:buSzPts val="2600"/>
              <a:buFont typeface="Helvetica Neue"/>
              <a:buNone/>
            </a:pPr>
            <a:r>
              <a:rPr b="1" i="0" lang="en-US" sz="2600" u="none" cap="none" strike="noStrike">
                <a:solidFill>
                  <a:srgbClr val="0221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Como docentes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4796161" y="1102252"/>
            <a:ext cx="3686910" cy="48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2187"/>
              </a:buClr>
              <a:buSzPts val="2600"/>
              <a:buFont typeface="Helvetica Neue"/>
              <a:buNone/>
            </a:pPr>
            <a:r>
              <a:rPr b="1" i="0" lang="en-US" sz="2600" u="none" cap="none" strike="noStrike">
                <a:solidFill>
                  <a:srgbClr val="0221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Como estudiantes</a:t>
            </a:r>
            <a:endParaRPr/>
          </a:p>
        </p:txBody>
      </p:sp>
      <p:pic>
        <p:nvPicPr>
          <p:cNvPr descr="Captura de Pantalla 2022-06-08 a la(s) 23.27.52.png" id="87" name="Google Shape;8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69381" y="6143185"/>
            <a:ext cx="2605239" cy="559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57200" y="274638"/>
            <a:ext cx="7067129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Referencias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4927" lvl="0" marL="6159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Cedeño-Meza, J; Alarcón-Chávez, B &amp; Mieles-Vélez, J (2020) “Hábitos de estudio y rendimiento académico en los estudiantes de segundo nivel de psicología de la Universidad Técnica de Manabí” en Revista Científica. Dominio de las Ciencias V. 6 (2). Pp. 276-301. Disponible en: https://www.dominiodelasciencias.com/ojs/index.php/es/article/view/1218/1991 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4927" lvl="0" marL="6159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4927" lvl="0" marL="6159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Cencia, O; Carreño, M; Eche, P; Barrantes, G &amp; Cárdenas, G; (2021) “Estrategias docentes de profesores universitarios en tiempos de Covid-19” en Horizonte de la Ciencia, V. 11, (21), Pp. 347-360. Disponible en: https://www.redalyc.org/journal/5709/570967307025/html/ 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4927" lvl="0" marL="6159" marR="9239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4927" lvl="0" marL="6159" marR="9239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Conde, S &amp; Boza, A (2017) “La Educación del Futuro: creencias del alumnado” en Revista de la Educación Superior, 8 (189) Pp. 33-153. Disponible en: http://resu.anuies.mx/ojs/index.php/resu/article/view/622/282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0" lvl="0" marL="59747" marR="70834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0" lvl="0" marL="0" marR="70834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Fernández, J (2018) “Corrección de hábitos de estudio” en Revista de Pedagogía. (281) Pp. 219-238. Disponible en: https://revistadepedagogia.org/wp content/uploads/2018/06/3CorreccionDeLosHabitosDeEstudio.pdf 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6775" lvl="0" marL="52970" marR="5605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0" lvl="0" marL="52970" marR="5605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León, A; Risco, E &amp; Alarcón; C. (2014). “Estrategias de aprendizaje en educación superior en un modelo curricular por competencias.” en Revista de la educación superior, V.43(172), Pp.123-144. Disponible en: http://www.scielo.org.mx/scielo.php? script=sci_arttext&amp;pid=S0185-27602014000400007&amp;lng=es&amp;tlng=es 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-42346" lvl="0" marL="162456" marR="33877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3078" lvl="0" marL="55435" marR="33877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Morales Sierra, M. E., Molano-Cardeño, H., Cardona-Valencia, D., &amp; Delgado-Cadavid, D. (2021). “Analítica de la percepción de docentes y estudiantes sobre el uso de metodologías de enseñanza tradicionales e innovadoras en educación superior” en Revista GEON (Gestión, Organizaciones Y Negocios) V. 8(1), Pp. e-224. https://doi.org/10.22579/23463910.224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9239" lvl="0" marL="0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9239" lvl="0" marL="0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Salamea-Nieto, R. M., y Cedillo-Chalaco, L.F. (2021). “Hábitos de estudio y motivación para el aprendizaje en estudiantes universitarios”. En INNOVA Research Journal, V. 6(3.1), Pp. 94-113.Disponible en: </a:t>
            </a:r>
            <a:r>
              <a:rPr lang="en-US" sz="97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https://doi.org/10.33890/innova.v6.n3.1.2021.1858</a:t>
            </a:r>
            <a:r>
              <a:rPr lang="en-US" sz="970">
                <a:latin typeface="Arial"/>
                <a:ea typeface="Arial"/>
                <a:cs typeface="Arial"/>
                <a:sym typeface="Arial"/>
              </a:rPr>
              <a:t> 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9239" lvl="0" marL="0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9239" lvl="0" marL="0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Soto, R (s/f) “Propuesta para un modelo curricular flexible” en ANUIES (85) Disponible en: </a:t>
            </a:r>
            <a:r>
              <a:rPr lang="en-US" sz="97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http://publicaciones.anuies.mx/acervo/revsup/res085/txt10.htm#top</a:t>
            </a:r>
            <a:r>
              <a:rPr lang="en-US" sz="970">
                <a:latin typeface="Arial"/>
                <a:ea typeface="Arial"/>
                <a:cs typeface="Arial"/>
                <a:sym typeface="Arial"/>
              </a:rPr>
              <a:t> </a:t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9239" lvl="0" marL="0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t/>
            </a:r>
            <a:endParaRPr sz="970">
              <a:latin typeface="Arial"/>
              <a:ea typeface="Arial"/>
              <a:cs typeface="Arial"/>
              <a:sym typeface="Arial"/>
            </a:endParaRPr>
          </a:p>
          <a:p>
            <a:pPr indent="9239" lvl="0" marL="0" marR="1231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lang="en-US" sz="970">
                <a:latin typeface="Arial"/>
                <a:ea typeface="Arial"/>
                <a:cs typeface="Arial"/>
                <a:sym typeface="Arial"/>
              </a:rPr>
              <a:t>Torres Chávez, T &amp; García Martínez, A (2019). “Reflexiones sobre los materiales didácticos virtuales adaptativos” en Revista Cubana de Educación Superior, V. 38(3), e2. Disponible en: http://scielo.sld.cu/scielo.php?script=sci_arttext&amp;pid=S0257- 43142019000300002&amp;lng=es&amp;tlng=es. Universia, (s/f) Técnicas y hábitos de estudio. EBOOK. Universia. Disponible en: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https://www.iescosmelopez.org/orientacion/pdfs/or71.pdf</a:t>
            </a:r>
            <a:endParaRPr/>
          </a:p>
        </p:txBody>
      </p:sp>
      <p:pic>
        <p:nvPicPr>
          <p:cNvPr descr="Captura de Pantalla 2022-06-08 a la(s) 23.27.52.png" id="94" name="Google Shape;94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69380" y="6143185"/>
            <a:ext cx="2605240" cy="559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