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57" r:id="rId5"/>
    <p:sldId id="259" r:id="rId6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97FDC"/>
    <a:srgbClr val="F2FDA1"/>
    <a:srgbClr val="95F43E"/>
    <a:srgbClr val="FAFDE7"/>
    <a:srgbClr val="1813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344D84-9AFB-497E-A393-DC336BA19D2E}" styleName="Estilo medio 3 - Énfasis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38B1855-1B75-4FBE-930C-398BA8C253C6}" styleName="Estilo temático 2 - Énfasis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960" y="1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348880"/>
            <a:ext cx="7772400" cy="1512168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933056"/>
            <a:ext cx="6400800" cy="208823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522512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fld id="{6CC87390-96F7-4595-9973-7554D39C17AD}" type="datetimeFigureOut">
              <a:rPr lang="es-MX" smtClean="0"/>
              <a:pPr/>
              <a:t>05/06/2022</a:t>
            </a:fld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740352" y="6356350"/>
            <a:ext cx="946448" cy="365125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C3C0F2BA-0638-4D1F-B224-C999965B36F0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87390-96F7-4595-9973-7554D39C17AD}" type="datetimeFigureOut">
              <a:rPr lang="es-MX" smtClean="0"/>
              <a:t>05/06/2022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0F2BA-0638-4D1F-B224-C999965B36F0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87390-96F7-4595-9973-7554D39C17AD}" type="datetimeFigureOut">
              <a:rPr lang="es-MX" smtClean="0"/>
              <a:t>05/06/2022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0F2BA-0638-4D1F-B224-C999965B36F0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87390-96F7-4595-9973-7554D39C17AD}" type="datetimeFigureOut">
              <a:rPr lang="es-MX" smtClean="0"/>
              <a:t>05/06/2022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0F2BA-0638-4D1F-B224-C999965B36F0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87390-96F7-4595-9973-7554D39C17AD}" type="datetimeFigureOut">
              <a:rPr lang="es-MX" smtClean="0"/>
              <a:t>05/06/2022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0F2BA-0638-4D1F-B224-C999965B36F0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87390-96F7-4595-9973-7554D39C17AD}" type="datetimeFigureOut">
              <a:rPr lang="es-MX" smtClean="0"/>
              <a:t>05/06/2022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0F2BA-0638-4D1F-B224-C999965B36F0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87390-96F7-4595-9973-7554D39C17AD}" type="datetimeFigureOut">
              <a:rPr lang="es-MX" smtClean="0"/>
              <a:t>05/06/2022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0F2BA-0638-4D1F-B224-C999965B36F0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87390-96F7-4595-9973-7554D39C17AD}" type="datetimeFigureOut">
              <a:rPr lang="es-MX" smtClean="0"/>
              <a:t>05/06/2022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0F2BA-0638-4D1F-B224-C999965B36F0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87390-96F7-4595-9973-7554D39C17AD}" type="datetimeFigureOut">
              <a:rPr lang="es-MX" smtClean="0"/>
              <a:t>05/06/2022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0F2BA-0638-4D1F-B224-C999965B36F0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87390-96F7-4595-9973-7554D39C17AD}" type="datetimeFigureOut">
              <a:rPr lang="es-MX" smtClean="0"/>
              <a:t>05/06/2022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0F2BA-0638-4D1F-B224-C999965B36F0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87390-96F7-4595-9973-7554D39C17AD}" type="datetimeFigureOut">
              <a:rPr lang="es-MX" smtClean="0"/>
              <a:t>05/06/2022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0F2BA-0638-4D1F-B224-C999965B36F0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6712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C87390-96F7-4595-9973-7554D39C17AD}" type="datetimeFigureOut">
              <a:rPr lang="es-MX" smtClean="0"/>
              <a:t>05/06/2022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C0F2BA-0638-4D1F-B224-C999965B36F0}" type="slidenum">
              <a:rPr lang="es-MX" smtClean="0"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gif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12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8.png"/><Relationship Id="rId11" Type="http://schemas.openxmlformats.org/officeDocument/2006/relationships/image" Target="../media/image13.jpeg"/><Relationship Id="rId5" Type="http://schemas.openxmlformats.org/officeDocument/2006/relationships/image" Target="../media/image7.png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3.jpeg"/><Relationship Id="rId18" Type="http://schemas.openxmlformats.org/officeDocument/2006/relationships/hyperlink" Target="https://drive.google.com/file/d/1cRpnMf2zmI7rksK7VpIs2fNZlWDmXdIV/view" TargetMode="External"/><Relationship Id="rId3" Type="http://schemas.openxmlformats.org/officeDocument/2006/relationships/image" Target="../media/image16.png"/><Relationship Id="rId21" Type="http://schemas.openxmlformats.org/officeDocument/2006/relationships/image" Target="../media/image28.png"/><Relationship Id="rId7" Type="http://schemas.openxmlformats.org/officeDocument/2006/relationships/hyperlink" Target="https://www.youtube.com/watch?v=7o65va089S4&amp;t=40s" TargetMode="External"/><Relationship Id="rId12" Type="http://schemas.openxmlformats.org/officeDocument/2006/relationships/image" Target="../media/image11.png"/><Relationship Id="rId17" Type="http://schemas.openxmlformats.org/officeDocument/2006/relationships/image" Target="../media/image27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6.png"/><Relationship Id="rId20" Type="http://schemas.openxmlformats.org/officeDocument/2006/relationships/image" Target="../media/image12.jpeg"/><Relationship Id="rId1" Type="http://schemas.openxmlformats.org/officeDocument/2006/relationships/tags" Target="../tags/tag2.xml"/><Relationship Id="rId6" Type="http://schemas.openxmlformats.org/officeDocument/2006/relationships/image" Target="../media/image19.jpeg"/><Relationship Id="rId11" Type="http://schemas.openxmlformats.org/officeDocument/2006/relationships/image" Target="../media/image22.png"/><Relationship Id="rId5" Type="http://schemas.openxmlformats.org/officeDocument/2006/relationships/image" Target="../media/image18.png"/><Relationship Id="rId15" Type="http://schemas.openxmlformats.org/officeDocument/2006/relationships/image" Target="../media/image25.png"/><Relationship Id="rId23" Type="http://schemas.openxmlformats.org/officeDocument/2006/relationships/image" Target="../media/image29.png"/><Relationship Id="rId10" Type="http://schemas.openxmlformats.org/officeDocument/2006/relationships/hyperlink" Target="https://create.piktochart.com/output/44614569-aminoacidos" TargetMode="External"/><Relationship Id="rId19" Type="http://schemas.openxmlformats.org/officeDocument/2006/relationships/hyperlink" Target="https://drive.google.com/file/d/1MBW6BaBI2LOZPwXGklhTHnMzPLySxbtQ/view" TargetMode="External"/><Relationship Id="rId4" Type="http://schemas.openxmlformats.org/officeDocument/2006/relationships/image" Target="../media/image17.jpeg"/><Relationship Id="rId9" Type="http://schemas.openxmlformats.org/officeDocument/2006/relationships/image" Target="../media/image21.png"/><Relationship Id="rId14" Type="http://schemas.openxmlformats.org/officeDocument/2006/relationships/image" Target="../media/image24.jpeg"/><Relationship Id="rId22" Type="http://schemas.openxmlformats.org/officeDocument/2006/relationships/hyperlink" Target="https://drive.google.com/file/d/1jb2ShdRiEkgBAzHY7P8YFf958V9oFtG9/view?usp=sharing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13" Type="http://schemas.openxmlformats.org/officeDocument/2006/relationships/image" Target="../media/image40.pn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12" Type="http://schemas.openxmlformats.org/officeDocument/2006/relationships/image" Target="../media/image3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33.jpeg"/><Relationship Id="rId11" Type="http://schemas.openxmlformats.org/officeDocument/2006/relationships/image" Target="../media/image38.jpe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jpeg"/><Relationship Id="rId9" Type="http://schemas.openxmlformats.org/officeDocument/2006/relationships/image" Target="../media/image36.jpeg"/><Relationship Id="rId14" Type="http://schemas.openxmlformats.org/officeDocument/2006/relationships/image" Target="../media/image4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348880"/>
            <a:ext cx="7772400" cy="1512168"/>
          </a:xfrm>
        </p:spPr>
        <p:txBody>
          <a:bodyPr>
            <a:normAutofit fontScale="90000"/>
          </a:bodyPr>
          <a:lstStyle/>
          <a:p>
            <a:r>
              <a:rPr lang="es-MX" sz="3200" b="1" dirty="0"/>
              <a:t>El modelo de enseñanza híbrido en una asignatura teórico-práctica de la carrera de Biología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195736" y="3861048"/>
            <a:ext cx="5326531" cy="1257759"/>
          </a:xfrm>
        </p:spPr>
        <p:txBody>
          <a:bodyPr>
            <a:noAutofit/>
          </a:bodyPr>
          <a:lstStyle/>
          <a:p>
            <a:r>
              <a:rPr lang="es-MX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Roberto Velasco García</a:t>
            </a:r>
          </a:p>
          <a:p>
            <a:r>
              <a:rPr lang="es-MX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María del Rocío Vargas Martínez</a:t>
            </a:r>
          </a:p>
          <a:p>
            <a:r>
              <a:rPr lang="es-MX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FES Iztacala Carrera de Biología </a:t>
            </a:r>
          </a:p>
          <a:p>
            <a:r>
              <a:rPr lang="es-MX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Mayo de 2022</a:t>
            </a:r>
          </a:p>
          <a:p>
            <a:endParaRPr lang="es-MX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098" name="Picture 2" descr="Facultad de Estudios Superiores Iztacala, UNAM, México">
            <a:extLst>
              <a:ext uri="{FF2B5EF4-FFF2-40B4-BE49-F238E27FC236}">
                <a16:creationId xmlns:a16="http://schemas.microsoft.com/office/drawing/2014/main" id="{5F27D461-EABB-857E-7DD9-A14225B3C3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805852"/>
            <a:ext cx="100811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ownloads - Creative Commons">
            <a:extLst>
              <a:ext uri="{FF2B5EF4-FFF2-40B4-BE49-F238E27FC236}">
                <a16:creationId xmlns:a16="http://schemas.microsoft.com/office/drawing/2014/main" id="{DAC4AF57-C165-C613-0280-61771FDA3D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5517232"/>
            <a:ext cx="1313093" cy="459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9EA07EC1-FCF7-DD5B-2557-7BC4E7A2D99A}"/>
              </a:ext>
            </a:extLst>
          </p:cNvPr>
          <p:cNvSpPr txBox="1"/>
          <p:nvPr/>
        </p:nvSpPr>
        <p:spPr>
          <a:xfrm>
            <a:off x="3131841" y="980728"/>
            <a:ext cx="5688632" cy="738664"/>
          </a:xfrm>
          <a:custGeom>
            <a:avLst/>
            <a:gdLst>
              <a:gd name="connsiteX0" fmla="*/ 0 w 5688632"/>
              <a:gd name="connsiteY0" fmla="*/ 0 h 738664"/>
              <a:gd name="connsiteX1" fmla="*/ 511977 w 5688632"/>
              <a:gd name="connsiteY1" fmla="*/ 0 h 738664"/>
              <a:gd name="connsiteX2" fmla="*/ 910181 w 5688632"/>
              <a:gd name="connsiteY2" fmla="*/ 0 h 738664"/>
              <a:gd name="connsiteX3" fmla="*/ 1592817 w 5688632"/>
              <a:gd name="connsiteY3" fmla="*/ 0 h 738664"/>
              <a:gd name="connsiteX4" fmla="*/ 2104794 w 5688632"/>
              <a:gd name="connsiteY4" fmla="*/ 0 h 738664"/>
              <a:gd name="connsiteX5" fmla="*/ 2616771 w 5688632"/>
              <a:gd name="connsiteY5" fmla="*/ 0 h 738664"/>
              <a:gd name="connsiteX6" fmla="*/ 3299407 w 5688632"/>
              <a:gd name="connsiteY6" fmla="*/ 0 h 738664"/>
              <a:gd name="connsiteX7" fmla="*/ 3754497 w 5688632"/>
              <a:gd name="connsiteY7" fmla="*/ 0 h 738664"/>
              <a:gd name="connsiteX8" fmla="*/ 4437133 w 5688632"/>
              <a:gd name="connsiteY8" fmla="*/ 0 h 738664"/>
              <a:gd name="connsiteX9" fmla="*/ 5119769 w 5688632"/>
              <a:gd name="connsiteY9" fmla="*/ 0 h 738664"/>
              <a:gd name="connsiteX10" fmla="*/ 5688632 w 5688632"/>
              <a:gd name="connsiteY10" fmla="*/ 0 h 738664"/>
              <a:gd name="connsiteX11" fmla="*/ 5688632 w 5688632"/>
              <a:gd name="connsiteY11" fmla="*/ 384105 h 738664"/>
              <a:gd name="connsiteX12" fmla="*/ 5688632 w 5688632"/>
              <a:gd name="connsiteY12" fmla="*/ 738664 h 738664"/>
              <a:gd name="connsiteX13" fmla="*/ 5290428 w 5688632"/>
              <a:gd name="connsiteY13" fmla="*/ 738664 h 738664"/>
              <a:gd name="connsiteX14" fmla="*/ 4607792 w 5688632"/>
              <a:gd name="connsiteY14" fmla="*/ 738664 h 738664"/>
              <a:gd name="connsiteX15" fmla="*/ 4152701 w 5688632"/>
              <a:gd name="connsiteY15" fmla="*/ 738664 h 738664"/>
              <a:gd name="connsiteX16" fmla="*/ 3583838 w 5688632"/>
              <a:gd name="connsiteY16" fmla="*/ 738664 h 738664"/>
              <a:gd name="connsiteX17" fmla="*/ 2901202 w 5688632"/>
              <a:gd name="connsiteY17" fmla="*/ 738664 h 738664"/>
              <a:gd name="connsiteX18" fmla="*/ 2332339 w 5688632"/>
              <a:gd name="connsiteY18" fmla="*/ 738664 h 738664"/>
              <a:gd name="connsiteX19" fmla="*/ 1934135 w 5688632"/>
              <a:gd name="connsiteY19" fmla="*/ 738664 h 738664"/>
              <a:gd name="connsiteX20" fmla="*/ 1479044 w 5688632"/>
              <a:gd name="connsiteY20" fmla="*/ 738664 h 738664"/>
              <a:gd name="connsiteX21" fmla="*/ 796408 w 5688632"/>
              <a:gd name="connsiteY21" fmla="*/ 738664 h 738664"/>
              <a:gd name="connsiteX22" fmla="*/ 0 w 5688632"/>
              <a:gd name="connsiteY22" fmla="*/ 738664 h 738664"/>
              <a:gd name="connsiteX23" fmla="*/ 0 w 5688632"/>
              <a:gd name="connsiteY23" fmla="*/ 384105 h 738664"/>
              <a:gd name="connsiteX24" fmla="*/ 0 w 5688632"/>
              <a:gd name="connsiteY24" fmla="*/ 0 h 73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688632" h="738664" extrusionOk="0">
                <a:moveTo>
                  <a:pt x="0" y="0"/>
                </a:moveTo>
                <a:cubicBezTo>
                  <a:pt x="206166" y="-48054"/>
                  <a:pt x="334563" y="5793"/>
                  <a:pt x="511977" y="0"/>
                </a:cubicBezTo>
                <a:cubicBezTo>
                  <a:pt x="689391" y="-5793"/>
                  <a:pt x="823897" y="4113"/>
                  <a:pt x="910181" y="0"/>
                </a:cubicBezTo>
                <a:cubicBezTo>
                  <a:pt x="996465" y="-4113"/>
                  <a:pt x="1352986" y="20455"/>
                  <a:pt x="1592817" y="0"/>
                </a:cubicBezTo>
                <a:cubicBezTo>
                  <a:pt x="1832648" y="-20455"/>
                  <a:pt x="1887754" y="61170"/>
                  <a:pt x="2104794" y="0"/>
                </a:cubicBezTo>
                <a:cubicBezTo>
                  <a:pt x="2321834" y="-61170"/>
                  <a:pt x="2491132" y="60208"/>
                  <a:pt x="2616771" y="0"/>
                </a:cubicBezTo>
                <a:cubicBezTo>
                  <a:pt x="2742410" y="-60208"/>
                  <a:pt x="3133938" y="29747"/>
                  <a:pt x="3299407" y="0"/>
                </a:cubicBezTo>
                <a:cubicBezTo>
                  <a:pt x="3464876" y="-29747"/>
                  <a:pt x="3583393" y="44992"/>
                  <a:pt x="3754497" y="0"/>
                </a:cubicBezTo>
                <a:cubicBezTo>
                  <a:pt x="3925601" y="-44992"/>
                  <a:pt x="4152872" y="6305"/>
                  <a:pt x="4437133" y="0"/>
                </a:cubicBezTo>
                <a:cubicBezTo>
                  <a:pt x="4721394" y="-6305"/>
                  <a:pt x="4946265" y="59197"/>
                  <a:pt x="5119769" y="0"/>
                </a:cubicBezTo>
                <a:cubicBezTo>
                  <a:pt x="5293273" y="-59197"/>
                  <a:pt x="5419889" y="42549"/>
                  <a:pt x="5688632" y="0"/>
                </a:cubicBezTo>
                <a:cubicBezTo>
                  <a:pt x="5706291" y="142664"/>
                  <a:pt x="5667940" y="254523"/>
                  <a:pt x="5688632" y="384105"/>
                </a:cubicBezTo>
                <a:cubicBezTo>
                  <a:pt x="5709324" y="513687"/>
                  <a:pt x="5674593" y="618566"/>
                  <a:pt x="5688632" y="738664"/>
                </a:cubicBezTo>
                <a:cubicBezTo>
                  <a:pt x="5582537" y="758219"/>
                  <a:pt x="5391212" y="699571"/>
                  <a:pt x="5290428" y="738664"/>
                </a:cubicBezTo>
                <a:cubicBezTo>
                  <a:pt x="5189644" y="777757"/>
                  <a:pt x="4944839" y="676340"/>
                  <a:pt x="4607792" y="738664"/>
                </a:cubicBezTo>
                <a:cubicBezTo>
                  <a:pt x="4270745" y="800988"/>
                  <a:pt x="4246600" y="721638"/>
                  <a:pt x="4152701" y="738664"/>
                </a:cubicBezTo>
                <a:cubicBezTo>
                  <a:pt x="4058802" y="755690"/>
                  <a:pt x="3723879" y="734331"/>
                  <a:pt x="3583838" y="738664"/>
                </a:cubicBezTo>
                <a:cubicBezTo>
                  <a:pt x="3443797" y="742997"/>
                  <a:pt x="3233182" y="675556"/>
                  <a:pt x="2901202" y="738664"/>
                </a:cubicBezTo>
                <a:cubicBezTo>
                  <a:pt x="2569222" y="801772"/>
                  <a:pt x="2467496" y="693946"/>
                  <a:pt x="2332339" y="738664"/>
                </a:cubicBezTo>
                <a:cubicBezTo>
                  <a:pt x="2197182" y="783382"/>
                  <a:pt x="2053448" y="716741"/>
                  <a:pt x="1934135" y="738664"/>
                </a:cubicBezTo>
                <a:cubicBezTo>
                  <a:pt x="1814822" y="760587"/>
                  <a:pt x="1607662" y="724619"/>
                  <a:pt x="1479044" y="738664"/>
                </a:cubicBezTo>
                <a:cubicBezTo>
                  <a:pt x="1350426" y="752709"/>
                  <a:pt x="1092648" y="668510"/>
                  <a:pt x="796408" y="738664"/>
                </a:cubicBezTo>
                <a:cubicBezTo>
                  <a:pt x="500168" y="808818"/>
                  <a:pt x="397804" y="738545"/>
                  <a:pt x="0" y="738664"/>
                </a:cubicBezTo>
                <a:cubicBezTo>
                  <a:pt x="-25653" y="611884"/>
                  <a:pt x="24271" y="491471"/>
                  <a:pt x="0" y="384105"/>
                </a:cubicBezTo>
                <a:cubicBezTo>
                  <a:pt x="-24271" y="276739"/>
                  <a:pt x="2729" y="89272"/>
                  <a:pt x="0" y="0"/>
                </a:cubicBezTo>
                <a:close/>
              </a:path>
            </a:pathLst>
          </a:custGeom>
          <a:noFill/>
          <a:ln w="19050" cap="rnd" cmpd="sng">
            <a:solidFill>
              <a:schemeClr val="bg1">
                <a:lumMod val="50000"/>
              </a:schemeClr>
            </a:solidFill>
            <a:prstDash val="solid"/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>
                <a:solidFill>
                  <a:srgbClr val="0000FF"/>
                </a:solidFill>
                <a:latin typeface="Comic Sans MS" panose="030F0702030302020204" pitchFamily="66" charset="0"/>
              </a:rPr>
              <a:t>Biomoléculas</a:t>
            </a:r>
          </a:p>
          <a:p>
            <a:pPr algn="just"/>
            <a:r>
              <a:rPr lang="es-MX" sz="1400" b="1" dirty="0">
                <a:solidFill>
                  <a:srgbClr val="0000FF"/>
                </a:solidFill>
                <a:latin typeface="Comic Sans MS" panose="030F0702030302020204" pitchFamily="66" charset="0"/>
              </a:rPr>
              <a:t>Es una asignatura teórico-práctica que se imparte en el segundo semestre de la carrera de Biología de la FES Iztacala</a:t>
            </a:r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96793B25-7B26-7579-D431-AB87CCCF1038}"/>
              </a:ext>
            </a:extLst>
          </p:cNvPr>
          <p:cNvGrpSpPr/>
          <p:nvPr/>
        </p:nvGrpSpPr>
        <p:grpSpPr>
          <a:xfrm>
            <a:off x="755576" y="692696"/>
            <a:ext cx="2088232" cy="1674767"/>
            <a:chOff x="5220072" y="2847574"/>
            <a:chExt cx="2088232" cy="1674767"/>
          </a:xfrm>
          <a:solidFill>
            <a:schemeClr val="bg1">
              <a:lumMod val="95000"/>
            </a:schemeClr>
          </a:solidFill>
        </p:grpSpPr>
        <p:sp>
          <p:nvSpPr>
            <p:cNvPr id="12" name="Elipse 11">
              <a:extLst>
                <a:ext uri="{FF2B5EF4-FFF2-40B4-BE49-F238E27FC236}">
                  <a16:creationId xmlns:a16="http://schemas.microsoft.com/office/drawing/2014/main" id="{8C7A2ECD-04E5-EA7A-714B-4432BD416B2F}"/>
                </a:ext>
              </a:extLst>
            </p:cNvPr>
            <p:cNvSpPr/>
            <p:nvPr/>
          </p:nvSpPr>
          <p:spPr>
            <a:xfrm>
              <a:off x="5220072" y="2847574"/>
              <a:ext cx="2088232" cy="1674767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026" name="Picture 2" descr="Proteína - Wikipedia, la enciclopedia libre">
              <a:extLst>
                <a:ext uri="{FF2B5EF4-FFF2-40B4-BE49-F238E27FC236}">
                  <a16:creationId xmlns:a16="http://schemas.microsoft.com/office/drawing/2014/main" id="{345D55DE-2D8D-1AAE-A8DD-C02325F63B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4208" y="3226197"/>
              <a:ext cx="590026" cy="597215"/>
            </a:xfrm>
            <a:prstGeom prst="rec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</p:pic>
        <p:pic>
          <p:nvPicPr>
            <p:cNvPr id="1030" name="Picture 6" descr="Aminoacil ARNt - Wikipedia, la enciclopedia libre">
              <a:extLst>
                <a:ext uri="{FF2B5EF4-FFF2-40B4-BE49-F238E27FC236}">
                  <a16:creationId xmlns:a16="http://schemas.microsoft.com/office/drawing/2014/main" id="{C3679D72-E807-D27C-A501-9E794D584F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25563" y="3003144"/>
              <a:ext cx="546637" cy="541171"/>
            </a:xfrm>
            <a:prstGeom prst="rec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</p:pic>
        <p:pic>
          <p:nvPicPr>
            <p:cNvPr id="1032" name="Picture 8" descr="Fat - Wikipedia">
              <a:extLst>
                <a:ext uri="{FF2B5EF4-FFF2-40B4-BE49-F238E27FC236}">
                  <a16:creationId xmlns:a16="http://schemas.microsoft.com/office/drawing/2014/main" id="{41773C60-EBB7-E95D-3C4F-B2956C84D6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63015" y="3810191"/>
              <a:ext cx="692586" cy="562294"/>
            </a:xfrm>
            <a:prstGeom prst="rec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</p:pic>
        <p:pic>
          <p:nvPicPr>
            <p:cNvPr id="1034" name="Picture 10">
              <a:extLst>
                <a:ext uri="{FF2B5EF4-FFF2-40B4-BE49-F238E27FC236}">
                  <a16:creationId xmlns:a16="http://schemas.microsoft.com/office/drawing/2014/main" id="{805F385F-96B3-1ACF-9B7F-C59D5CB370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8104" y="3573016"/>
              <a:ext cx="538697" cy="465468"/>
            </a:xfrm>
            <a:prstGeom prst="rec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</p:pic>
      </p:grpSp>
      <p:sp>
        <p:nvSpPr>
          <p:cNvPr id="20" name="CuadroTexto 19">
            <a:extLst>
              <a:ext uri="{FF2B5EF4-FFF2-40B4-BE49-F238E27FC236}">
                <a16:creationId xmlns:a16="http://schemas.microsoft.com/office/drawing/2014/main" id="{1C7286BD-3186-A4BA-98F2-A3FB5D57C5EA}"/>
              </a:ext>
            </a:extLst>
          </p:cNvPr>
          <p:cNvSpPr txBox="1"/>
          <p:nvPr/>
        </p:nvSpPr>
        <p:spPr>
          <a:xfrm>
            <a:off x="797909" y="3161397"/>
            <a:ext cx="20240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b="1" dirty="0">
                <a:latin typeface="Comic Sans MS" panose="030F0702030302020204" pitchFamily="66" charset="0"/>
              </a:rPr>
              <a:t>Curso presencial</a:t>
            </a:r>
          </a:p>
        </p:txBody>
      </p:sp>
      <p:pic>
        <p:nvPicPr>
          <p:cNvPr id="1036" name="Picture 12" descr="733,395 Laboratory Stock Photos, Pictures &amp; Royalty-Free Images - iStock">
            <a:extLst>
              <a:ext uri="{FF2B5EF4-FFF2-40B4-BE49-F238E27FC236}">
                <a16:creationId xmlns:a16="http://schemas.microsoft.com/office/drawing/2014/main" id="{BB3B3F54-C49C-614C-82FD-390C17E9BE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64" y="3588133"/>
            <a:ext cx="1462277" cy="97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571,384 University Class Stock Photos, Pictures &amp; Royalty-Free Images -  iStock">
            <a:extLst>
              <a:ext uri="{FF2B5EF4-FFF2-40B4-BE49-F238E27FC236}">
                <a16:creationId xmlns:a16="http://schemas.microsoft.com/office/drawing/2014/main" id="{64A2C106-C039-E788-575E-21741D04D2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782" y="5259552"/>
            <a:ext cx="1577129" cy="1051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8">
            <a:extLst>
              <a:ext uri="{FF2B5EF4-FFF2-40B4-BE49-F238E27FC236}">
                <a16:creationId xmlns:a16="http://schemas.microsoft.com/office/drawing/2014/main" id="{9D88CD52-CE40-E062-FDA6-E17C9EA20B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612" y="4715977"/>
            <a:ext cx="1203672" cy="308023"/>
          </a:xfrm>
          <a:prstGeom prst="rect">
            <a:avLst/>
          </a:prstGeom>
          <a:solidFill>
            <a:schemeClr val="bg1"/>
          </a:solidFill>
        </p:spPr>
      </p:pic>
      <p:grpSp>
        <p:nvGrpSpPr>
          <p:cNvPr id="5" name="Grupo 4">
            <a:extLst>
              <a:ext uri="{FF2B5EF4-FFF2-40B4-BE49-F238E27FC236}">
                <a16:creationId xmlns:a16="http://schemas.microsoft.com/office/drawing/2014/main" id="{38A353A7-82A4-93D3-7579-10B191DB422F}"/>
              </a:ext>
            </a:extLst>
          </p:cNvPr>
          <p:cNvGrpSpPr/>
          <p:nvPr/>
        </p:nvGrpSpPr>
        <p:grpSpPr>
          <a:xfrm>
            <a:off x="5092780" y="2481599"/>
            <a:ext cx="3637416" cy="3246618"/>
            <a:chOff x="4707894" y="2721952"/>
            <a:chExt cx="3832340" cy="3525645"/>
          </a:xfrm>
        </p:grpSpPr>
        <p:sp>
          <p:nvSpPr>
            <p:cNvPr id="26" name="CuadroTexto 25">
              <a:extLst>
                <a:ext uri="{FF2B5EF4-FFF2-40B4-BE49-F238E27FC236}">
                  <a16:creationId xmlns:a16="http://schemas.microsoft.com/office/drawing/2014/main" id="{CC08BFA7-FF13-CAFA-926A-9CC1D7339829}"/>
                </a:ext>
              </a:extLst>
            </p:cNvPr>
            <p:cNvSpPr txBox="1"/>
            <p:nvPr/>
          </p:nvSpPr>
          <p:spPr>
            <a:xfrm>
              <a:off x="5396138" y="2721952"/>
              <a:ext cx="221207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MX" b="1" dirty="0">
                  <a:latin typeface="Comic Sans MS" panose="030F0702030302020204" pitchFamily="66" charset="0"/>
                </a:rPr>
                <a:t>Curso a distancia</a:t>
              </a:r>
            </a:p>
          </p:txBody>
        </p:sp>
        <p:sp>
          <p:nvSpPr>
            <p:cNvPr id="29" name="CuadroTexto 28">
              <a:extLst>
                <a:ext uri="{FF2B5EF4-FFF2-40B4-BE49-F238E27FC236}">
                  <a16:creationId xmlns:a16="http://schemas.microsoft.com/office/drawing/2014/main" id="{E4E7759B-9821-F60C-E7CA-F17AC2B62E5F}"/>
                </a:ext>
              </a:extLst>
            </p:cNvPr>
            <p:cNvSpPr txBox="1"/>
            <p:nvPr/>
          </p:nvSpPr>
          <p:spPr>
            <a:xfrm>
              <a:off x="5432781" y="3024566"/>
              <a:ext cx="2398473" cy="50134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MX" sz="1200" b="1" dirty="0">
                  <a:latin typeface="Comic Sans MS" panose="030F0702030302020204" pitchFamily="66" charset="0"/>
                </a:rPr>
                <a:t>Semestres </a:t>
              </a:r>
            </a:p>
            <a:p>
              <a:r>
                <a:rPr lang="es-MX" sz="1200" b="1" dirty="0">
                  <a:latin typeface="Comic Sans MS" panose="030F0702030302020204" pitchFamily="66" charset="0"/>
                </a:rPr>
                <a:t>2020-2, 2021-2 y 2022-2</a:t>
              </a:r>
            </a:p>
          </p:txBody>
        </p:sp>
        <p:grpSp>
          <p:nvGrpSpPr>
            <p:cNvPr id="23" name="Grupo 22">
              <a:extLst>
                <a:ext uri="{FF2B5EF4-FFF2-40B4-BE49-F238E27FC236}">
                  <a16:creationId xmlns:a16="http://schemas.microsoft.com/office/drawing/2014/main" id="{3B2F56AC-A508-778F-66DA-D915EEEFB3BE}"/>
                </a:ext>
              </a:extLst>
            </p:cNvPr>
            <p:cNvGrpSpPr/>
            <p:nvPr/>
          </p:nvGrpSpPr>
          <p:grpSpPr>
            <a:xfrm>
              <a:off x="4707894" y="3583789"/>
              <a:ext cx="3832340" cy="2663808"/>
              <a:chOff x="5204156" y="3429000"/>
              <a:chExt cx="3832340" cy="2663808"/>
            </a:xfrm>
          </p:grpSpPr>
          <p:sp>
            <p:nvSpPr>
              <p:cNvPr id="17" name="Rectángulo 16">
                <a:extLst>
                  <a:ext uri="{FF2B5EF4-FFF2-40B4-BE49-F238E27FC236}">
                    <a16:creationId xmlns:a16="http://schemas.microsoft.com/office/drawing/2014/main" id="{951ECF4B-CA8B-2FC5-6E45-A8F9A7D959F1}"/>
                  </a:ext>
                </a:extLst>
              </p:cNvPr>
              <p:cNvSpPr/>
              <p:nvPr/>
            </p:nvSpPr>
            <p:spPr>
              <a:xfrm>
                <a:off x="5811348" y="4221088"/>
                <a:ext cx="2633865" cy="1871720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noFill/>
                </a:endParaRPr>
              </a:p>
            </p:txBody>
          </p:sp>
          <p:pic>
            <p:nvPicPr>
              <p:cNvPr id="1046" name="Picture 22" descr="Zoom: Guía de iniciación y tutorial para nuevos usuarios 🧿🧿">
                <a:extLst>
                  <a:ext uri="{FF2B5EF4-FFF2-40B4-BE49-F238E27FC236}">
                    <a16:creationId xmlns:a16="http://schemas.microsoft.com/office/drawing/2014/main" id="{8FF05BF4-2681-16AF-9DB4-191A73B341F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92400" y="4794230"/>
                <a:ext cx="1093066" cy="6384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9" name="Triángulo isósceles 18">
                <a:extLst>
                  <a:ext uri="{FF2B5EF4-FFF2-40B4-BE49-F238E27FC236}">
                    <a16:creationId xmlns:a16="http://schemas.microsoft.com/office/drawing/2014/main" id="{8B9273D4-965E-C691-781F-D4C1620329A3}"/>
                  </a:ext>
                </a:extLst>
              </p:cNvPr>
              <p:cNvSpPr/>
              <p:nvPr/>
            </p:nvSpPr>
            <p:spPr>
              <a:xfrm>
                <a:off x="5204156" y="3429000"/>
                <a:ext cx="3832340" cy="792088"/>
              </a:xfrm>
              <a:prstGeom prst="triangle">
                <a:avLst/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cxnSp>
            <p:nvCxnSpPr>
              <p:cNvPr id="22" name="Conector recto 21">
                <a:extLst>
                  <a:ext uri="{FF2B5EF4-FFF2-40B4-BE49-F238E27FC236}">
                    <a16:creationId xmlns:a16="http://schemas.microsoft.com/office/drawing/2014/main" id="{1F7C6E75-7BAC-15C6-7788-AF12F3FC9814}"/>
                  </a:ext>
                </a:extLst>
              </p:cNvPr>
              <p:cNvCxnSpPr/>
              <p:nvPr/>
            </p:nvCxnSpPr>
            <p:spPr>
              <a:xfrm>
                <a:off x="5811348" y="4221088"/>
                <a:ext cx="2633865" cy="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058" name="Picture 34" descr="Online Class free vector icons designed by Freepik | Icon, Free icons, Vector  free">
                <a:extLst>
                  <a:ext uri="{FF2B5EF4-FFF2-40B4-BE49-F238E27FC236}">
                    <a16:creationId xmlns:a16="http://schemas.microsoft.com/office/drawing/2014/main" id="{EC867091-2FD1-FADA-38BD-87DEA52A25D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20272" y="4652648"/>
                <a:ext cx="1168591" cy="116859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42" name="Picture 18">
                <a:extLst>
                  <a:ext uri="{FF2B5EF4-FFF2-40B4-BE49-F238E27FC236}">
                    <a16:creationId xmlns:a16="http://schemas.microsoft.com/office/drawing/2014/main" id="{D6C0D4A5-07DB-DE78-03F6-B2B48A64D71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26202" y="3985191"/>
                <a:ext cx="2004156" cy="51286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24" name="Grupo 23">
            <a:extLst>
              <a:ext uri="{FF2B5EF4-FFF2-40B4-BE49-F238E27FC236}">
                <a16:creationId xmlns:a16="http://schemas.microsoft.com/office/drawing/2014/main" id="{F114563E-F4E7-1AB5-B60C-21850AC61D6E}"/>
              </a:ext>
            </a:extLst>
          </p:cNvPr>
          <p:cNvGrpSpPr/>
          <p:nvPr/>
        </p:nvGrpSpPr>
        <p:grpSpPr>
          <a:xfrm>
            <a:off x="3432227" y="2904153"/>
            <a:ext cx="1376812" cy="1434398"/>
            <a:chOff x="3250109" y="3428625"/>
            <a:chExt cx="1376812" cy="1434398"/>
          </a:xfrm>
        </p:grpSpPr>
        <p:pic>
          <p:nvPicPr>
            <p:cNvPr id="16" name="Imagen 15" descr="Icono&#10;&#10;Descripción generada automáticamente">
              <a:extLst>
                <a:ext uri="{FF2B5EF4-FFF2-40B4-BE49-F238E27FC236}">
                  <a16:creationId xmlns:a16="http://schemas.microsoft.com/office/drawing/2014/main" id="{9C97F6DA-B0DA-EFB4-CE70-28EB4358F29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6185" y="3661145"/>
              <a:ext cx="850736" cy="850736"/>
            </a:xfrm>
            <a:prstGeom prst="rect">
              <a:avLst/>
            </a:prstGeom>
          </p:spPr>
        </p:pic>
        <p:pic>
          <p:nvPicPr>
            <p:cNvPr id="44" name="Imagen 43" descr="Icono&#10;&#10;Descripción generada automáticamente">
              <a:extLst>
                <a:ext uri="{FF2B5EF4-FFF2-40B4-BE49-F238E27FC236}">
                  <a16:creationId xmlns:a16="http://schemas.microsoft.com/office/drawing/2014/main" id="{DAA22180-1789-2EE4-E559-0E61F60DD9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50109" y="3428625"/>
              <a:ext cx="648447" cy="648447"/>
            </a:xfrm>
            <a:prstGeom prst="rect">
              <a:avLst/>
            </a:prstGeom>
          </p:spPr>
        </p:pic>
        <p:pic>
          <p:nvPicPr>
            <p:cNvPr id="45" name="Imagen 44" descr="Icono&#10;&#10;Descripción generada automáticamente">
              <a:extLst>
                <a:ext uri="{FF2B5EF4-FFF2-40B4-BE49-F238E27FC236}">
                  <a16:creationId xmlns:a16="http://schemas.microsoft.com/office/drawing/2014/main" id="{28C351F2-5D28-D00B-AE78-F91E34C0364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10695" y="4214576"/>
              <a:ext cx="648447" cy="648447"/>
            </a:xfrm>
            <a:prstGeom prst="rect">
              <a:avLst/>
            </a:prstGeom>
          </p:spPr>
        </p:pic>
      </p:grpSp>
      <p:sp>
        <p:nvSpPr>
          <p:cNvPr id="31" name="CuadroTexto 30">
            <a:extLst>
              <a:ext uri="{FF2B5EF4-FFF2-40B4-BE49-F238E27FC236}">
                <a16:creationId xmlns:a16="http://schemas.microsoft.com/office/drawing/2014/main" id="{191001BE-EC97-31F6-5EC6-2DBDFAE2BC92}"/>
              </a:ext>
            </a:extLst>
          </p:cNvPr>
          <p:cNvSpPr txBox="1"/>
          <p:nvPr/>
        </p:nvSpPr>
        <p:spPr>
          <a:xfrm>
            <a:off x="3903937" y="6097790"/>
            <a:ext cx="4949401" cy="461665"/>
          </a:xfrm>
          <a:custGeom>
            <a:avLst/>
            <a:gdLst>
              <a:gd name="connsiteX0" fmla="*/ 0 w 4949401"/>
              <a:gd name="connsiteY0" fmla="*/ 0 h 461665"/>
              <a:gd name="connsiteX1" fmla="*/ 470193 w 4949401"/>
              <a:gd name="connsiteY1" fmla="*/ 0 h 461665"/>
              <a:gd name="connsiteX2" fmla="*/ 1088868 w 4949401"/>
              <a:gd name="connsiteY2" fmla="*/ 0 h 461665"/>
              <a:gd name="connsiteX3" fmla="*/ 1806531 w 4949401"/>
              <a:gd name="connsiteY3" fmla="*/ 0 h 461665"/>
              <a:gd name="connsiteX4" fmla="*/ 2375712 w 4949401"/>
              <a:gd name="connsiteY4" fmla="*/ 0 h 461665"/>
              <a:gd name="connsiteX5" fmla="*/ 2845906 w 4949401"/>
              <a:gd name="connsiteY5" fmla="*/ 0 h 461665"/>
              <a:gd name="connsiteX6" fmla="*/ 3464581 w 4949401"/>
              <a:gd name="connsiteY6" fmla="*/ 0 h 461665"/>
              <a:gd name="connsiteX7" fmla="*/ 4033762 w 4949401"/>
              <a:gd name="connsiteY7" fmla="*/ 0 h 461665"/>
              <a:gd name="connsiteX8" fmla="*/ 4949401 w 4949401"/>
              <a:gd name="connsiteY8" fmla="*/ 0 h 461665"/>
              <a:gd name="connsiteX9" fmla="*/ 4949401 w 4949401"/>
              <a:gd name="connsiteY9" fmla="*/ 461665 h 461665"/>
              <a:gd name="connsiteX10" fmla="*/ 4380220 w 4949401"/>
              <a:gd name="connsiteY10" fmla="*/ 461665 h 461665"/>
              <a:gd name="connsiteX11" fmla="*/ 3712051 w 4949401"/>
              <a:gd name="connsiteY11" fmla="*/ 461665 h 461665"/>
              <a:gd name="connsiteX12" fmla="*/ 3241858 w 4949401"/>
              <a:gd name="connsiteY12" fmla="*/ 461665 h 461665"/>
              <a:gd name="connsiteX13" fmla="*/ 2722171 w 4949401"/>
              <a:gd name="connsiteY13" fmla="*/ 461665 h 461665"/>
              <a:gd name="connsiteX14" fmla="*/ 2202483 w 4949401"/>
              <a:gd name="connsiteY14" fmla="*/ 461665 h 461665"/>
              <a:gd name="connsiteX15" fmla="*/ 1484820 w 4949401"/>
              <a:gd name="connsiteY15" fmla="*/ 461665 h 461665"/>
              <a:gd name="connsiteX16" fmla="*/ 767157 w 4949401"/>
              <a:gd name="connsiteY16" fmla="*/ 461665 h 461665"/>
              <a:gd name="connsiteX17" fmla="*/ 0 w 4949401"/>
              <a:gd name="connsiteY17" fmla="*/ 461665 h 461665"/>
              <a:gd name="connsiteX18" fmla="*/ 0 w 4949401"/>
              <a:gd name="connsiteY18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949401" h="461665" extrusionOk="0">
                <a:moveTo>
                  <a:pt x="0" y="0"/>
                </a:moveTo>
                <a:cubicBezTo>
                  <a:pt x="118415" y="6871"/>
                  <a:pt x="300041" y="14901"/>
                  <a:pt x="470193" y="0"/>
                </a:cubicBezTo>
                <a:cubicBezTo>
                  <a:pt x="640345" y="-14901"/>
                  <a:pt x="881739" y="-16733"/>
                  <a:pt x="1088868" y="0"/>
                </a:cubicBezTo>
                <a:cubicBezTo>
                  <a:pt x="1295998" y="16733"/>
                  <a:pt x="1579171" y="-20645"/>
                  <a:pt x="1806531" y="0"/>
                </a:cubicBezTo>
                <a:cubicBezTo>
                  <a:pt x="2033891" y="20645"/>
                  <a:pt x="2236649" y="5202"/>
                  <a:pt x="2375712" y="0"/>
                </a:cubicBezTo>
                <a:cubicBezTo>
                  <a:pt x="2514775" y="-5202"/>
                  <a:pt x="2635287" y="11920"/>
                  <a:pt x="2845906" y="0"/>
                </a:cubicBezTo>
                <a:cubicBezTo>
                  <a:pt x="3056525" y="-11920"/>
                  <a:pt x="3311370" y="28896"/>
                  <a:pt x="3464581" y="0"/>
                </a:cubicBezTo>
                <a:cubicBezTo>
                  <a:pt x="3617792" y="-28896"/>
                  <a:pt x="3803219" y="-15132"/>
                  <a:pt x="4033762" y="0"/>
                </a:cubicBezTo>
                <a:cubicBezTo>
                  <a:pt x="4264305" y="15132"/>
                  <a:pt x="4607006" y="26202"/>
                  <a:pt x="4949401" y="0"/>
                </a:cubicBezTo>
                <a:cubicBezTo>
                  <a:pt x="4962935" y="131886"/>
                  <a:pt x="4969054" y="294057"/>
                  <a:pt x="4949401" y="461665"/>
                </a:cubicBezTo>
                <a:cubicBezTo>
                  <a:pt x="4832428" y="478363"/>
                  <a:pt x="4497985" y="457524"/>
                  <a:pt x="4380220" y="461665"/>
                </a:cubicBezTo>
                <a:cubicBezTo>
                  <a:pt x="4262455" y="465806"/>
                  <a:pt x="3888199" y="434213"/>
                  <a:pt x="3712051" y="461665"/>
                </a:cubicBezTo>
                <a:cubicBezTo>
                  <a:pt x="3535903" y="489117"/>
                  <a:pt x="3353716" y="454123"/>
                  <a:pt x="3241858" y="461665"/>
                </a:cubicBezTo>
                <a:cubicBezTo>
                  <a:pt x="3130000" y="469207"/>
                  <a:pt x="2971104" y="452982"/>
                  <a:pt x="2722171" y="461665"/>
                </a:cubicBezTo>
                <a:cubicBezTo>
                  <a:pt x="2473238" y="470348"/>
                  <a:pt x="2315001" y="445185"/>
                  <a:pt x="2202483" y="461665"/>
                </a:cubicBezTo>
                <a:cubicBezTo>
                  <a:pt x="2089965" y="478145"/>
                  <a:pt x="1658130" y="480698"/>
                  <a:pt x="1484820" y="461665"/>
                </a:cubicBezTo>
                <a:cubicBezTo>
                  <a:pt x="1311510" y="442632"/>
                  <a:pt x="944934" y="482747"/>
                  <a:pt x="767157" y="461665"/>
                </a:cubicBezTo>
                <a:cubicBezTo>
                  <a:pt x="589380" y="440583"/>
                  <a:pt x="210636" y="496611"/>
                  <a:pt x="0" y="461665"/>
                </a:cubicBezTo>
                <a:cubicBezTo>
                  <a:pt x="-16749" y="335188"/>
                  <a:pt x="-7989" y="184641"/>
                  <a:pt x="0" y="0"/>
                </a:cubicBezTo>
                <a:close/>
              </a:path>
            </a:pathLst>
          </a:custGeom>
          <a:noFill/>
          <a:ln>
            <a:solidFill>
              <a:schemeClr val="bg1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322130485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just"/>
            <a:r>
              <a:rPr lang="es-MX" sz="1200" b="1" dirty="0">
                <a:solidFill>
                  <a:srgbClr val="0000FF"/>
                </a:solidFill>
                <a:latin typeface="Comic Sans MS" panose="030F0702030302020204" pitchFamily="66" charset="0"/>
              </a:rPr>
              <a:t>La transición hacia la modalidad a distancia llevó a un reajuste del curso, que originalmente era b-</a:t>
            </a:r>
            <a:r>
              <a:rPr lang="es-MX" sz="1200" b="1" dirty="0" err="1">
                <a:solidFill>
                  <a:srgbClr val="0000FF"/>
                </a:solidFill>
                <a:latin typeface="Comic Sans MS" panose="030F0702030302020204" pitchFamily="66" charset="0"/>
              </a:rPr>
              <a:t>learning</a:t>
            </a:r>
            <a:r>
              <a:rPr lang="es-MX" sz="1200" b="1" dirty="0">
                <a:solidFill>
                  <a:srgbClr val="0000FF"/>
                </a:solidFill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BBB7C64F-66E0-0673-6365-7D7C488C0A04}"/>
              </a:ext>
            </a:extLst>
          </p:cNvPr>
          <p:cNvSpPr txBox="1"/>
          <p:nvPr/>
        </p:nvSpPr>
        <p:spPr>
          <a:xfrm>
            <a:off x="2652925" y="5039357"/>
            <a:ext cx="2502024" cy="646331"/>
          </a:xfrm>
          <a:custGeom>
            <a:avLst/>
            <a:gdLst>
              <a:gd name="connsiteX0" fmla="*/ 0 w 2502024"/>
              <a:gd name="connsiteY0" fmla="*/ 0 h 646331"/>
              <a:gd name="connsiteX1" fmla="*/ 475385 w 2502024"/>
              <a:gd name="connsiteY1" fmla="*/ 0 h 646331"/>
              <a:gd name="connsiteX2" fmla="*/ 900729 w 2502024"/>
              <a:gd name="connsiteY2" fmla="*/ 0 h 646331"/>
              <a:gd name="connsiteX3" fmla="*/ 1426154 w 2502024"/>
              <a:gd name="connsiteY3" fmla="*/ 0 h 646331"/>
              <a:gd name="connsiteX4" fmla="*/ 1976599 w 2502024"/>
              <a:gd name="connsiteY4" fmla="*/ 0 h 646331"/>
              <a:gd name="connsiteX5" fmla="*/ 2502024 w 2502024"/>
              <a:gd name="connsiteY5" fmla="*/ 0 h 646331"/>
              <a:gd name="connsiteX6" fmla="*/ 2502024 w 2502024"/>
              <a:gd name="connsiteY6" fmla="*/ 316702 h 646331"/>
              <a:gd name="connsiteX7" fmla="*/ 2502024 w 2502024"/>
              <a:gd name="connsiteY7" fmla="*/ 646331 h 646331"/>
              <a:gd name="connsiteX8" fmla="*/ 2051660 w 2502024"/>
              <a:gd name="connsiteY8" fmla="*/ 646331 h 646331"/>
              <a:gd name="connsiteX9" fmla="*/ 1501214 w 2502024"/>
              <a:gd name="connsiteY9" fmla="*/ 646331 h 646331"/>
              <a:gd name="connsiteX10" fmla="*/ 1025830 w 2502024"/>
              <a:gd name="connsiteY10" fmla="*/ 646331 h 646331"/>
              <a:gd name="connsiteX11" fmla="*/ 500405 w 2502024"/>
              <a:gd name="connsiteY11" fmla="*/ 646331 h 646331"/>
              <a:gd name="connsiteX12" fmla="*/ 0 w 2502024"/>
              <a:gd name="connsiteY12" fmla="*/ 646331 h 646331"/>
              <a:gd name="connsiteX13" fmla="*/ 0 w 2502024"/>
              <a:gd name="connsiteY13" fmla="*/ 329629 h 646331"/>
              <a:gd name="connsiteX14" fmla="*/ 0 w 2502024"/>
              <a:gd name="connsiteY14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502024" h="646331" extrusionOk="0">
                <a:moveTo>
                  <a:pt x="0" y="0"/>
                </a:moveTo>
                <a:cubicBezTo>
                  <a:pt x="111625" y="-23000"/>
                  <a:pt x="309759" y="23429"/>
                  <a:pt x="475385" y="0"/>
                </a:cubicBezTo>
                <a:cubicBezTo>
                  <a:pt x="641011" y="-23429"/>
                  <a:pt x="737169" y="16350"/>
                  <a:pt x="900729" y="0"/>
                </a:cubicBezTo>
                <a:cubicBezTo>
                  <a:pt x="1064289" y="-16350"/>
                  <a:pt x="1293968" y="60285"/>
                  <a:pt x="1426154" y="0"/>
                </a:cubicBezTo>
                <a:cubicBezTo>
                  <a:pt x="1558341" y="-60285"/>
                  <a:pt x="1860606" y="40115"/>
                  <a:pt x="1976599" y="0"/>
                </a:cubicBezTo>
                <a:cubicBezTo>
                  <a:pt x="2092592" y="-40115"/>
                  <a:pt x="2363644" y="30391"/>
                  <a:pt x="2502024" y="0"/>
                </a:cubicBezTo>
                <a:cubicBezTo>
                  <a:pt x="2512909" y="76915"/>
                  <a:pt x="2495057" y="222055"/>
                  <a:pt x="2502024" y="316702"/>
                </a:cubicBezTo>
                <a:cubicBezTo>
                  <a:pt x="2508991" y="411349"/>
                  <a:pt x="2468415" y="499182"/>
                  <a:pt x="2502024" y="646331"/>
                </a:cubicBezTo>
                <a:cubicBezTo>
                  <a:pt x="2389542" y="679576"/>
                  <a:pt x="2195553" y="628971"/>
                  <a:pt x="2051660" y="646331"/>
                </a:cubicBezTo>
                <a:cubicBezTo>
                  <a:pt x="1907767" y="663691"/>
                  <a:pt x="1702283" y="644332"/>
                  <a:pt x="1501214" y="646331"/>
                </a:cubicBezTo>
                <a:cubicBezTo>
                  <a:pt x="1300145" y="648330"/>
                  <a:pt x="1182658" y="644538"/>
                  <a:pt x="1025830" y="646331"/>
                </a:cubicBezTo>
                <a:cubicBezTo>
                  <a:pt x="869002" y="648124"/>
                  <a:pt x="752142" y="616695"/>
                  <a:pt x="500405" y="646331"/>
                </a:cubicBezTo>
                <a:cubicBezTo>
                  <a:pt x="248668" y="675967"/>
                  <a:pt x="140064" y="644892"/>
                  <a:pt x="0" y="646331"/>
                </a:cubicBezTo>
                <a:cubicBezTo>
                  <a:pt x="-34348" y="519275"/>
                  <a:pt x="1121" y="484053"/>
                  <a:pt x="0" y="329629"/>
                </a:cubicBezTo>
                <a:cubicBezTo>
                  <a:pt x="-1121" y="175205"/>
                  <a:pt x="6418" y="105257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68536105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just"/>
            <a:r>
              <a:rPr lang="es-MX" sz="1200" b="1" dirty="0">
                <a:solidFill>
                  <a:srgbClr val="0000FF"/>
                </a:solidFill>
                <a:latin typeface="Comic Sans MS" panose="030F0702030302020204" pitchFamily="66" charset="0"/>
              </a:rPr>
              <a:t>Durante el año 2020 el confinamiento obligó a la impartición del curso en línea.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61600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upo 21">
            <a:extLst>
              <a:ext uri="{FF2B5EF4-FFF2-40B4-BE49-F238E27FC236}">
                <a16:creationId xmlns:a16="http://schemas.microsoft.com/office/drawing/2014/main" id="{8287B332-014F-2ACE-F778-A845E723C0E5}"/>
              </a:ext>
            </a:extLst>
          </p:cNvPr>
          <p:cNvGrpSpPr/>
          <p:nvPr/>
        </p:nvGrpSpPr>
        <p:grpSpPr>
          <a:xfrm>
            <a:off x="3052586" y="5050980"/>
            <a:ext cx="3055218" cy="1512167"/>
            <a:chOff x="436793" y="262097"/>
            <a:chExt cx="3055218" cy="1512167"/>
          </a:xfrm>
        </p:grpSpPr>
        <p:sp>
          <p:nvSpPr>
            <p:cNvPr id="30" name="Rectángulo: esquinas redondeadas 29">
              <a:extLst>
                <a:ext uri="{FF2B5EF4-FFF2-40B4-BE49-F238E27FC236}">
                  <a16:creationId xmlns:a16="http://schemas.microsoft.com/office/drawing/2014/main" id="{03B47708-6CFC-9B86-E9B7-5A01F32FB232}"/>
                </a:ext>
              </a:extLst>
            </p:cNvPr>
            <p:cNvSpPr/>
            <p:nvPr/>
          </p:nvSpPr>
          <p:spPr>
            <a:xfrm>
              <a:off x="436793" y="262097"/>
              <a:ext cx="3055218" cy="1512167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grpSp>
          <p:nvGrpSpPr>
            <p:cNvPr id="4" name="Grupo 3">
              <a:extLst>
                <a:ext uri="{FF2B5EF4-FFF2-40B4-BE49-F238E27FC236}">
                  <a16:creationId xmlns:a16="http://schemas.microsoft.com/office/drawing/2014/main" id="{B50C95D1-1425-91C8-BB9A-BEC260969C60}"/>
                </a:ext>
              </a:extLst>
            </p:cNvPr>
            <p:cNvGrpSpPr/>
            <p:nvPr/>
          </p:nvGrpSpPr>
          <p:grpSpPr>
            <a:xfrm>
              <a:off x="455278" y="614612"/>
              <a:ext cx="2885181" cy="1080120"/>
              <a:chOff x="-214814" y="1556792"/>
              <a:chExt cx="5107769" cy="2304256"/>
            </a:xfrm>
          </p:grpSpPr>
          <p:pic>
            <p:nvPicPr>
              <p:cNvPr id="3" name="Imagen 2">
                <a:extLst>
                  <a:ext uri="{FF2B5EF4-FFF2-40B4-BE49-F238E27FC236}">
                    <a16:creationId xmlns:a16="http://schemas.microsoft.com/office/drawing/2014/main" id="{EF9C024E-196E-9B7D-E128-3C6690F1E48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t="4494"/>
              <a:stretch/>
            </p:blipFill>
            <p:spPr>
              <a:xfrm>
                <a:off x="395536" y="1556792"/>
                <a:ext cx="4497419" cy="2304256"/>
              </a:xfrm>
              <a:prstGeom prst="rect">
                <a:avLst/>
              </a:prstGeom>
            </p:spPr>
          </p:pic>
          <p:pic>
            <p:nvPicPr>
              <p:cNvPr id="3074" name="Picture 2" descr="Como crear un Kahoot! paso a paso | idDOCENTE">
                <a:extLst>
                  <a:ext uri="{FF2B5EF4-FFF2-40B4-BE49-F238E27FC236}">
                    <a16:creationId xmlns:a16="http://schemas.microsoft.com/office/drawing/2014/main" id="{A76EB952-347A-13DE-F8E3-708DAB540B8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14814" y="2187314"/>
                <a:ext cx="1518714" cy="7231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0" name="CuadroTexto 19">
              <a:extLst>
                <a:ext uri="{FF2B5EF4-FFF2-40B4-BE49-F238E27FC236}">
                  <a16:creationId xmlns:a16="http://schemas.microsoft.com/office/drawing/2014/main" id="{16B8A7A2-62C3-9ECE-6634-58587BF9FC39}"/>
                </a:ext>
              </a:extLst>
            </p:cNvPr>
            <p:cNvSpPr txBox="1"/>
            <p:nvPr/>
          </p:nvSpPr>
          <p:spPr>
            <a:xfrm>
              <a:off x="1385149" y="350074"/>
              <a:ext cx="1293944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s-MX" sz="800" b="1" dirty="0">
                  <a:latin typeface="Roboto" panose="02000000000000000000" pitchFamily="2" charset="0"/>
                  <a:ea typeface="Roboto" panose="02000000000000000000" pitchFamily="2" charset="0"/>
                </a:rPr>
                <a:t>Actividades interactivas</a:t>
              </a:r>
            </a:p>
          </p:txBody>
        </p:sp>
      </p:grpSp>
      <p:grpSp>
        <p:nvGrpSpPr>
          <p:cNvPr id="21" name="Grupo 20">
            <a:extLst>
              <a:ext uri="{FF2B5EF4-FFF2-40B4-BE49-F238E27FC236}">
                <a16:creationId xmlns:a16="http://schemas.microsoft.com/office/drawing/2014/main" id="{5E4983BF-1549-1E72-CDDE-3478087BD085}"/>
              </a:ext>
            </a:extLst>
          </p:cNvPr>
          <p:cNvGrpSpPr/>
          <p:nvPr/>
        </p:nvGrpSpPr>
        <p:grpSpPr>
          <a:xfrm>
            <a:off x="272438" y="5031638"/>
            <a:ext cx="2540418" cy="1550849"/>
            <a:chOff x="4559424" y="799302"/>
            <a:chExt cx="2540418" cy="1550849"/>
          </a:xfrm>
        </p:grpSpPr>
        <p:sp>
          <p:nvSpPr>
            <p:cNvPr id="15" name="Rectángulo: esquinas redondeadas 14">
              <a:extLst>
                <a:ext uri="{FF2B5EF4-FFF2-40B4-BE49-F238E27FC236}">
                  <a16:creationId xmlns:a16="http://schemas.microsoft.com/office/drawing/2014/main" id="{B48458CA-0FEC-2031-6A7C-4DF1D7E28173}"/>
                </a:ext>
              </a:extLst>
            </p:cNvPr>
            <p:cNvSpPr/>
            <p:nvPr/>
          </p:nvSpPr>
          <p:spPr>
            <a:xfrm>
              <a:off x="4559424" y="799302"/>
              <a:ext cx="2540418" cy="1550849"/>
            </a:xfrm>
            <a:prstGeom prst="round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9E44B294-F85F-64AD-5AE3-9C214A53E60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674542" y="913499"/>
              <a:ext cx="1333154" cy="749899"/>
            </a:xfrm>
            <a:prstGeom prst="rect">
              <a:avLst/>
            </a:prstGeom>
          </p:spPr>
        </p:pic>
        <p:pic>
          <p:nvPicPr>
            <p:cNvPr id="3084" name="Picture 12" descr="Colloquia on YouTube – BU Linguistics">
              <a:extLst>
                <a:ext uri="{FF2B5EF4-FFF2-40B4-BE49-F238E27FC236}">
                  <a16:creationId xmlns:a16="http://schemas.microsoft.com/office/drawing/2014/main" id="{ADC77C1F-F274-0B79-A286-AA1E2DFA84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4872" y="1282279"/>
              <a:ext cx="726680" cy="3822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CuadroTexto 22">
              <a:extLst>
                <a:ext uri="{FF2B5EF4-FFF2-40B4-BE49-F238E27FC236}">
                  <a16:creationId xmlns:a16="http://schemas.microsoft.com/office/drawing/2014/main" id="{8A33CDD8-070F-6176-2608-9DFE10E58FD4}"/>
                </a:ext>
              </a:extLst>
            </p:cNvPr>
            <p:cNvSpPr txBox="1"/>
            <p:nvPr/>
          </p:nvSpPr>
          <p:spPr>
            <a:xfrm>
              <a:off x="4775448" y="1716617"/>
              <a:ext cx="2167645" cy="3847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s-MX" sz="700" b="1" i="0" dirty="0">
                  <a:effectLst/>
                  <a:latin typeface="Roboto" panose="02000000000000000000" pitchFamily="2" charset="0"/>
                </a:rPr>
                <a:t>Cómo determinar la concentración de proteínas con el ensayo de Bradford</a:t>
              </a:r>
              <a:endParaRPr lang="es-MX" sz="700" b="1" dirty="0"/>
            </a:p>
            <a:p>
              <a:r>
                <a:rPr lang="es-MX" sz="500" dirty="0">
                  <a:hlinkClick r:id="rId7"/>
                </a:rPr>
                <a:t>https://www.youtube.com/watch?v=7o65va089S4&amp;t=40s</a:t>
              </a:r>
              <a:endParaRPr lang="es-MX" sz="500" dirty="0"/>
            </a:p>
          </p:txBody>
        </p:sp>
        <p:sp>
          <p:nvSpPr>
            <p:cNvPr id="34" name="CuadroTexto 33">
              <a:extLst>
                <a:ext uri="{FF2B5EF4-FFF2-40B4-BE49-F238E27FC236}">
                  <a16:creationId xmlns:a16="http://schemas.microsoft.com/office/drawing/2014/main" id="{070C3FEE-4D14-428A-8371-2DA2F7563079}"/>
                </a:ext>
              </a:extLst>
            </p:cNvPr>
            <p:cNvSpPr txBox="1"/>
            <p:nvPr/>
          </p:nvSpPr>
          <p:spPr>
            <a:xfrm>
              <a:off x="4644008" y="908720"/>
              <a:ext cx="1010213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s-MX" sz="800" b="1" dirty="0">
                  <a:latin typeface="Roboto" panose="02000000000000000000" pitchFamily="2" charset="0"/>
                  <a:ea typeface="Roboto" panose="02000000000000000000" pitchFamily="2" charset="0"/>
                </a:rPr>
                <a:t>Material de apoyo</a:t>
              </a:r>
            </a:p>
            <a:p>
              <a:pPr algn="ctr"/>
              <a:r>
                <a:rPr lang="es-MX" sz="800" b="1" dirty="0">
                  <a:latin typeface="Roboto" panose="02000000000000000000" pitchFamily="2" charset="0"/>
                  <a:ea typeface="Roboto" panose="02000000000000000000" pitchFamily="2" charset="0"/>
                </a:rPr>
                <a:t>de libre acceso</a:t>
              </a:r>
            </a:p>
          </p:txBody>
        </p:sp>
      </p:grpSp>
      <p:grpSp>
        <p:nvGrpSpPr>
          <p:cNvPr id="47" name="Grupo 46">
            <a:extLst>
              <a:ext uri="{FF2B5EF4-FFF2-40B4-BE49-F238E27FC236}">
                <a16:creationId xmlns:a16="http://schemas.microsoft.com/office/drawing/2014/main" id="{DFF28004-B848-769A-F105-494F7F48B0E4}"/>
              </a:ext>
            </a:extLst>
          </p:cNvPr>
          <p:cNvGrpSpPr/>
          <p:nvPr/>
        </p:nvGrpSpPr>
        <p:grpSpPr>
          <a:xfrm>
            <a:off x="6795850" y="1124744"/>
            <a:ext cx="2011060" cy="3271787"/>
            <a:chOff x="937787" y="2708920"/>
            <a:chExt cx="2410077" cy="3561816"/>
          </a:xfrm>
        </p:grpSpPr>
        <p:sp>
          <p:nvSpPr>
            <p:cNvPr id="42" name="Rectángulo: esquinas redondeadas 41">
              <a:extLst>
                <a:ext uri="{FF2B5EF4-FFF2-40B4-BE49-F238E27FC236}">
                  <a16:creationId xmlns:a16="http://schemas.microsoft.com/office/drawing/2014/main" id="{09C42502-C39B-7F4C-0575-4E21C8711533}"/>
                </a:ext>
              </a:extLst>
            </p:cNvPr>
            <p:cNvSpPr/>
            <p:nvPr/>
          </p:nvSpPr>
          <p:spPr>
            <a:xfrm>
              <a:off x="937787" y="2708920"/>
              <a:ext cx="2410077" cy="3561816"/>
            </a:xfrm>
            <a:prstGeom prst="roundRect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7A7F98EB-2728-7D40-A993-08F992CE95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35038" t="10365" r="34250" b="3026"/>
            <a:stretch/>
          </p:blipFill>
          <p:spPr>
            <a:xfrm>
              <a:off x="1256880" y="3022485"/>
              <a:ext cx="1903941" cy="288032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</p:pic>
        <p:pic>
          <p:nvPicPr>
            <p:cNvPr id="3076" name="Picture 4" descr="Login | Piktochart">
              <a:extLst>
                <a:ext uri="{FF2B5EF4-FFF2-40B4-BE49-F238E27FC236}">
                  <a16:creationId xmlns:a16="http://schemas.microsoft.com/office/drawing/2014/main" id="{93DF6267-48A6-B9F7-AD8A-91DCBFF3AF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6387" y="3337128"/>
              <a:ext cx="733488" cy="52392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</p:pic>
        <p:sp>
          <p:nvSpPr>
            <p:cNvPr id="45" name="CuadroTexto 44">
              <a:extLst>
                <a:ext uri="{FF2B5EF4-FFF2-40B4-BE49-F238E27FC236}">
                  <a16:creationId xmlns:a16="http://schemas.microsoft.com/office/drawing/2014/main" id="{6F612061-C94B-7BA4-4634-8166062030AD}"/>
                </a:ext>
              </a:extLst>
            </p:cNvPr>
            <p:cNvSpPr txBox="1"/>
            <p:nvPr/>
          </p:nvSpPr>
          <p:spPr>
            <a:xfrm>
              <a:off x="1483516" y="2796897"/>
              <a:ext cx="1433493" cy="21778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s-MX" sz="700" b="1" dirty="0">
                  <a:latin typeface="Roboto" panose="02000000000000000000" pitchFamily="2" charset="0"/>
                  <a:ea typeface="Roboto" panose="02000000000000000000" pitchFamily="2" charset="0"/>
                </a:rPr>
                <a:t>Material de apoyo propio</a:t>
              </a:r>
            </a:p>
          </p:txBody>
        </p:sp>
        <p:sp>
          <p:nvSpPr>
            <p:cNvPr id="54" name="CuadroTexto 53">
              <a:extLst>
                <a:ext uri="{FF2B5EF4-FFF2-40B4-BE49-F238E27FC236}">
                  <a16:creationId xmlns:a16="http://schemas.microsoft.com/office/drawing/2014/main" id="{506413FF-99FF-3EE8-3E42-DA9B03E879A9}"/>
                </a:ext>
              </a:extLst>
            </p:cNvPr>
            <p:cNvSpPr txBox="1"/>
            <p:nvPr/>
          </p:nvSpPr>
          <p:spPr>
            <a:xfrm>
              <a:off x="1360622" y="5818166"/>
              <a:ext cx="1676208" cy="26804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s-MX" sz="500" dirty="0">
                  <a:hlinkClick r:id="rId10"/>
                </a:rPr>
                <a:t>https://create.piktochart.com/output/44614569-aminoacidos</a:t>
              </a:r>
              <a:endParaRPr lang="es-MX" sz="500" dirty="0"/>
            </a:p>
          </p:txBody>
        </p:sp>
      </p:grpSp>
      <p:grpSp>
        <p:nvGrpSpPr>
          <p:cNvPr id="50" name="Grupo 49">
            <a:extLst>
              <a:ext uri="{FF2B5EF4-FFF2-40B4-BE49-F238E27FC236}">
                <a16:creationId xmlns:a16="http://schemas.microsoft.com/office/drawing/2014/main" id="{D17041C5-9C60-A4C7-1B0A-1D8297D72E57}"/>
              </a:ext>
            </a:extLst>
          </p:cNvPr>
          <p:cNvGrpSpPr/>
          <p:nvPr/>
        </p:nvGrpSpPr>
        <p:grpSpPr>
          <a:xfrm>
            <a:off x="2730452" y="1455597"/>
            <a:ext cx="3683095" cy="1968834"/>
            <a:chOff x="417382" y="593110"/>
            <a:chExt cx="3945192" cy="2043802"/>
          </a:xfrm>
        </p:grpSpPr>
        <p:sp>
          <p:nvSpPr>
            <p:cNvPr id="40" name="Rectángulo: esquinas redondeadas 39">
              <a:extLst>
                <a:ext uri="{FF2B5EF4-FFF2-40B4-BE49-F238E27FC236}">
                  <a16:creationId xmlns:a16="http://schemas.microsoft.com/office/drawing/2014/main" id="{D00A1C23-675D-8C0F-6C99-EFC50387E754}"/>
                </a:ext>
              </a:extLst>
            </p:cNvPr>
            <p:cNvSpPr/>
            <p:nvPr/>
          </p:nvSpPr>
          <p:spPr>
            <a:xfrm>
              <a:off x="417382" y="593110"/>
              <a:ext cx="3945192" cy="2043802"/>
            </a:xfrm>
            <a:prstGeom prst="roundRect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BCB2E7CC-49BF-56BB-1B23-66F62E6476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/>
            <a:srcRect l="1963" t="13037" b="-625"/>
            <a:stretch/>
          </p:blipFill>
          <p:spPr>
            <a:xfrm>
              <a:off x="683568" y="764704"/>
              <a:ext cx="3496062" cy="1675576"/>
            </a:xfrm>
            <a:prstGeom prst="rect">
              <a:avLst/>
            </a:prstGeom>
          </p:spPr>
        </p:pic>
        <p:pic>
          <p:nvPicPr>
            <p:cNvPr id="28" name="Picture 18">
              <a:extLst>
                <a:ext uri="{FF2B5EF4-FFF2-40B4-BE49-F238E27FC236}">
                  <a16:creationId xmlns:a16="http://schemas.microsoft.com/office/drawing/2014/main" id="{526A5760-8CBC-7D13-DF2D-E63D0F7DA3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4232" y="974891"/>
              <a:ext cx="1203672" cy="30802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</p:pic>
      </p:grpSp>
      <p:grpSp>
        <p:nvGrpSpPr>
          <p:cNvPr id="49" name="Grupo 48">
            <a:extLst>
              <a:ext uri="{FF2B5EF4-FFF2-40B4-BE49-F238E27FC236}">
                <a16:creationId xmlns:a16="http://schemas.microsoft.com/office/drawing/2014/main" id="{57CD3BA8-2DE3-9A06-DDFD-E840BA901A3D}"/>
              </a:ext>
            </a:extLst>
          </p:cNvPr>
          <p:cNvGrpSpPr/>
          <p:nvPr/>
        </p:nvGrpSpPr>
        <p:grpSpPr>
          <a:xfrm>
            <a:off x="163384" y="1192826"/>
            <a:ext cx="2305254" cy="2092158"/>
            <a:chOff x="4119814" y="3905478"/>
            <a:chExt cx="2540418" cy="2259826"/>
          </a:xfrm>
        </p:grpSpPr>
        <p:sp>
          <p:nvSpPr>
            <p:cNvPr id="17" name="Rectángulo: esquinas redondeadas 16">
              <a:extLst>
                <a:ext uri="{FF2B5EF4-FFF2-40B4-BE49-F238E27FC236}">
                  <a16:creationId xmlns:a16="http://schemas.microsoft.com/office/drawing/2014/main" id="{EA601717-4F2A-5FF1-EE87-DA3BEF4039ED}"/>
                </a:ext>
              </a:extLst>
            </p:cNvPr>
            <p:cNvSpPr/>
            <p:nvPr/>
          </p:nvSpPr>
          <p:spPr>
            <a:xfrm>
              <a:off x="4119814" y="3905478"/>
              <a:ext cx="2540418" cy="2259826"/>
            </a:xfrm>
            <a:prstGeom prst="round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pic>
          <p:nvPicPr>
            <p:cNvPr id="3078" name="Picture 6" descr="Cómo convertir tu presentación de PowerPoint en un vídeo | Lifestyle |  Cinco Días">
              <a:extLst>
                <a:ext uri="{FF2B5EF4-FFF2-40B4-BE49-F238E27FC236}">
                  <a16:creationId xmlns:a16="http://schemas.microsoft.com/office/drawing/2014/main" id="{4ED1DDFE-AEDA-C27C-BE27-C4A1506505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9630" y="4942981"/>
              <a:ext cx="767946" cy="4302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2" name="Picture 10" descr="Marcas - Dropbox">
              <a:extLst>
                <a:ext uri="{FF2B5EF4-FFF2-40B4-BE49-F238E27FC236}">
                  <a16:creationId xmlns:a16="http://schemas.microsoft.com/office/drawing/2014/main" id="{E7FE22B3-8C8B-CB18-C4E1-BB3030003AB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09" t="23142" r="2361" b="33793"/>
            <a:stretch/>
          </p:blipFill>
          <p:spPr bwMode="auto">
            <a:xfrm>
              <a:off x="4211960" y="5465283"/>
              <a:ext cx="1008113" cy="2679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6" name="Picture 14" descr="El servicio de Google Drive no funciona. Problemas y cortes actuales. |  Downdetector">
              <a:extLst>
                <a:ext uri="{FF2B5EF4-FFF2-40B4-BE49-F238E27FC236}">
                  <a16:creationId xmlns:a16="http://schemas.microsoft.com/office/drawing/2014/main" id="{6CD8939A-01E2-6E12-8B38-0C3D1ABCD9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5976" y="4345630"/>
              <a:ext cx="671192" cy="5235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</p:pic>
        <p:sp>
          <p:nvSpPr>
            <p:cNvPr id="32" name="CuadroTexto 31">
              <a:extLst>
                <a:ext uri="{FF2B5EF4-FFF2-40B4-BE49-F238E27FC236}">
                  <a16:creationId xmlns:a16="http://schemas.microsoft.com/office/drawing/2014/main" id="{BAB85768-5F32-96A8-BB5C-558D89002C53}"/>
                </a:ext>
              </a:extLst>
            </p:cNvPr>
            <p:cNvSpPr txBox="1"/>
            <p:nvPr/>
          </p:nvSpPr>
          <p:spPr>
            <a:xfrm>
              <a:off x="4287052" y="4053508"/>
              <a:ext cx="949299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s-MX" sz="800" b="1" dirty="0">
                  <a:latin typeface="Roboto" panose="02000000000000000000" pitchFamily="2" charset="0"/>
                  <a:ea typeface="Roboto" panose="02000000000000000000" pitchFamily="2" charset="0"/>
                </a:rPr>
                <a:t>Clases grabadas</a:t>
              </a:r>
            </a:p>
          </p:txBody>
        </p:sp>
        <p:pic>
          <p:nvPicPr>
            <p:cNvPr id="29" name="Imagen 28">
              <a:extLst>
                <a:ext uri="{FF2B5EF4-FFF2-40B4-BE49-F238E27FC236}">
                  <a16:creationId xmlns:a16="http://schemas.microsoft.com/office/drawing/2014/main" id="{8B21F324-2D2C-6BC8-055A-E65A8F3EB6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/>
            <a:srcRect l="22080" t="15207" r="21913" b="12106"/>
            <a:stretch/>
          </p:blipFill>
          <p:spPr>
            <a:xfrm>
              <a:off x="5348184" y="4018659"/>
              <a:ext cx="1014754" cy="706485"/>
            </a:xfrm>
            <a:prstGeom prst="rect">
              <a:avLst/>
            </a:prstGeom>
          </p:spPr>
        </p:pic>
        <p:pic>
          <p:nvPicPr>
            <p:cNvPr id="36" name="Imagen 35">
              <a:extLst>
                <a:ext uri="{FF2B5EF4-FFF2-40B4-BE49-F238E27FC236}">
                  <a16:creationId xmlns:a16="http://schemas.microsoft.com/office/drawing/2014/main" id="{C3ACF3C2-6D15-1176-50E9-9D64065CA2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/>
            <a:srcRect l="22356" t="13931" r="22638" b="9179"/>
            <a:stretch/>
          </p:blipFill>
          <p:spPr>
            <a:xfrm>
              <a:off x="5292080" y="5054684"/>
              <a:ext cx="1096949" cy="822588"/>
            </a:xfrm>
            <a:prstGeom prst="rect">
              <a:avLst/>
            </a:prstGeom>
          </p:spPr>
        </p:pic>
        <p:sp>
          <p:nvSpPr>
            <p:cNvPr id="52" name="CuadroTexto 51">
              <a:extLst>
                <a:ext uri="{FF2B5EF4-FFF2-40B4-BE49-F238E27FC236}">
                  <a16:creationId xmlns:a16="http://schemas.microsoft.com/office/drawing/2014/main" id="{6D28B247-3543-484D-8631-A8EDBFBC334D}"/>
                </a:ext>
              </a:extLst>
            </p:cNvPr>
            <p:cNvSpPr txBox="1"/>
            <p:nvPr/>
          </p:nvSpPr>
          <p:spPr>
            <a:xfrm>
              <a:off x="5127926" y="5847076"/>
              <a:ext cx="1296144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s-MX" sz="500" dirty="0">
                  <a:hlinkClick r:id="rId18"/>
                </a:rPr>
                <a:t>https://drive.google.com/file/d/1cRpnMf2zmI7rksK7VpIs2fNZlWDmXdIV/view</a:t>
              </a:r>
              <a:endParaRPr lang="es-MX" sz="500" dirty="0"/>
            </a:p>
          </p:txBody>
        </p:sp>
        <p:sp>
          <p:nvSpPr>
            <p:cNvPr id="59" name="CuadroTexto 58">
              <a:extLst>
                <a:ext uri="{FF2B5EF4-FFF2-40B4-BE49-F238E27FC236}">
                  <a16:creationId xmlns:a16="http://schemas.microsoft.com/office/drawing/2014/main" id="{2513B8C5-C213-2998-D838-FB101D9AA0F5}"/>
                </a:ext>
              </a:extLst>
            </p:cNvPr>
            <p:cNvSpPr txBox="1"/>
            <p:nvPr/>
          </p:nvSpPr>
          <p:spPr>
            <a:xfrm>
              <a:off x="5199934" y="4725144"/>
              <a:ext cx="1368152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s-MX" sz="500" dirty="0">
                  <a:hlinkClick r:id="rId19"/>
                </a:rPr>
                <a:t>https://drive.google.com/file/d/1MBW6BaBI2LOZPwXGklhTHnMzPLySxbtQ/view</a:t>
              </a:r>
              <a:endParaRPr lang="es-MX" sz="500" dirty="0"/>
            </a:p>
          </p:txBody>
        </p:sp>
      </p:grpSp>
      <p:pic>
        <p:nvPicPr>
          <p:cNvPr id="41" name="Picture 22" descr="Zoom: Guía de iniciación y tutorial para nuevos usuarios 🧿🧿">
            <a:extLst>
              <a:ext uri="{FF2B5EF4-FFF2-40B4-BE49-F238E27FC236}">
                <a16:creationId xmlns:a16="http://schemas.microsoft.com/office/drawing/2014/main" id="{395E5725-35E3-18F6-3413-6D823001D4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3782" y="3804312"/>
            <a:ext cx="1198754" cy="700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CuadroTexto 45">
            <a:extLst>
              <a:ext uri="{FF2B5EF4-FFF2-40B4-BE49-F238E27FC236}">
                <a16:creationId xmlns:a16="http://schemas.microsoft.com/office/drawing/2014/main" id="{1C80777F-A038-9B0C-AA3B-EA109369B12F}"/>
              </a:ext>
            </a:extLst>
          </p:cNvPr>
          <p:cNvSpPr txBox="1"/>
          <p:nvPr/>
        </p:nvSpPr>
        <p:spPr>
          <a:xfrm>
            <a:off x="2730453" y="567820"/>
            <a:ext cx="3683094" cy="646331"/>
          </a:xfrm>
          <a:custGeom>
            <a:avLst/>
            <a:gdLst>
              <a:gd name="connsiteX0" fmla="*/ 0 w 3683094"/>
              <a:gd name="connsiteY0" fmla="*/ 0 h 646331"/>
              <a:gd name="connsiteX1" fmla="*/ 452494 w 3683094"/>
              <a:gd name="connsiteY1" fmla="*/ 0 h 646331"/>
              <a:gd name="connsiteX2" fmla="*/ 1015482 w 3683094"/>
              <a:gd name="connsiteY2" fmla="*/ 0 h 646331"/>
              <a:gd name="connsiteX3" fmla="*/ 1504807 w 3683094"/>
              <a:gd name="connsiteY3" fmla="*/ 0 h 646331"/>
              <a:gd name="connsiteX4" fmla="*/ 1957301 w 3683094"/>
              <a:gd name="connsiteY4" fmla="*/ 0 h 646331"/>
              <a:gd name="connsiteX5" fmla="*/ 2520289 w 3683094"/>
              <a:gd name="connsiteY5" fmla="*/ 0 h 646331"/>
              <a:gd name="connsiteX6" fmla="*/ 3120107 w 3683094"/>
              <a:gd name="connsiteY6" fmla="*/ 0 h 646331"/>
              <a:gd name="connsiteX7" fmla="*/ 3683094 w 3683094"/>
              <a:gd name="connsiteY7" fmla="*/ 0 h 646331"/>
              <a:gd name="connsiteX8" fmla="*/ 3683094 w 3683094"/>
              <a:gd name="connsiteY8" fmla="*/ 323166 h 646331"/>
              <a:gd name="connsiteX9" fmla="*/ 3683094 w 3683094"/>
              <a:gd name="connsiteY9" fmla="*/ 646331 h 646331"/>
              <a:gd name="connsiteX10" fmla="*/ 3193769 w 3683094"/>
              <a:gd name="connsiteY10" fmla="*/ 646331 h 646331"/>
              <a:gd name="connsiteX11" fmla="*/ 2593950 w 3683094"/>
              <a:gd name="connsiteY11" fmla="*/ 646331 h 646331"/>
              <a:gd name="connsiteX12" fmla="*/ 2030963 w 3683094"/>
              <a:gd name="connsiteY12" fmla="*/ 646331 h 646331"/>
              <a:gd name="connsiteX13" fmla="*/ 1431145 w 3683094"/>
              <a:gd name="connsiteY13" fmla="*/ 646331 h 646331"/>
              <a:gd name="connsiteX14" fmla="*/ 831327 w 3683094"/>
              <a:gd name="connsiteY14" fmla="*/ 646331 h 646331"/>
              <a:gd name="connsiteX15" fmla="*/ 0 w 3683094"/>
              <a:gd name="connsiteY15" fmla="*/ 646331 h 646331"/>
              <a:gd name="connsiteX16" fmla="*/ 0 w 3683094"/>
              <a:gd name="connsiteY16" fmla="*/ 316702 h 646331"/>
              <a:gd name="connsiteX17" fmla="*/ 0 w 3683094"/>
              <a:gd name="connsiteY17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683094" h="646331" extrusionOk="0">
                <a:moveTo>
                  <a:pt x="0" y="0"/>
                </a:moveTo>
                <a:cubicBezTo>
                  <a:pt x="160363" y="-27394"/>
                  <a:pt x="305775" y="42369"/>
                  <a:pt x="452494" y="0"/>
                </a:cubicBezTo>
                <a:cubicBezTo>
                  <a:pt x="599213" y="-42369"/>
                  <a:pt x="792856" y="14183"/>
                  <a:pt x="1015482" y="0"/>
                </a:cubicBezTo>
                <a:cubicBezTo>
                  <a:pt x="1238108" y="-14183"/>
                  <a:pt x="1320272" y="25411"/>
                  <a:pt x="1504807" y="0"/>
                </a:cubicBezTo>
                <a:cubicBezTo>
                  <a:pt x="1689342" y="-25411"/>
                  <a:pt x="1740466" y="3745"/>
                  <a:pt x="1957301" y="0"/>
                </a:cubicBezTo>
                <a:cubicBezTo>
                  <a:pt x="2174136" y="-3745"/>
                  <a:pt x="2291588" y="24171"/>
                  <a:pt x="2520289" y="0"/>
                </a:cubicBezTo>
                <a:cubicBezTo>
                  <a:pt x="2748990" y="-24171"/>
                  <a:pt x="2879382" y="39950"/>
                  <a:pt x="3120107" y="0"/>
                </a:cubicBezTo>
                <a:cubicBezTo>
                  <a:pt x="3360832" y="-39950"/>
                  <a:pt x="3539965" y="43485"/>
                  <a:pt x="3683094" y="0"/>
                </a:cubicBezTo>
                <a:cubicBezTo>
                  <a:pt x="3688787" y="96732"/>
                  <a:pt x="3682016" y="246296"/>
                  <a:pt x="3683094" y="323166"/>
                </a:cubicBezTo>
                <a:cubicBezTo>
                  <a:pt x="3684172" y="400036"/>
                  <a:pt x="3674126" y="567539"/>
                  <a:pt x="3683094" y="646331"/>
                </a:cubicBezTo>
                <a:cubicBezTo>
                  <a:pt x="3569061" y="648361"/>
                  <a:pt x="3401988" y="639167"/>
                  <a:pt x="3193769" y="646331"/>
                </a:cubicBezTo>
                <a:cubicBezTo>
                  <a:pt x="2985550" y="653495"/>
                  <a:pt x="2784230" y="630909"/>
                  <a:pt x="2593950" y="646331"/>
                </a:cubicBezTo>
                <a:cubicBezTo>
                  <a:pt x="2403670" y="661753"/>
                  <a:pt x="2305899" y="644228"/>
                  <a:pt x="2030963" y="646331"/>
                </a:cubicBezTo>
                <a:cubicBezTo>
                  <a:pt x="1756027" y="648434"/>
                  <a:pt x="1597983" y="602364"/>
                  <a:pt x="1431145" y="646331"/>
                </a:cubicBezTo>
                <a:cubicBezTo>
                  <a:pt x="1264307" y="690298"/>
                  <a:pt x="1099807" y="637073"/>
                  <a:pt x="831327" y="646331"/>
                </a:cubicBezTo>
                <a:cubicBezTo>
                  <a:pt x="562847" y="655589"/>
                  <a:pt x="282446" y="624036"/>
                  <a:pt x="0" y="646331"/>
                </a:cubicBezTo>
                <a:cubicBezTo>
                  <a:pt x="-18807" y="568089"/>
                  <a:pt x="36966" y="438862"/>
                  <a:pt x="0" y="316702"/>
                </a:cubicBezTo>
                <a:cubicBezTo>
                  <a:pt x="-36966" y="194542"/>
                  <a:pt x="25543" y="140015"/>
                  <a:pt x="0" y="0"/>
                </a:cubicBezTo>
                <a:close/>
              </a:path>
            </a:pathLst>
          </a:custGeom>
          <a:noFill/>
          <a:ln>
            <a:solidFill>
              <a:schemeClr val="bg1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95924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just"/>
            <a:r>
              <a:rPr lang="es-MX" sz="1200" b="1" dirty="0">
                <a:solidFill>
                  <a:srgbClr val="0000FF"/>
                </a:solidFill>
                <a:latin typeface="Comic Sans MS" panose="030F0702030302020204" pitchFamily="66" charset="0"/>
              </a:rPr>
              <a:t>En el curso a distancia, las plataformas Zoom y Moodle se convirtieron en los principales medios de comunicación con los estudiantes. </a:t>
            </a:r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83469486-BB99-D9FE-DFCC-7AF9A504E807}"/>
              </a:ext>
            </a:extLst>
          </p:cNvPr>
          <p:cNvSpPr txBox="1"/>
          <p:nvPr/>
        </p:nvSpPr>
        <p:spPr>
          <a:xfrm>
            <a:off x="211901" y="3830207"/>
            <a:ext cx="3483856" cy="830997"/>
          </a:xfrm>
          <a:custGeom>
            <a:avLst/>
            <a:gdLst>
              <a:gd name="connsiteX0" fmla="*/ 0 w 3483856"/>
              <a:gd name="connsiteY0" fmla="*/ 0 h 830997"/>
              <a:gd name="connsiteX1" fmla="*/ 510966 w 3483856"/>
              <a:gd name="connsiteY1" fmla="*/ 0 h 830997"/>
              <a:gd name="connsiteX2" fmla="*/ 1161285 w 3483856"/>
              <a:gd name="connsiteY2" fmla="*/ 0 h 830997"/>
              <a:gd name="connsiteX3" fmla="*/ 1776767 w 3483856"/>
              <a:gd name="connsiteY3" fmla="*/ 0 h 830997"/>
              <a:gd name="connsiteX4" fmla="*/ 2322571 w 3483856"/>
              <a:gd name="connsiteY4" fmla="*/ 0 h 830997"/>
              <a:gd name="connsiteX5" fmla="*/ 2798698 w 3483856"/>
              <a:gd name="connsiteY5" fmla="*/ 0 h 830997"/>
              <a:gd name="connsiteX6" fmla="*/ 3483856 w 3483856"/>
              <a:gd name="connsiteY6" fmla="*/ 0 h 830997"/>
              <a:gd name="connsiteX7" fmla="*/ 3483856 w 3483856"/>
              <a:gd name="connsiteY7" fmla="*/ 398879 h 830997"/>
              <a:gd name="connsiteX8" fmla="*/ 3483856 w 3483856"/>
              <a:gd name="connsiteY8" fmla="*/ 830997 h 830997"/>
              <a:gd name="connsiteX9" fmla="*/ 2903213 w 3483856"/>
              <a:gd name="connsiteY9" fmla="*/ 830997 h 830997"/>
              <a:gd name="connsiteX10" fmla="*/ 2322571 w 3483856"/>
              <a:gd name="connsiteY10" fmla="*/ 830997 h 830997"/>
              <a:gd name="connsiteX11" fmla="*/ 1846444 w 3483856"/>
              <a:gd name="connsiteY11" fmla="*/ 830997 h 830997"/>
              <a:gd name="connsiteX12" fmla="*/ 1230962 w 3483856"/>
              <a:gd name="connsiteY12" fmla="*/ 830997 h 830997"/>
              <a:gd name="connsiteX13" fmla="*/ 615481 w 3483856"/>
              <a:gd name="connsiteY13" fmla="*/ 830997 h 830997"/>
              <a:gd name="connsiteX14" fmla="*/ 0 w 3483856"/>
              <a:gd name="connsiteY14" fmla="*/ 830997 h 830997"/>
              <a:gd name="connsiteX15" fmla="*/ 0 w 3483856"/>
              <a:gd name="connsiteY15" fmla="*/ 407189 h 830997"/>
              <a:gd name="connsiteX16" fmla="*/ 0 w 3483856"/>
              <a:gd name="connsiteY16" fmla="*/ 0 h 83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483856" h="830997" extrusionOk="0">
                <a:moveTo>
                  <a:pt x="0" y="0"/>
                </a:moveTo>
                <a:cubicBezTo>
                  <a:pt x="229098" y="-39981"/>
                  <a:pt x="387779" y="20654"/>
                  <a:pt x="510966" y="0"/>
                </a:cubicBezTo>
                <a:cubicBezTo>
                  <a:pt x="634153" y="-20654"/>
                  <a:pt x="980678" y="21956"/>
                  <a:pt x="1161285" y="0"/>
                </a:cubicBezTo>
                <a:cubicBezTo>
                  <a:pt x="1341892" y="-21956"/>
                  <a:pt x="1496281" y="15421"/>
                  <a:pt x="1776767" y="0"/>
                </a:cubicBezTo>
                <a:cubicBezTo>
                  <a:pt x="2057253" y="-15421"/>
                  <a:pt x="2149803" y="42722"/>
                  <a:pt x="2322571" y="0"/>
                </a:cubicBezTo>
                <a:cubicBezTo>
                  <a:pt x="2495339" y="-42722"/>
                  <a:pt x="2564471" y="27053"/>
                  <a:pt x="2798698" y="0"/>
                </a:cubicBezTo>
                <a:cubicBezTo>
                  <a:pt x="3032925" y="-27053"/>
                  <a:pt x="3281548" y="62260"/>
                  <a:pt x="3483856" y="0"/>
                </a:cubicBezTo>
                <a:cubicBezTo>
                  <a:pt x="3525968" y="160357"/>
                  <a:pt x="3453411" y="222645"/>
                  <a:pt x="3483856" y="398879"/>
                </a:cubicBezTo>
                <a:cubicBezTo>
                  <a:pt x="3514301" y="575113"/>
                  <a:pt x="3457472" y="735936"/>
                  <a:pt x="3483856" y="830997"/>
                </a:cubicBezTo>
                <a:cubicBezTo>
                  <a:pt x="3224715" y="835868"/>
                  <a:pt x="3116407" y="769128"/>
                  <a:pt x="2903213" y="830997"/>
                </a:cubicBezTo>
                <a:cubicBezTo>
                  <a:pt x="2690019" y="892866"/>
                  <a:pt x="2600244" y="808671"/>
                  <a:pt x="2322571" y="830997"/>
                </a:cubicBezTo>
                <a:cubicBezTo>
                  <a:pt x="2044898" y="853323"/>
                  <a:pt x="2010852" y="819941"/>
                  <a:pt x="1846444" y="830997"/>
                </a:cubicBezTo>
                <a:cubicBezTo>
                  <a:pt x="1682036" y="842053"/>
                  <a:pt x="1398560" y="789871"/>
                  <a:pt x="1230962" y="830997"/>
                </a:cubicBezTo>
                <a:cubicBezTo>
                  <a:pt x="1063364" y="872123"/>
                  <a:pt x="920407" y="809273"/>
                  <a:pt x="615481" y="830997"/>
                </a:cubicBezTo>
                <a:cubicBezTo>
                  <a:pt x="310555" y="852721"/>
                  <a:pt x="272150" y="804074"/>
                  <a:pt x="0" y="830997"/>
                </a:cubicBezTo>
                <a:cubicBezTo>
                  <a:pt x="-20631" y="728390"/>
                  <a:pt x="26201" y="599523"/>
                  <a:pt x="0" y="407189"/>
                </a:cubicBezTo>
                <a:cubicBezTo>
                  <a:pt x="-26201" y="214855"/>
                  <a:pt x="13311" y="113135"/>
                  <a:pt x="0" y="0"/>
                </a:cubicBezTo>
                <a:close/>
              </a:path>
            </a:pathLst>
          </a:custGeom>
          <a:noFill/>
          <a:ln>
            <a:solidFill>
              <a:schemeClr val="bg1">
                <a:lumMod val="65000"/>
              </a:schemeClr>
            </a:solidFill>
            <a:extLst>
              <a:ext uri="{C807C97D-BFC1-408E-A445-0C87EB9F89A2}">
                <ask:lineSketchStyleProps xmlns:ask="http://schemas.microsoft.com/office/drawing/2018/sketchyshapes" sd="40285205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just"/>
            <a:r>
              <a:rPr lang="es-MX" sz="1200" b="1" dirty="0">
                <a:solidFill>
                  <a:srgbClr val="0000FF"/>
                </a:solidFill>
                <a:latin typeface="Comic Sans MS" panose="030F0702030302020204" pitchFamily="66" charset="0"/>
              </a:rPr>
              <a:t>Se crearon y compilaron recursos didácticos para cubrir el programa (se muestran como ejemplo algunos materiales de la unidad de aminoácidos y proteínas).</a:t>
            </a:r>
          </a:p>
        </p:txBody>
      </p:sp>
      <p:grpSp>
        <p:nvGrpSpPr>
          <p:cNvPr id="19" name="Grupo 18">
            <a:extLst>
              <a:ext uri="{FF2B5EF4-FFF2-40B4-BE49-F238E27FC236}">
                <a16:creationId xmlns:a16="http://schemas.microsoft.com/office/drawing/2014/main" id="{12A0C107-A220-E169-639D-035552E0E8EB}"/>
              </a:ext>
            </a:extLst>
          </p:cNvPr>
          <p:cNvGrpSpPr/>
          <p:nvPr/>
        </p:nvGrpSpPr>
        <p:grpSpPr>
          <a:xfrm>
            <a:off x="6257431" y="4751095"/>
            <a:ext cx="2707057" cy="1883236"/>
            <a:chOff x="6257431" y="4751095"/>
            <a:chExt cx="2707057" cy="1883236"/>
          </a:xfrm>
        </p:grpSpPr>
        <p:grpSp>
          <p:nvGrpSpPr>
            <p:cNvPr id="16" name="Grupo 15">
              <a:extLst>
                <a:ext uri="{FF2B5EF4-FFF2-40B4-BE49-F238E27FC236}">
                  <a16:creationId xmlns:a16="http://schemas.microsoft.com/office/drawing/2014/main" id="{6DA615AB-710C-73D9-F66F-12DBAE173390}"/>
                </a:ext>
              </a:extLst>
            </p:cNvPr>
            <p:cNvGrpSpPr/>
            <p:nvPr/>
          </p:nvGrpSpPr>
          <p:grpSpPr>
            <a:xfrm>
              <a:off x="6257431" y="4751095"/>
              <a:ext cx="2707057" cy="1883236"/>
              <a:chOff x="6257431" y="4751095"/>
              <a:chExt cx="2707057" cy="1883236"/>
            </a:xfrm>
          </p:grpSpPr>
          <p:sp>
            <p:nvSpPr>
              <p:cNvPr id="37" name="Rectángulo: esquinas redondeadas 36">
                <a:extLst>
                  <a:ext uri="{FF2B5EF4-FFF2-40B4-BE49-F238E27FC236}">
                    <a16:creationId xmlns:a16="http://schemas.microsoft.com/office/drawing/2014/main" id="{E02FA67A-F819-D58F-0019-8DC3825F1463}"/>
                  </a:ext>
                </a:extLst>
              </p:cNvPr>
              <p:cNvSpPr/>
              <p:nvPr/>
            </p:nvSpPr>
            <p:spPr>
              <a:xfrm>
                <a:off x="6257431" y="4751095"/>
                <a:ext cx="2707057" cy="1883236"/>
              </a:xfrm>
              <a:prstGeom prst="roundRect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38" name="CuadroTexto 37">
                <a:extLst>
                  <a:ext uri="{FF2B5EF4-FFF2-40B4-BE49-F238E27FC236}">
                    <a16:creationId xmlns:a16="http://schemas.microsoft.com/office/drawing/2014/main" id="{DE8EE3AF-6462-B385-F25D-E2ACEF1BEF14}"/>
                  </a:ext>
                </a:extLst>
              </p:cNvPr>
              <p:cNvSpPr txBox="1"/>
              <p:nvPr/>
            </p:nvSpPr>
            <p:spPr>
              <a:xfrm>
                <a:off x="6804248" y="4797152"/>
                <a:ext cx="1532309" cy="21544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800" b="1" dirty="0">
                    <a:latin typeface="Roboto" panose="02000000000000000000" pitchFamily="2" charset="0"/>
                    <a:ea typeface="Roboto" panose="02000000000000000000" pitchFamily="2" charset="0"/>
                  </a:rPr>
                  <a:t>Actividades instruccionales</a:t>
                </a:r>
              </a:p>
            </p:txBody>
          </p:sp>
          <p:pic>
            <p:nvPicPr>
              <p:cNvPr id="14" name="Imagen 13" descr="Diagrama, Esquemático&#10;&#10;Descripción generada automáticamente">
                <a:extLst>
                  <a:ext uri="{FF2B5EF4-FFF2-40B4-BE49-F238E27FC236}">
                    <a16:creationId xmlns:a16="http://schemas.microsoft.com/office/drawing/2014/main" id="{DDB58F01-27FE-E818-0863-2ADE8E1477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13547" y="5032226"/>
                <a:ext cx="2422642" cy="1444459"/>
              </a:xfrm>
              <a:prstGeom prst="rect">
                <a:avLst/>
              </a:prstGeom>
            </p:spPr>
          </p:pic>
        </p:grpSp>
        <p:sp>
          <p:nvSpPr>
            <p:cNvPr id="51" name="CuadroTexto 50">
              <a:extLst>
                <a:ext uri="{FF2B5EF4-FFF2-40B4-BE49-F238E27FC236}">
                  <a16:creationId xmlns:a16="http://schemas.microsoft.com/office/drawing/2014/main" id="{F39017FA-89D5-2D51-13EC-5B8A27FCF6EA}"/>
                </a:ext>
              </a:extLst>
            </p:cNvPr>
            <p:cNvSpPr txBox="1"/>
            <p:nvPr/>
          </p:nvSpPr>
          <p:spPr>
            <a:xfrm>
              <a:off x="6413547" y="6409903"/>
              <a:ext cx="2422642" cy="15388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s-MX" sz="400" dirty="0">
                  <a:hlinkClick r:id="rId22"/>
                </a:rPr>
                <a:t>https://drive.google.com/file/d/1jb2ShdRiEkgBAzHY7P8YFf958V9oFtG9/view?usp=sharing</a:t>
              </a:r>
              <a:endParaRPr lang="es-MX" sz="400" dirty="0"/>
            </a:p>
          </p:txBody>
        </p:sp>
      </p:grpSp>
      <p:grpSp>
        <p:nvGrpSpPr>
          <p:cNvPr id="7" name="Grupo 6">
            <a:extLst>
              <a:ext uri="{FF2B5EF4-FFF2-40B4-BE49-F238E27FC236}">
                <a16:creationId xmlns:a16="http://schemas.microsoft.com/office/drawing/2014/main" id="{F9047920-1E38-91B5-2666-69143488C1C1}"/>
              </a:ext>
            </a:extLst>
          </p:cNvPr>
          <p:cNvGrpSpPr/>
          <p:nvPr/>
        </p:nvGrpSpPr>
        <p:grpSpPr>
          <a:xfrm>
            <a:off x="5220072" y="3570985"/>
            <a:ext cx="1198754" cy="1100578"/>
            <a:chOff x="9468544" y="3693162"/>
            <a:chExt cx="1198754" cy="1100578"/>
          </a:xfrm>
        </p:grpSpPr>
        <p:pic>
          <p:nvPicPr>
            <p:cNvPr id="5" name="Imagen 4" descr="Código QR&#10;&#10;Descripción generada automáticamente">
              <a:extLst>
                <a:ext uri="{FF2B5EF4-FFF2-40B4-BE49-F238E27FC236}">
                  <a16:creationId xmlns:a16="http://schemas.microsoft.com/office/drawing/2014/main" id="{C28FA95B-4751-EF75-2031-BAE81D89DCF4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80276" y="3973792"/>
              <a:ext cx="819948" cy="819948"/>
            </a:xfrm>
            <a:prstGeom prst="rect">
              <a:avLst/>
            </a:prstGeom>
          </p:spPr>
        </p:pic>
        <p:sp>
          <p:nvSpPr>
            <p:cNvPr id="53" name="CuadroTexto 52">
              <a:extLst>
                <a:ext uri="{FF2B5EF4-FFF2-40B4-BE49-F238E27FC236}">
                  <a16:creationId xmlns:a16="http://schemas.microsoft.com/office/drawing/2014/main" id="{FCB0BF7D-710D-6FD6-EE28-B82CB51D222B}"/>
                </a:ext>
              </a:extLst>
            </p:cNvPr>
            <p:cNvSpPr txBox="1"/>
            <p:nvPr/>
          </p:nvSpPr>
          <p:spPr>
            <a:xfrm>
              <a:off x="9468544" y="3693162"/>
              <a:ext cx="1198754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s-MX" sz="1200" b="1" dirty="0"/>
                <a:t>Recursos TIC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655770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B0D3E7E0-A0E3-CB38-C304-61712A835DB3}"/>
              </a:ext>
            </a:extLst>
          </p:cNvPr>
          <p:cNvSpPr txBox="1"/>
          <p:nvPr/>
        </p:nvSpPr>
        <p:spPr>
          <a:xfrm>
            <a:off x="1691680" y="503410"/>
            <a:ext cx="61926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b="1" dirty="0">
                <a:solidFill>
                  <a:srgbClr val="0000FF"/>
                </a:solidFill>
                <a:latin typeface="Comic Sans MS" panose="030F0702030302020204" pitchFamily="66" charset="0"/>
              </a:rPr>
              <a:t>LA ENSEÑANZA BAJO LA MODALIDAD HÍBRIDA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A61C8F5-5311-7EC4-71D9-6E601A26EC53}"/>
              </a:ext>
            </a:extLst>
          </p:cNvPr>
          <p:cNvSpPr txBox="1"/>
          <p:nvPr/>
        </p:nvSpPr>
        <p:spPr>
          <a:xfrm>
            <a:off x="971600" y="1105580"/>
            <a:ext cx="7228236" cy="738664"/>
          </a:xfrm>
          <a:custGeom>
            <a:avLst/>
            <a:gdLst>
              <a:gd name="connsiteX0" fmla="*/ 0 w 7228236"/>
              <a:gd name="connsiteY0" fmla="*/ 0 h 738664"/>
              <a:gd name="connsiteX1" fmla="*/ 628301 w 7228236"/>
              <a:gd name="connsiteY1" fmla="*/ 0 h 738664"/>
              <a:gd name="connsiteX2" fmla="*/ 1328883 w 7228236"/>
              <a:gd name="connsiteY2" fmla="*/ 0 h 738664"/>
              <a:gd name="connsiteX3" fmla="*/ 1812619 w 7228236"/>
              <a:gd name="connsiteY3" fmla="*/ 0 h 738664"/>
              <a:gd name="connsiteX4" fmla="*/ 2224073 w 7228236"/>
              <a:gd name="connsiteY4" fmla="*/ 0 h 738664"/>
              <a:gd name="connsiteX5" fmla="*/ 2563244 w 7228236"/>
              <a:gd name="connsiteY5" fmla="*/ 0 h 738664"/>
              <a:gd name="connsiteX6" fmla="*/ 3046979 w 7228236"/>
              <a:gd name="connsiteY6" fmla="*/ 0 h 738664"/>
              <a:gd name="connsiteX7" fmla="*/ 3458433 w 7228236"/>
              <a:gd name="connsiteY7" fmla="*/ 0 h 738664"/>
              <a:gd name="connsiteX8" fmla="*/ 4086733 w 7228236"/>
              <a:gd name="connsiteY8" fmla="*/ 0 h 738664"/>
              <a:gd name="connsiteX9" fmla="*/ 4570469 w 7228236"/>
              <a:gd name="connsiteY9" fmla="*/ 0 h 738664"/>
              <a:gd name="connsiteX10" fmla="*/ 4909640 w 7228236"/>
              <a:gd name="connsiteY10" fmla="*/ 0 h 738664"/>
              <a:gd name="connsiteX11" fmla="*/ 5393376 w 7228236"/>
              <a:gd name="connsiteY11" fmla="*/ 0 h 738664"/>
              <a:gd name="connsiteX12" fmla="*/ 5732547 w 7228236"/>
              <a:gd name="connsiteY12" fmla="*/ 0 h 738664"/>
              <a:gd name="connsiteX13" fmla="*/ 6144001 w 7228236"/>
              <a:gd name="connsiteY13" fmla="*/ 0 h 738664"/>
              <a:gd name="connsiteX14" fmla="*/ 7228236 w 7228236"/>
              <a:gd name="connsiteY14" fmla="*/ 0 h 738664"/>
              <a:gd name="connsiteX15" fmla="*/ 7228236 w 7228236"/>
              <a:gd name="connsiteY15" fmla="*/ 384105 h 738664"/>
              <a:gd name="connsiteX16" fmla="*/ 7228236 w 7228236"/>
              <a:gd name="connsiteY16" fmla="*/ 738664 h 738664"/>
              <a:gd name="connsiteX17" fmla="*/ 6599935 w 7228236"/>
              <a:gd name="connsiteY17" fmla="*/ 738664 h 738664"/>
              <a:gd name="connsiteX18" fmla="*/ 6116200 w 7228236"/>
              <a:gd name="connsiteY18" fmla="*/ 738664 h 738664"/>
              <a:gd name="connsiteX19" fmla="*/ 5704746 w 7228236"/>
              <a:gd name="connsiteY19" fmla="*/ 738664 h 738664"/>
              <a:gd name="connsiteX20" fmla="*/ 5293293 w 7228236"/>
              <a:gd name="connsiteY20" fmla="*/ 738664 h 738664"/>
              <a:gd name="connsiteX21" fmla="*/ 4737275 w 7228236"/>
              <a:gd name="connsiteY21" fmla="*/ 738664 h 738664"/>
              <a:gd name="connsiteX22" fmla="*/ 4253539 w 7228236"/>
              <a:gd name="connsiteY22" fmla="*/ 738664 h 738664"/>
              <a:gd name="connsiteX23" fmla="*/ 3842085 w 7228236"/>
              <a:gd name="connsiteY23" fmla="*/ 738664 h 738664"/>
              <a:gd name="connsiteX24" fmla="*/ 3141503 w 7228236"/>
              <a:gd name="connsiteY24" fmla="*/ 738664 h 738664"/>
              <a:gd name="connsiteX25" fmla="*/ 2730049 w 7228236"/>
              <a:gd name="connsiteY25" fmla="*/ 738664 h 738664"/>
              <a:gd name="connsiteX26" fmla="*/ 2246313 w 7228236"/>
              <a:gd name="connsiteY26" fmla="*/ 738664 h 738664"/>
              <a:gd name="connsiteX27" fmla="*/ 1618013 w 7228236"/>
              <a:gd name="connsiteY27" fmla="*/ 738664 h 738664"/>
              <a:gd name="connsiteX28" fmla="*/ 1061995 w 7228236"/>
              <a:gd name="connsiteY28" fmla="*/ 738664 h 738664"/>
              <a:gd name="connsiteX29" fmla="*/ 505977 w 7228236"/>
              <a:gd name="connsiteY29" fmla="*/ 738664 h 738664"/>
              <a:gd name="connsiteX30" fmla="*/ 0 w 7228236"/>
              <a:gd name="connsiteY30" fmla="*/ 738664 h 738664"/>
              <a:gd name="connsiteX31" fmla="*/ 0 w 7228236"/>
              <a:gd name="connsiteY31" fmla="*/ 376719 h 738664"/>
              <a:gd name="connsiteX32" fmla="*/ 0 w 7228236"/>
              <a:gd name="connsiteY32" fmla="*/ 0 h 73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7228236" h="738664" extrusionOk="0">
                <a:moveTo>
                  <a:pt x="0" y="0"/>
                </a:moveTo>
                <a:cubicBezTo>
                  <a:pt x="214819" y="-25689"/>
                  <a:pt x="328527" y="39354"/>
                  <a:pt x="628301" y="0"/>
                </a:cubicBezTo>
                <a:cubicBezTo>
                  <a:pt x="928075" y="-39354"/>
                  <a:pt x="1103066" y="72708"/>
                  <a:pt x="1328883" y="0"/>
                </a:cubicBezTo>
                <a:cubicBezTo>
                  <a:pt x="1554700" y="-72708"/>
                  <a:pt x="1573632" y="11663"/>
                  <a:pt x="1812619" y="0"/>
                </a:cubicBezTo>
                <a:cubicBezTo>
                  <a:pt x="2051606" y="-11663"/>
                  <a:pt x="2065685" y="37488"/>
                  <a:pt x="2224073" y="0"/>
                </a:cubicBezTo>
                <a:cubicBezTo>
                  <a:pt x="2382461" y="-37488"/>
                  <a:pt x="2406620" y="27621"/>
                  <a:pt x="2563244" y="0"/>
                </a:cubicBezTo>
                <a:cubicBezTo>
                  <a:pt x="2719868" y="-27621"/>
                  <a:pt x="2931082" y="52077"/>
                  <a:pt x="3046979" y="0"/>
                </a:cubicBezTo>
                <a:cubicBezTo>
                  <a:pt x="3162877" y="-52077"/>
                  <a:pt x="3328115" y="18455"/>
                  <a:pt x="3458433" y="0"/>
                </a:cubicBezTo>
                <a:cubicBezTo>
                  <a:pt x="3588751" y="-18455"/>
                  <a:pt x="3798630" y="33258"/>
                  <a:pt x="4086733" y="0"/>
                </a:cubicBezTo>
                <a:cubicBezTo>
                  <a:pt x="4374836" y="-33258"/>
                  <a:pt x="4468088" y="44960"/>
                  <a:pt x="4570469" y="0"/>
                </a:cubicBezTo>
                <a:cubicBezTo>
                  <a:pt x="4672850" y="-44960"/>
                  <a:pt x="4747064" y="32536"/>
                  <a:pt x="4909640" y="0"/>
                </a:cubicBezTo>
                <a:cubicBezTo>
                  <a:pt x="5072216" y="-32536"/>
                  <a:pt x="5199630" y="4516"/>
                  <a:pt x="5393376" y="0"/>
                </a:cubicBezTo>
                <a:cubicBezTo>
                  <a:pt x="5587122" y="-4516"/>
                  <a:pt x="5570005" y="17866"/>
                  <a:pt x="5732547" y="0"/>
                </a:cubicBezTo>
                <a:cubicBezTo>
                  <a:pt x="5895089" y="-17866"/>
                  <a:pt x="5992121" y="1311"/>
                  <a:pt x="6144001" y="0"/>
                </a:cubicBezTo>
                <a:cubicBezTo>
                  <a:pt x="6295881" y="-1311"/>
                  <a:pt x="6916160" y="82178"/>
                  <a:pt x="7228236" y="0"/>
                </a:cubicBezTo>
                <a:cubicBezTo>
                  <a:pt x="7248124" y="105771"/>
                  <a:pt x="7184312" y="280673"/>
                  <a:pt x="7228236" y="384105"/>
                </a:cubicBezTo>
                <a:cubicBezTo>
                  <a:pt x="7272160" y="487538"/>
                  <a:pt x="7220045" y="634241"/>
                  <a:pt x="7228236" y="738664"/>
                </a:cubicBezTo>
                <a:cubicBezTo>
                  <a:pt x="6936105" y="774837"/>
                  <a:pt x="6900741" y="682463"/>
                  <a:pt x="6599935" y="738664"/>
                </a:cubicBezTo>
                <a:cubicBezTo>
                  <a:pt x="6299129" y="794865"/>
                  <a:pt x="6261760" y="686801"/>
                  <a:pt x="6116200" y="738664"/>
                </a:cubicBezTo>
                <a:cubicBezTo>
                  <a:pt x="5970640" y="790527"/>
                  <a:pt x="5882118" y="701992"/>
                  <a:pt x="5704746" y="738664"/>
                </a:cubicBezTo>
                <a:cubicBezTo>
                  <a:pt x="5527374" y="775336"/>
                  <a:pt x="5421352" y="701610"/>
                  <a:pt x="5293293" y="738664"/>
                </a:cubicBezTo>
                <a:cubicBezTo>
                  <a:pt x="5165234" y="775718"/>
                  <a:pt x="4896650" y="698277"/>
                  <a:pt x="4737275" y="738664"/>
                </a:cubicBezTo>
                <a:cubicBezTo>
                  <a:pt x="4577900" y="779051"/>
                  <a:pt x="4432358" y="712776"/>
                  <a:pt x="4253539" y="738664"/>
                </a:cubicBezTo>
                <a:cubicBezTo>
                  <a:pt x="4074720" y="764552"/>
                  <a:pt x="4047507" y="697004"/>
                  <a:pt x="3842085" y="738664"/>
                </a:cubicBezTo>
                <a:cubicBezTo>
                  <a:pt x="3636663" y="780324"/>
                  <a:pt x="3457538" y="706913"/>
                  <a:pt x="3141503" y="738664"/>
                </a:cubicBezTo>
                <a:cubicBezTo>
                  <a:pt x="2825468" y="770415"/>
                  <a:pt x="2935754" y="737615"/>
                  <a:pt x="2730049" y="738664"/>
                </a:cubicBezTo>
                <a:cubicBezTo>
                  <a:pt x="2524344" y="739713"/>
                  <a:pt x="2392127" y="719094"/>
                  <a:pt x="2246313" y="738664"/>
                </a:cubicBezTo>
                <a:cubicBezTo>
                  <a:pt x="2100499" y="758234"/>
                  <a:pt x="1848670" y="705927"/>
                  <a:pt x="1618013" y="738664"/>
                </a:cubicBezTo>
                <a:cubicBezTo>
                  <a:pt x="1387356" y="771401"/>
                  <a:pt x="1209411" y="688405"/>
                  <a:pt x="1061995" y="738664"/>
                </a:cubicBezTo>
                <a:cubicBezTo>
                  <a:pt x="914579" y="788923"/>
                  <a:pt x="684236" y="730302"/>
                  <a:pt x="505977" y="738664"/>
                </a:cubicBezTo>
                <a:cubicBezTo>
                  <a:pt x="327718" y="747026"/>
                  <a:pt x="227571" y="709287"/>
                  <a:pt x="0" y="738664"/>
                </a:cubicBezTo>
                <a:cubicBezTo>
                  <a:pt x="-18683" y="585952"/>
                  <a:pt x="9121" y="552107"/>
                  <a:pt x="0" y="376719"/>
                </a:cubicBezTo>
                <a:cubicBezTo>
                  <a:pt x="-9121" y="201332"/>
                  <a:pt x="5078" y="148953"/>
                  <a:pt x="0" y="0"/>
                </a:cubicBezTo>
                <a:close/>
              </a:path>
            </a:pathLst>
          </a:custGeom>
          <a:noFill/>
          <a:ln>
            <a:solidFill>
              <a:schemeClr val="bg1">
                <a:lumMod val="65000"/>
              </a:schemeClr>
            </a:solidFill>
            <a:extLst>
              <a:ext uri="{C807C97D-BFC1-408E-A445-0C87EB9F89A2}">
                <ask:lineSketchStyleProps xmlns:ask="http://schemas.microsoft.com/office/drawing/2018/sketchyshapes" sd="182164158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just"/>
            <a:r>
              <a:rPr lang="es-MX" sz="1400" b="1" dirty="0">
                <a:solidFill>
                  <a:srgbClr val="0000FF"/>
                </a:solidFill>
                <a:latin typeface="Comic Sans MS" panose="030F0702030302020204" pitchFamily="66" charset="0"/>
              </a:rPr>
              <a:t>A partir de marzo de 2022 y hasta la conclusión del semestre 2022-2, en la carrera de Biología de la FESI utilizamos un esquema que alterna una semana con actividades presenciales y otra en línea.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3D1BE078-28A4-F422-4732-1CAACB72890D}"/>
              </a:ext>
            </a:extLst>
          </p:cNvPr>
          <p:cNvSpPr txBox="1"/>
          <p:nvPr/>
        </p:nvSpPr>
        <p:spPr>
          <a:xfrm>
            <a:off x="698172" y="1994324"/>
            <a:ext cx="3369771" cy="646331"/>
          </a:xfrm>
          <a:custGeom>
            <a:avLst/>
            <a:gdLst>
              <a:gd name="connsiteX0" fmla="*/ 0 w 3369771"/>
              <a:gd name="connsiteY0" fmla="*/ 0 h 646331"/>
              <a:gd name="connsiteX1" fmla="*/ 460535 w 3369771"/>
              <a:gd name="connsiteY1" fmla="*/ 0 h 646331"/>
              <a:gd name="connsiteX2" fmla="*/ 954768 w 3369771"/>
              <a:gd name="connsiteY2" fmla="*/ 0 h 646331"/>
              <a:gd name="connsiteX3" fmla="*/ 1550095 w 3369771"/>
              <a:gd name="connsiteY3" fmla="*/ 0 h 646331"/>
              <a:gd name="connsiteX4" fmla="*/ 2145421 w 3369771"/>
              <a:gd name="connsiteY4" fmla="*/ 0 h 646331"/>
              <a:gd name="connsiteX5" fmla="*/ 2740747 w 3369771"/>
              <a:gd name="connsiteY5" fmla="*/ 0 h 646331"/>
              <a:gd name="connsiteX6" fmla="*/ 3369771 w 3369771"/>
              <a:gd name="connsiteY6" fmla="*/ 0 h 646331"/>
              <a:gd name="connsiteX7" fmla="*/ 3369771 w 3369771"/>
              <a:gd name="connsiteY7" fmla="*/ 310239 h 646331"/>
              <a:gd name="connsiteX8" fmla="*/ 3369771 w 3369771"/>
              <a:gd name="connsiteY8" fmla="*/ 646331 h 646331"/>
              <a:gd name="connsiteX9" fmla="*/ 2808143 w 3369771"/>
              <a:gd name="connsiteY9" fmla="*/ 646331 h 646331"/>
              <a:gd name="connsiteX10" fmla="*/ 2179119 w 3369771"/>
              <a:gd name="connsiteY10" fmla="*/ 646331 h 646331"/>
              <a:gd name="connsiteX11" fmla="*/ 1583792 w 3369771"/>
              <a:gd name="connsiteY11" fmla="*/ 646331 h 646331"/>
              <a:gd name="connsiteX12" fmla="*/ 1089559 w 3369771"/>
              <a:gd name="connsiteY12" fmla="*/ 646331 h 646331"/>
              <a:gd name="connsiteX13" fmla="*/ 595326 w 3369771"/>
              <a:gd name="connsiteY13" fmla="*/ 646331 h 646331"/>
              <a:gd name="connsiteX14" fmla="*/ 0 w 3369771"/>
              <a:gd name="connsiteY14" fmla="*/ 646331 h 646331"/>
              <a:gd name="connsiteX15" fmla="*/ 0 w 3369771"/>
              <a:gd name="connsiteY15" fmla="*/ 310239 h 646331"/>
              <a:gd name="connsiteX16" fmla="*/ 0 w 3369771"/>
              <a:gd name="connsiteY16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369771" h="646331" extrusionOk="0">
                <a:moveTo>
                  <a:pt x="0" y="0"/>
                </a:moveTo>
                <a:cubicBezTo>
                  <a:pt x="147918" y="-38293"/>
                  <a:pt x="232318" y="32961"/>
                  <a:pt x="460535" y="0"/>
                </a:cubicBezTo>
                <a:cubicBezTo>
                  <a:pt x="688753" y="-32961"/>
                  <a:pt x="717963" y="14885"/>
                  <a:pt x="954768" y="0"/>
                </a:cubicBezTo>
                <a:cubicBezTo>
                  <a:pt x="1191573" y="-14885"/>
                  <a:pt x="1288003" y="69457"/>
                  <a:pt x="1550095" y="0"/>
                </a:cubicBezTo>
                <a:cubicBezTo>
                  <a:pt x="1812187" y="-69457"/>
                  <a:pt x="1923191" y="41677"/>
                  <a:pt x="2145421" y="0"/>
                </a:cubicBezTo>
                <a:cubicBezTo>
                  <a:pt x="2367651" y="-41677"/>
                  <a:pt x="2586836" y="9110"/>
                  <a:pt x="2740747" y="0"/>
                </a:cubicBezTo>
                <a:cubicBezTo>
                  <a:pt x="2894658" y="-9110"/>
                  <a:pt x="3064188" y="73373"/>
                  <a:pt x="3369771" y="0"/>
                </a:cubicBezTo>
                <a:cubicBezTo>
                  <a:pt x="3375048" y="117074"/>
                  <a:pt x="3349229" y="211963"/>
                  <a:pt x="3369771" y="310239"/>
                </a:cubicBezTo>
                <a:cubicBezTo>
                  <a:pt x="3390313" y="408515"/>
                  <a:pt x="3334592" y="481056"/>
                  <a:pt x="3369771" y="646331"/>
                </a:cubicBezTo>
                <a:cubicBezTo>
                  <a:pt x="3196891" y="705920"/>
                  <a:pt x="3011214" y="597933"/>
                  <a:pt x="2808143" y="646331"/>
                </a:cubicBezTo>
                <a:cubicBezTo>
                  <a:pt x="2605072" y="694729"/>
                  <a:pt x="2337876" y="602061"/>
                  <a:pt x="2179119" y="646331"/>
                </a:cubicBezTo>
                <a:cubicBezTo>
                  <a:pt x="2020362" y="690601"/>
                  <a:pt x="1796249" y="598006"/>
                  <a:pt x="1583792" y="646331"/>
                </a:cubicBezTo>
                <a:cubicBezTo>
                  <a:pt x="1371335" y="694656"/>
                  <a:pt x="1303054" y="617509"/>
                  <a:pt x="1089559" y="646331"/>
                </a:cubicBezTo>
                <a:cubicBezTo>
                  <a:pt x="876064" y="675153"/>
                  <a:pt x="719345" y="591141"/>
                  <a:pt x="595326" y="646331"/>
                </a:cubicBezTo>
                <a:cubicBezTo>
                  <a:pt x="471307" y="701521"/>
                  <a:pt x="120519" y="615934"/>
                  <a:pt x="0" y="646331"/>
                </a:cubicBezTo>
                <a:cubicBezTo>
                  <a:pt x="-31848" y="537193"/>
                  <a:pt x="32733" y="417511"/>
                  <a:pt x="0" y="310239"/>
                </a:cubicBezTo>
                <a:cubicBezTo>
                  <a:pt x="-32733" y="202967"/>
                  <a:pt x="4140" y="106766"/>
                  <a:pt x="0" y="0"/>
                </a:cubicBezTo>
                <a:close/>
              </a:path>
            </a:pathLst>
          </a:custGeom>
          <a:noFill/>
          <a:ln>
            <a:solidFill>
              <a:schemeClr val="bg1">
                <a:lumMod val="65000"/>
              </a:schemeClr>
            </a:solidFill>
            <a:extLst>
              <a:ext uri="{C807C97D-BFC1-408E-A445-0C87EB9F89A2}">
                <ask:lineSketchStyleProps xmlns:ask="http://schemas.microsoft.com/office/drawing/2018/sketchyshapes" sd="360748321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just"/>
            <a:r>
              <a:rPr lang="es-MX" sz="1200" b="1" dirty="0">
                <a:solidFill>
                  <a:srgbClr val="0000FF"/>
                </a:solidFill>
                <a:latin typeface="Comic Sans MS" panose="030F0702030302020204" pitchFamily="66" charset="0"/>
              </a:rPr>
              <a:t>Trabajamos bajo el esquema de aula invertida, utilizando recursos que habíamos generado para el curso en línea. </a:t>
            </a:r>
          </a:p>
        </p:txBody>
      </p:sp>
      <p:graphicFrame>
        <p:nvGraphicFramePr>
          <p:cNvPr id="11" name="Tabla 11">
            <a:extLst>
              <a:ext uri="{FF2B5EF4-FFF2-40B4-BE49-F238E27FC236}">
                <a16:creationId xmlns:a16="http://schemas.microsoft.com/office/drawing/2014/main" id="{2756EAEC-52BF-5AE3-047B-255419BD6A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3667869"/>
              </p:ext>
            </p:extLst>
          </p:nvPr>
        </p:nvGraphicFramePr>
        <p:xfrm>
          <a:off x="556894" y="3073980"/>
          <a:ext cx="3969888" cy="333756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984944">
                  <a:extLst>
                    <a:ext uri="{9D8B030D-6E8A-4147-A177-3AD203B41FA5}">
                      <a16:colId xmlns:a16="http://schemas.microsoft.com/office/drawing/2014/main" val="1784436360"/>
                    </a:ext>
                  </a:extLst>
                </a:gridCol>
                <a:gridCol w="1984944">
                  <a:extLst>
                    <a:ext uri="{9D8B030D-6E8A-4147-A177-3AD203B41FA5}">
                      <a16:colId xmlns:a16="http://schemas.microsoft.com/office/drawing/2014/main" val="3432698269"/>
                    </a:ext>
                  </a:extLst>
                </a:gridCol>
              </a:tblGrid>
              <a:tr h="233371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Semana en línea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Semana presencial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0612647"/>
                  </a:ext>
                </a:extLst>
              </a:tr>
              <a:tr h="3022322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200" b="1" dirty="0">
                          <a:latin typeface="Comic Sans MS" panose="030F0702030302020204" pitchFamily="66" charset="0"/>
                        </a:rPr>
                        <a:t>Revisión programada de recursos y actividades en el aula virtual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s-MX" sz="1200" b="1" dirty="0">
                        <a:latin typeface="Comic Sans MS" panose="030F0702030302020204" pitchFamily="66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1200" b="1" dirty="0">
                          <a:latin typeface="Comic Sans MS" panose="030F0702030302020204" pitchFamily="66" charset="0"/>
                        </a:rPr>
                        <a:t>Clases grabadas o a distancia (Zoom)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s-MX" sz="1200" b="1" dirty="0">
                        <a:latin typeface="Comic Sans MS" panose="030F0702030302020204" pitchFamily="66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200" b="1" dirty="0">
                          <a:latin typeface="Comic Sans MS" panose="030F0702030302020204" pitchFamily="66" charset="0"/>
                        </a:rPr>
                        <a:t>Reuniones en Zoom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s-MX" sz="1200" b="1" dirty="0">
                        <a:latin typeface="Comic Sans MS" panose="030F0702030302020204" pitchFamily="66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1200" b="1" dirty="0">
                          <a:latin typeface="Comic Sans MS" panose="030F0702030302020204" pitchFamily="66" charset="0"/>
                        </a:rPr>
                        <a:t>Evaluaciones en línea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s-MX" sz="1300" b="1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200" b="1" dirty="0">
                          <a:latin typeface="Comic Sans MS" panose="030F0702030302020204" pitchFamily="66" charset="0"/>
                        </a:rPr>
                        <a:t>Revisión programada de recursos y actividades en el aula virtual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s-MX" sz="1200" b="1" dirty="0">
                        <a:latin typeface="Comic Sans MS" panose="030F0702030302020204" pitchFamily="66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1200" b="1" dirty="0">
                          <a:latin typeface="Comic Sans MS" panose="030F0702030302020204" pitchFamily="66" charset="0"/>
                        </a:rPr>
                        <a:t>Clases en el salón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s-MX" sz="1200" b="1" dirty="0">
                        <a:latin typeface="Comic Sans MS" panose="030F0702030302020204" pitchFamily="66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200" b="1" dirty="0">
                          <a:latin typeface="Comic Sans MS" panose="030F0702030302020204" pitchFamily="66" charset="0"/>
                        </a:rPr>
                        <a:t>Actividades en el laboratorio (trabajo en equipos, reporte colaborativo en línea)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s-MX" sz="1200" b="1" dirty="0">
                        <a:latin typeface="Comic Sans MS" panose="030F0702030302020204" pitchFamily="66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1200" b="1" dirty="0">
                          <a:latin typeface="Comic Sans MS" panose="030F0702030302020204" pitchFamily="66" charset="0"/>
                        </a:rPr>
                        <a:t>Evaluaciones presenciales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s-MX" sz="1300" b="1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1537468"/>
                  </a:ext>
                </a:extLst>
              </a:tr>
            </a:tbl>
          </a:graphicData>
        </a:graphic>
      </p:graphicFrame>
      <p:grpSp>
        <p:nvGrpSpPr>
          <p:cNvPr id="22" name="Grupo 21">
            <a:extLst>
              <a:ext uri="{FF2B5EF4-FFF2-40B4-BE49-F238E27FC236}">
                <a16:creationId xmlns:a16="http://schemas.microsoft.com/office/drawing/2014/main" id="{385EF37A-ECCF-F953-AAD5-09C445698E3D}"/>
              </a:ext>
            </a:extLst>
          </p:cNvPr>
          <p:cNvGrpSpPr/>
          <p:nvPr/>
        </p:nvGrpSpPr>
        <p:grpSpPr>
          <a:xfrm>
            <a:off x="4925947" y="5263934"/>
            <a:ext cx="4019087" cy="1209811"/>
            <a:chOff x="4925947" y="5263934"/>
            <a:chExt cx="4019087" cy="1209811"/>
          </a:xfrm>
        </p:grpSpPr>
        <p:pic>
          <p:nvPicPr>
            <p:cNvPr id="5" name="Imagen 4" descr="Un par de personas sentadas en una sala&#10;&#10;Descripción generada automáticamente con confianza baja">
              <a:extLst>
                <a:ext uri="{FF2B5EF4-FFF2-40B4-BE49-F238E27FC236}">
                  <a16:creationId xmlns:a16="http://schemas.microsoft.com/office/drawing/2014/main" id="{A8F56973-5114-E79F-E1D1-2198B433A4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5947" y="5263934"/>
              <a:ext cx="1971195" cy="887038"/>
            </a:xfrm>
            <a:prstGeom prst="rect">
              <a:avLst/>
            </a:prstGeom>
          </p:spPr>
        </p:pic>
        <p:pic>
          <p:nvPicPr>
            <p:cNvPr id="7" name="Imagen 6" descr="Imagen que contiene mujer, cuarto de hospital, tabla, cuarto&#10;&#10;Descripción generada automáticamente">
              <a:extLst>
                <a:ext uri="{FF2B5EF4-FFF2-40B4-BE49-F238E27FC236}">
                  <a16:creationId xmlns:a16="http://schemas.microsoft.com/office/drawing/2014/main" id="{BD3715C2-188E-F1DD-6B8C-CED054DC453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4932" y="5269759"/>
              <a:ext cx="1990102" cy="895545"/>
            </a:xfrm>
            <a:prstGeom prst="rect">
              <a:avLst/>
            </a:prstGeom>
          </p:spPr>
        </p:pic>
        <p:sp>
          <p:nvSpPr>
            <p:cNvPr id="32" name="CuadroTexto 31">
              <a:extLst>
                <a:ext uri="{FF2B5EF4-FFF2-40B4-BE49-F238E27FC236}">
                  <a16:creationId xmlns:a16="http://schemas.microsoft.com/office/drawing/2014/main" id="{445F079A-376F-7653-744F-56D6B54AF359}"/>
                </a:ext>
              </a:extLst>
            </p:cNvPr>
            <p:cNvSpPr txBox="1"/>
            <p:nvPr/>
          </p:nvSpPr>
          <p:spPr>
            <a:xfrm>
              <a:off x="4925947" y="6212135"/>
              <a:ext cx="4019087" cy="2616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es-MX" sz="1100" b="1" dirty="0">
                  <a:solidFill>
                    <a:srgbClr val="0000FF"/>
                  </a:solidFill>
                  <a:latin typeface="Comic Sans MS" panose="030F0702030302020204" pitchFamily="66" charset="0"/>
                </a:rPr>
                <a:t>Actividades presenciales de alumnos del grupo 2203</a:t>
              </a:r>
            </a:p>
          </p:txBody>
        </p:sp>
      </p:grpSp>
      <p:grpSp>
        <p:nvGrpSpPr>
          <p:cNvPr id="21" name="Grupo 20">
            <a:extLst>
              <a:ext uri="{FF2B5EF4-FFF2-40B4-BE49-F238E27FC236}">
                <a16:creationId xmlns:a16="http://schemas.microsoft.com/office/drawing/2014/main" id="{BA26764A-9047-2074-3F09-196A62514A13}"/>
              </a:ext>
            </a:extLst>
          </p:cNvPr>
          <p:cNvGrpSpPr/>
          <p:nvPr/>
        </p:nvGrpSpPr>
        <p:grpSpPr>
          <a:xfrm>
            <a:off x="4975030" y="2268900"/>
            <a:ext cx="3701426" cy="2384236"/>
            <a:chOff x="4975030" y="2288779"/>
            <a:chExt cx="3701426" cy="2384236"/>
          </a:xfrm>
        </p:grpSpPr>
        <p:sp>
          <p:nvSpPr>
            <p:cNvPr id="18" name="Diagrama de flujo: tarjeta 17">
              <a:extLst>
                <a:ext uri="{FF2B5EF4-FFF2-40B4-BE49-F238E27FC236}">
                  <a16:creationId xmlns:a16="http://schemas.microsoft.com/office/drawing/2014/main" id="{CC1FA836-9A34-D724-3963-4847BD273E98}"/>
                </a:ext>
              </a:extLst>
            </p:cNvPr>
            <p:cNvSpPr/>
            <p:nvPr/>
          </p:nvSpPr>
          <p:spPr>
            <a:xfrm>
              <a:off x="4975030" y="2288779"/>
              <a:ext cx="3701426" cy="2384236"/>
            </a:xfrm>
            <a:prstGeom prst="flowChartPunchedCard">
              <a:avLst/>
            </a:prstGeom>
            <a:noFill/>
            <a:ln w="571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5122" name="Picture 2" descr="3D-man-computer - The Partnership">
              <a:extLst>
                <a:ext uri="{FF2B5EF4-FFF2-40B4-BE49-F238E27FC236}">
                  <a16:creationId xmlns:a16="http://schemas.microsoft.com/office/drawing/2014/main" id="{2A4BB36C-8B34-E909-52A9-D647EBF0E6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2335" y="3255998"/>
              <a:ext cx="423886" cy="6231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4" name="Picture 4" descr="Man Teaching People White Background Stock Illustrations – 2,601 Man  Teaching People White Background Stock Illustrations, Vectors &amp; Clipart -  Dreamstime">
              <a:extLst>
                <a:ext uri="{FF2B5EF4-FFF2-40B4-BE49-F238E27FC236}">
                  <a16:creationId xmlns:a16="http://schemas.microsoft.com/office/drawing/2014/main" id="{9A3BD002-E907-0709-41A0-CCE23796AE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6057" y="2542621"/>
              <a:ext cx="1283399" cy="8550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6" name="Picture 6" descr="102 3d Small People Training Courses Stock Photos, Pictures &amp; Royalty-Free  Images - iStock">
              <a:extLst>
                <a:ext uri="{FF2B5EF4-FFF2-40B4-BE49-F238E27FC236}">
                  <a16:creationId xmlns:a16="http://schemas.microsoft.com/office/drawing/2014/main" id="{2C34ABD4-C257-A1AE-FFB6-D4FA7FB7D0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76070" y="3628540"/>
              <a:ext cx="1072227" cy="9127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Das H5P-Tool – GEMEINSAM FÜR AFRIKA">
              <a:extLst>
                <a:ext uri="{FF2B5EF4-FFF2-40B4-BE49-F238E27FC236}">
                  <a16:creationId xmlns:a16="http://schemas.microsoft.com/office/drawing/2014/main" id="{5987CCF1-1038-7305-4397-2B3EC54E0B7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27" t="26681" r="25630" b="27087"/>
            <a:stretch/>
          </p:blipFill>
          <p:spPr bwMode="auto">
            <a:xfrm>
              <a:off x="5139910" y="2983579"/>
              <a:ext cx="423886" cy="2011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Piktochart | Herramientas de Marketing Digital MarTech FORUM">
              <a:extLst>
                <a:ext uri="{FF2B5EF4-FFF2-40B4-BE49-F238E27FC236}">
                  <a16:creationId xmlns:a16="http://schemas.microsoft.com/office/drawing/2014/main" id="{8477E298-7DD7-F522-C8BC-FE3EEBDCCC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1484" y="3219754"/>
              <a:ext cx="261608" cy="2616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>
              <a:extLst>
                <a:ext uri="{FF2B5EF4-FFF2-40B4-BE49-F238E27FC236}">
                  <a16:creationId xmlns:a16="http://schemas.microsoft.com/office/drawing/2014/main" id="{0659C5C9-2B5C-F96E-D901-DF020F81F1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2771" y="4053544"/>
              <a:ext cx="460374" cy="1935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6" name="Picture 12" descr="Cómo liberar espacio en Google Drive - Infobae">
              <a:extLst>
                <a:ext uri="{FF2B5EF4-FFF2-40B4-BE49-F238E27FC236}">
                  <a16:creationId xmlns:a16="http://schemas.microsoft.com/office/drawing/2014/main" id="{6FF332D7-69FA-8DF7-C36B-F5CA6BE0307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587" t="7977" r="26375" b="8235"/>
            <a:stretch/>
          </p:blipFill>
          <p:spPr bwMode="auto">
            <a:xfrm>
              <a:off x="5031484" y="3691141"/>
              <a:ext cx="295616" cy="2897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8" name="Picture 14" descr="Dropbox: Nube y almacenamiento - Apps en Google Play">
              <a:extLst>
                <a:ext uri="{FF2B5EF4-FFF2-40B4-BE49-F238E27FC236}">
                  <a16:creationId xmlns:a16="http://schemas.microsoft.com/office/drawing/2014/main" id="{67D4B65B-E5BB-F340-981C-19040D58E2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4987" y="3481362"/>
              <a:ext cx="231885" cy="2318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0" name="Picture 16" descr="Qué es Moodle y para qué sirve | Blog de LucusHost">
              <a:extLst>
                <a:ext uri="{FF2B5EF4-FFF2-40B4-BE49-F238E27FC236}">
                  <a16:creationId xmlns:a16="http://schemas.microsoft.com/office/drawing/2014/main" id="{4657552A-6379-1CB3-7FBB-BCC3BBE0386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033" t="10500" r="27489" b="7053"/>
            <a:stretch/>
          </p:blipFill>
          <p:spPr bwMode="auto">
            <a:xfrm>
              <a:off x="5603161" y="2915335"/>
              <a:ext cx="790868" cy="5077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2" name="Picture 18" descr="Paso a paso: cómo crear un Kahoot! | EDUCACIÓN 3.0">
              <a:extLst>
                <a:ext uri="{FF2B5EF4-FFF2-40B4-BE49-F238E27FC236}">
                  <a16:creationId xmlns:a16="http://schemas.microsoft.com/office/drawing/2014/main" id="{0B8D9C53-5744-F4AC-D628-5E2027E7B2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9731" y="3777965"/>
              <a:ext cx="434657" cy="2897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Flecha: a la derecha 5">
              <a:extLst>
                <a:ext uri="{FF2B5EF4-FFF2-40B4-BE49-F238E27FC236}">
                  <a16:creationId xmlns:a16="http://schemas.microsoft.com/office/drawing/2014/main" id="{7B9EDB0C-EAEC-70FB-29DA-AE6C53AAF4BF}"/>
                </a:ext>
              </a:extLst>
            </p:cNvPr>
            <p:cNvSpPr/>
            <p:nvPr/>
          </p:nvSpPr>
          <p:spPr>
            <a:xfrm rot="20216815">
              <a:off x="6407423" y="2983248"/>
              <a:ext cx="979439" cy="131655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8" name="Flecha: a la derecha 27">
              <a:extLst>
                <a:ext uri="{FF2B5EF4-FFF2-40B4-BE49-F238E27FC236}">
                  <a16:creationId xmlns:a16="http://schemas.microsoft.com/office/drawing/2014/main" id="{13CF7B43-5368-93EC-149F-271FA3620FCF}"/>
                </a:ext>
              </a:extLst>
            </p:cNvPr>
            <p:cNvSpPr/>
            <p:nvPr/>
          </p:nvSpPr>
          <p:spPr>
            <a:xfrm rot="767197">
              <a:off x="6502698" y="3943901"/>
              <a:ext cx="993460" cy="134244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0" name="CuadroTexto 19">
              <a:extLst>
                <a:ext uri="{FF2B5EF4-FFF2-40B4-BE49-F238E27FC236}">
                  <a16:creationId xmlns:a16="http://schemas.microsoft.com/office/drawing/2014/main" id="{667F1FE3-FCAA-3967-BF9E-7D6A3667D751}"/>
                </a:ext>
              </a:extLst>
            </p:cNvPr>
            <p:cNvSpPr txBox="1"/>
            <p:nvPr/>
          </p:nvSpPr>
          <p:spPr>
            <a:xfrm>
              <a:off x="7390305" y="3088733"/>
              <a:ext cx="768159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800" b="1" dirty="0"/>
                <a:t>Clase en línea</a:t>
              </a:r>
            </a:p>
          </p:txBody>
        </p:sp>
        <p:sp>
          <p:nvSpPr>
            <p:cNvPr id="34" name="CuadroTexto 33">
              <a:extLst>
                <a:ext uri="{FF2B5EF4-FFF2-40B4-BE49-F238E27FC236}">
                  <a16:creationId xmlns:a16="http://schemas.microsoft.com/office/drawing/2014/main" id="{4854C0B3-325E-6355-BBD7-FEDB768CB246}"/>
                </a:ext>
              </a:extLst>
            </p:cNvPr>
            <p:cNvSpPr txBox="1"/>
            <p:nvPr/>
          </p:nvSpPr>
          <p:spPr>
            <a:xfrm>
              <a:off x="5235867" y="4269072"/>
              <a:ext cx="145424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800" b="1" dirty="0"/>
                <a:t>Revisión previa de contenidos</a:t>
              </a:r>
            </a:p>
          </p:txBody>
        </p:sp>
        <p:sp>
          <p:nvSpPr>
            <p:cNvPr id="35" name="CuadroTexto 34">
              <a:extLst>
                <a:ext uri="{FF2B5EF4-FFF2-40B4-BE49-F238E27FC236}">
                  <a16:creationId xmlns:a16="http://schemas.microsoft.com/office/drawing/2014/main" id="{BC3CC021-6DBD-3B42-ABF6-024FA1727902}"/>
                </a:ext>
              </a:extLst>
            </p:cNvPr>
            <p:cNvSpPr txBox="1"/>
            <p:nvPr/>
          </p:nvSpPr>
          <p:spPr>
            <a:xfrm>
              <a:off x="7628470" y="4447188"/>
              <a:ext cx="867545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800" b="1" dirty="0"/>
                <a:t>Clase presencial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185325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E2AA8406-406C-5293-8189-2FB9BF3A1B91}"/>
              </a:ext>
            </a:extLst>
          </p:cNvPr>
          <p:cNvSpPr txBox="1"/>
          <p:nvPr/>
        </p:nvSpPr>
        <p:spPr>
          <a:xfrm>
            <a:off x="395536" y="1677951"/>
            <a:ext cx="45720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s-MX" sz="800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9731BAC-367D-5F62-5E34-422EB581D88A}"/>
              </a:ext>
            </a:extLst>
          </p:cNvPr>
          <p:cNvSpPr txBox="1"/>
          <p:nvPr/>
        </p:nvSpPr>
        <p:spPr>
          <a:xfrm>
            <a:off x="373359" y="529515"/>
            <a:ext cx="2492017" cy="2462213"/>
          </a:xfrm>
          <a:custGeom>
            <a:avLst/>
            <a:gdLst>
              <a:gd name="connsiteX0" fmla="*/ 0 w 2492017"/>
              <a:gd name="connsiteY0" fmla="*/ 0 h 2462213"/>
              <a:gd name="connsiteX1" fmla="*/ 523324 w 2492017"/>
              <a:gd name="connsiteY1" fmla="*/ 0 h 2462213"/>
              <a:gd name="connsiteX2" fmla="*/ 971887 w 2492017"/>
              <a:gd name="connsiteY2" fmla="*/ 0 h 2462213"/>
              <a:gd name="connsiteX3" fmla="*/ 1520130 w 2492017"/>
              <a:gd name="connsiteY3" fmla="*/ 0 h 2462213"/>
              <a:gd name="connsiteX4" fmla="*/ 1968693 w 2492017"/>
              <a:gd name="connsiteY4" fmla="*/ 0 h 2462213"/>
              <a:gd name="connsiteX5" fmla="*/ 2492017 w 2492017"/>
              <a:gd name="connsiteY5" fmla="*/ 0 h 2462213"/>
              <a:gd name="connsiteX6" fmla="*/ 2492017 w 2492017"/>
              <a:gd name="connsiteY6" fmla="*/ 467820 h 2462213"/>
              <a:gd name="connsiteX7" fmla="*/ 2492017 w 2492017"/>
              <a:gd name="connsiteY7" fmla="*/ 935641 h 2462213"/>
              <a:gd name="connsiteX8" fmla="*/ 2492017 w 2492017"/>
              <a:gd name="connsiteY8" fmla="*/ 1477328 h 2462213"/>
              <a:gd name="connsiteX9" fmla="*/ 2492017 w 2492017"/>
              <a:gd name="connsiteY9" fmla="*/ 1994393 h 2462213"/>
              <a:gd name="connsiteX10" fmla="*/ 2492017 w 2492017"/>
              <a:gd name="connsiteY10" fmla="*/ 2462213 h 2462213"/>
              <a:gd name="connsiteX11" fmla="*/ 2068374 w 2492017"/>
              <a:gd name="connsiteY11" fmla="*/ 2462213 h 2462213"/>
              <a:gd name="connsiteX12" fmla="*/ 1644731 w 2492017"/>
              <a:gd name="connsiteY12" fmla="*/ 2462213 h 2462213"/>
              <a:gd name="connsiteX13" fmla="*/ 1196168 w 2492017"/>
              <a:gd name="connsiteY13" fmla="*/ 2462213 h 2462213"/>
              <a:gd name="connsiteX14" fmla="*/ 647924 w 2492017"/>
              <a:gd name="connsiteY14" fmla="*/ 2462213 h 2462213"/>
              <a:gd name="connsiteX15" fmla="*/ 0 w 2492017"/>
              <a:gd name="connsiteY15" fmla="*/ 2462213 h 2462213"/>
              <a:gd name="connsiteX16" fmla="*/ 0 w 2492017"/>
              <a:gd name="connsiteY16" fmla="*/ 1969770 h 2462213"/>
              <a:gd name="connsiteX17" fmla="*/ 0 w 2492017"/>
              <a:gd name="connsiteY17" fmla="*/ 1428084 h 2462213"/>
              <a:gd name="connsiteX18" fmla="*/ 0 w 2492017"/>
              <a:gd name="connsiteY18" fmla="*/ 911019 h 2462213"/>
              <a:gd name="connsiteX19" fmla="*/ 0 w 2492017"/>
              <a:gd name="connsiteY19" fmla="*/ 467820 h 2462213"/>
              <a:gd name="connsiteX20" fmla="*/ 0 w 2492017"/>
              <a:gd name="connsiteY20" fmla="*/ 0 h 2462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492017" h="2462213" extrusionOk="0">
                <a:moveTo>
                  <a:pt x="0" y="0"/>
                </a:moveTo>
                <a:cubicBezTo>
                  <a:pt x="116191" y="-39536"/>
                  <a:pt x="273279" y="6191"/>
                  <a:pt x="523324" y="0"/>
                </a:cubicBezTo>
                <a:cubicBezTo>
                  <a:pt x="773369" y="-6191"/>
                  <a:pt x="808110" y="42240"/>
                  <a:pt x="971887" y="0"/>
                </a:cubicBezTo>
                <a:cubicBezTo>
                  <a:pt x="1135664" y="-42240"/>
                  <a:pt x="1371933" y="53717"/>
                  <a:pt x="1520130" y="0"/>
                </a:cubicBezTo>
                <a:cubicBezTo>
                  <a:pt x="1668327" y="-53717"/>
                  <a:pt x="1864045" y="27238"/>
                  <a:pt x="1968693" y="0"/>
                </a:cubicBezTo>
                <a:cubicBezTo>
                  <a:pt x="2073341" y="-27238"/>
                  <a:pt x="2375605" y="33166"/>
                  <a:pt x="2492017" y="0"/>
                </a:cubicBezTo>
                <a:cubicBezTo>
                  <a:pt x="2525098" y="158665"/>
                  <a:pt x="2467858" y="337484"/>
                  <a:pt x="2492017" y="467820"/>
                </a:cubicBezTo>
                <a:cubicBezTo>
                  <a:pt x="2516176" y="598156"/>
                  <a:pt x="2451774" y="756708"/>
                  <a:pt x="2492017" y="935641"/>
                </a:cubicBezTo>
                <a:cubicBezTo>
                  <a:pt x="2532260" y="1114574"/>
                  <a:pt x="2480277" y="1225988"/>
                  <a:pt x="2492017" y="1477328"/>
                </a:cubicBezTo>
                <a:cubicBezTo>
                  <a:pt x="2503757" y="1728668"/>
                  <a:pt x="2464127" y="1822288"/>
                  <a:pt x="2492017" y="1994393"/>
                </a:cubicBezTo>
                <a:cubicBezTo>
                  <a:pt x="2519907" y="2166499"/>
                  <a:pt x="2464660" y="2297692"/>
                  <a:pt x="2492017" y="2462213"/>
                </a:cubicBezTo>
                <a:cubicBezTo>
                  <a:pt x="2295118" y="2510953"/>
                  <a:pt x="2233144" y="2459898"/>
                  <a:pt x="2068374" y="2462213"/>
                </a:cubicBezTo>
                <a:cubicBezTo>
                  <a:pt x="1903604" y="2464528"/>
                  <a:pt x="1843636" y="2445799"/>
                  <a:pt x="1644731" y="2462213"/>
                </a:cubicBezTo>
                <a:cubicBezTo>
                  <a:pt x="1445826" y="2478627"/>
                  <a:pt x="1350664" y="2441847"/>
                  <a:pt x="1196168" y="2462213"/>
                </a:cubicBezTo>
                <a:cubicBezTo>
                  <a:pt x="1041672" y="2482579"/>
                  <a:pt x="854860" y="2399134"/>
                  <a:pt x="647924" y="2462213"/>
                </a:cubicBezTo>
                <a:cubicBezTo>
                  <a:pt x="440988" y="2525292"/>
                  <a:pt x="186276" y="2398402"/>
                  <a:pt x="0" y="2462213"/>
                </a:cubicBezTo>
                <a:cubicBezTo>
                  <a:pt x="-58146" y="2229462"/>
                  <a:pt x="30097" y="2176352"/>
                  <a:pt x="0" y="1969770"/>
                </a:cubicBezTo>
                <a:cubicBezTo>
                  <a:pt x="-30097" y="1763188"/>
                  <a:pt x="18147" y="1683029"/>
                  <a:pt x="0" y="1428084"/>
                </a:cubicBezTo>
                <a:cubicBezTo>
                  <a:pt x="-18147" y="1173139"/>
                  <a:pt x="49104" y="1076932"/>
                  <a:pt x="0" y="911019"/>
                </a:cubicBezTo>
                <a:cubicBezTo>
                  <a:pt x="-49104" y="745106"/>
                  <a:pt x="20655" y="569484"/>
                  <a:pt x="0" y="467820"/>
                </a:cubicBezTo>
                <a:cubicBezTo>
                  <a:pt x="-20655" y="366156"/>
                  <a:pt x="40883" y="177321"/>
                  <a:pt x="0" y="0"/>
                </a:cubicBezTo>
                <a:close/>
              </a:path>
            </a:pathLst>
          </a:custGeom>
          <a:noFill/>
          <a:ln>
            <a:solidFill>
              <a:schemeClr val="bg1">
                <a:lumMod val="65000"/>
              </a:schemeClr>
            </a:solidFill>
            <a:extLst>
              <a:ext uri="{C807C97D-BFC1-408E-A445-0C87EB9F89A2}">
                <ask:lineSketchStyleProps xmlns:ask="http://schemas.microsoft.com/office/drawing/2018/sketchyshapes" sd="413013638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/>
            <a:r>
              <a:rPr lang="es-MX" sz="1100" b="1" dirty="0">
                <a:solidFill>
                  <a:srgbClr val="0000FF"/>
                </a:solidFill>
                <a:latin typeface="Comic Sans MS" panose="030F0702030302020204" pitchFamily="66" charset="0"/>
              </a:rPr>
              <a:t>¿CUÁLES SON SUS VENTAJAS O BENEFICIOS?</a:t>
            </a:r>
          </a:p>
          <a:p>
            <a:pPr algn="ctr"/>
            <a:endParaRPr lang="es-MX" sz="1100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MX" sz="1100" dirty="0">
                <a:solidFill>
                  <a:srgbClr val="0000FF"/>
                </a:solidFill>
                <a:latin typeface="Comic Sans MS" panose="030F0702030302020204" pitchFamily="66" charset="0"/>
              </a:rPr>
              <a:t>Ahorra el tiempo de los alumnos al reducir los días de asistencia a la Facultad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MX" sz="1100" dirty="0">
                <a:solidFill>
                  <a:srgbClr val="0000FF"/>
                </a:solidFill>
                <a:latin typeface="Comic Sans MS" panose="030F0702030302020204" pitchFamily="66" charset="0"/>
              </a:rPr>
              <a:t>Favorece el aprendizaje según necesidades individuales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MX" sz="1100" dirty="0">
                <a:solidFill>
                  <a:srgbClr val="0000FF"/>
                </a:solidFill>
                <a:latin typeface="Comic Sans MS" panose="030F0702030302020204" pitchFamily="66" charset="0"/>
              </a:rPr>
              <a:t>Permite un abordaje más profundo de los temas en la fase presencial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MX" sz="1100" dirty="0">
                <a:solidFill>
                  <a:srgbClr val="0000FF"/>
                </a:solidFill>
                <a:latin typeface="Comic Sans MS" panose="030F0702030302020204" pitchFamily="66" charset="0"/>
              </a:rPr>
              <a:t>Recupera la formación en el laboratorio, que es necesariamente presencial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E7E957D-251A-134E-20E1-0946D6E43E09}"/>
              </a:ext>
            </a:extLst>
          </p:cNvPr>
          <p:cNvSpPr txBox="1"/>
          <p:nvPr/>
        </p:nvSpPr>
        <p:spPr>
          <a:xfrm>
            <a:off x="6107951" y="746927"/>
            <a:ext cx="2808312" cy="2292935"/>
          </a:xfrm>
          <a:custGeom>
            <a:avLst/>
            <a:gdLst>
              <a:gd name="connsiteX0" fmla="*/ 0 w 2808312"/>
              <a:gd name="connsiteY0" fmla="*/ 0 h 2292935"/>
              <a:gd name="connsiteX1" fmla="*/ 477413 w 2808312"/>
              <a:gd name="connsiteY1" fmla="*/ 0 h 2292935"/>
              <a:gd name="connsiteX2" fmla="*/ 1095242 w 2808312"/>
              <a:gd name="connsiteY2" fmla="*/ 0 h 2292935"/>
              <a:gd name="connsiteX3" fmla="*/ 1628821 w 2808312"/>
              <a:gd name="connsiteY3" fmla="*/ 0 h 2292935"/>
              <a:gd name="connsiteX4" fmla="*/ 2134317 w 2808312"/>
              <a:gd name="connsiteY4" fmla="*/ 0 h 2292935"/>
              <a:gd name="connsiteX5" fmla="*/ 2808312 w 2808312"/>
              <a:gd name="connsiteY5" fmla="*/ 0 h 2292935"/>
              <a:gd name="connsiteX6" fmla="*/ 2808312 w 2808312"/>
              <a:gd name="connsiteY6" fmla="*/ 596163 h 2292935"/>
              <a:gd name="connsiteX7" fmla="*/ 2808312 w 2808312"/>
              <a:gd name="connsiteY7" fmla="*/ 1100609 h 2292935"/>
              <a:gd name="connsiteX8" fmla="*/ 2808312 w 2808312"/>
              <a:gd name="connsiteY8" fmla="*/ 1673843 h 2292935"/>
              <a:gd name="connsiteX9" fmla="*/ 2808312 w 2808312"/>
              <a:gd name="connsiteY9" fmla="*/ 2292935 h 2292935"/>
              <a:gd name="connsiteX10" fmla="*/ 2246650 w 2808312"/>
              <a:gd name="connsiteY10" fmla="*/ 2292935 h 2292935"/>
              <a:gd name="connsiteX11" fmla="*/ 1628821 w 2808312"/>
              <a:gd name="connsiteY11" fmla="*/ 2292935 h 2292935"/>
              <a:gd name="connsiteX12" fmla="*/ 1010992 w 2808312"/>
              <a:gd name="connsiteY12" fmla="*/ 2292935 h 2292935"/>
              <a:gd name="connsiteX13" fmla="*/ 505496 w 2808312"/>
              <a:gd name="connsiteY13" fmla="*/ 2292935 h 2292935"/>
              <a:gd name="connsiteX14" fmla="*/ 0 w 2808312"/>
              <a:gd name="connsiteY14" fmla="*/ 2292935 h 2292935"/>
              <a:gd name="connsiteX15" fmla="*/ 0 w 2808312"/>
              <a:gd name="connsiteY15" fmla="*/ 1673843 h 2292935"/>
              <a:gd name="connsiteX16" fmla="*/ 0 w 2808312"/>
              <a:gd name="connsiteY16" fmla="*/ 1077679 h 2292935"/>
              <a:gd name="connsiteX17" fmla="*/ 0 w 2808312"/>
              <a:gd name="connsiteY17" fmla="*/ 504446 h 2292935"/>
              <a:gd name="connsiteX18" fmla="*/ 0 w 2808312"/>
              <a:gd name="connsiteY18" fmla="*/ 0 h 2292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808312" h="2292935" extrusionOk="0">
                <a:moveTo>
                  <a:pt x="0" y="0"/>
                </a:moveTo>
                <a:cubicBezTo>
                  <a:pt x="187488" y="-11711"/>
                  <a:pt x="331795" y="43892"/>
                  <a:pt x="477413" y="0"/>
                </a:cubicBezTo>
                <a:cubicBezTo>
                  <a:pt x="623031" y="-43892"/>
                  <a:pt x="823254" y="30243"/>
                  <a:pt x="1095242" y="0"/>
                </a:cubicBezTo>
                <a:cubicBezTo>
                  <a:pt x="1367230" y="-30243"/>
                  <a:pt x="1422279" y="30300"/>
                  <a:pt x="1628821" y="0"/>
                </a:cubicBezTo>
                <a:cubicBezTo>
                  <a:pt x="1835363" y="-30300"/>
                  <a:pt x="1989886" y="56956"/>
                  <a:pt x="2134317" y="0"/>
                </a:cubicBezTo>
                <a:cubicBezTo>
                  <a:pt x="2278748" y="-56956"/>
                  <a:pt x="2659504" y="9346"/>
                  <a:pt x="2808312" y="0"/>
                </a:cubicBezTo>
                <a:cubicBezTo>
                  <a:pt x="2811168" y="271692"/>
                  <a:pt x="2762319" y="357863"/>
                  <a:pt x="2808312" y="596163"/>
                </a:cubicBezTo>
                <a:cubicBezTo>
                  <a:pt x="2854305" y="834463"/>
                  <a:pt x="2799050" y="938704"/>
                  <a:pt x="2808312" y="1100609"/>
                </a:cubicBezTo>
                <a:cubicBezTo>
                  <a:pt x="2817574" y="1262514"/>
                  <a:pt x="2802022" y="1390828"/>
                  <a:pt x="2808312" y="1673843"/>
                </a:cubicBezTo>
                <a:cubicBezTo>
                  <a:pt x="2814602" y="1956858"/>
                  <a:pt x="2784062" y="2129716"/>
                  <a:pt x="2808312" y="2292935"/>
                </a:cubicBezTo>
                <a:cubicBezTo>
                  <a:pt x="2549410" y="2323604"/>
                  <a:pt x="2432445" y="2281480"/>
                  <a:pt x="2246650" y="2292935"/>
                </a:cubicBezTo>
                <a:cubicBezTo>
                  <a:pt x="2060855" y="2304390"/>
                  <a:pt x="1790511" y="2286713"/>
                  <a:pt x="1628821" y="2292935"/>
                </a:cubicBezTo>
                <a:cubicBezTo>
                  <a:pt x="1467131" y="2299157"/>
                  <a:pt x="1168437" y="2256083"/>
                  <a:pt x="1010992" y="2292935"/>
                </a:cubicBezTo>
                <a:cubicBezTo>
                  <a:pt x="853547" y="2329787"/>
                  <a:pt x="610305" y="2244482"/>
                  <a:pt x="505496" y="2292935"/>
                </a:cubicBezTo>
                <a:cubicBezTo>
                  <a:pt x="400687" y="2341388"/>
                  <a:pt x="193848" y="2280678"/>
                  <a:pt x="0" y="2292935"/>
                </a:cubicBezTo>
                <a:cubicBezTo>
                  <a:pt x="-1783" y="2011570"/>
                  <a:pt x="12479" y="1912434"/>
                  <a:pt x="0" y="1673843"/>
                </a:cubicBezTo>
                <a:cubicBezTo>
                  <a:pt x="-12479" y="1435252"/>
                  <a:pt x="15087" y="1350516"/>
                  <a:pt x="0" y="1077679"/>
                </a:cubicBezTo>
                <a:cubicBezTo>
                  <a:pt x="-15087" y="804842"/>
                  <a:pt x="1039" y="702208"/>
                  <a:pt x="0" y="504446"/>
                </a:cubicBezTo>
                <a:cubicBezTo>
                  <a:pt x="-1039" y="306684"/>
                  <a:pt x="11033" y="108793"/>
                  <a:pt x="0" y="0"/>
                </a:cubicBezTo>
                <a:close/>
              </a:path>
            </a:pathLst>
          </a:custGeom>
          <a:noFill/>
          <a:ln>
            <a:solidFill>
              <a:schemeClr val="bg1">
                <a:lumMod val="65000"/>
              </a:schemeClr>
            </a:solidFill>
            <a:extLst>
              <a:ext uri="{C807C97D-BFC1-408E-A445-0C87EB9F89A2}">
                <ask:lineSketchStyleProps xmlns:ask="http://schemas.microsoft.com/office/drawing/2018/sketchyshapes" sd="3834593435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/>
            <a:r>
              <a:rPr lang="es-MX" sz="1100" b="1" dirty="0">
                <a:solidFill>
                  <a:srgbClr val="0000FF"/>
                </a:solidFill>
                <a:latin typeface="Comic Sans MS" panose="030F0702030302020204" pitchFamily="66" charset="0"/>
              </a:rPr>
              <a:t>¿QUÉ HABILIDADES DESARROLLAMOS O FORTALECIMOS COMO DOCENTES?</a:t>
            </a:r>
          </a:p>
          <a:p>
            <a:pPr algn="ctr"/>
            <a:endParaRPr lang="es-MX" sz="1100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100" dirty="0">
                <a:solidFill>
                  <a:srgbClr val="0000FF"/>
                </a:solidFill>
                <a:latin typeface="Comic Sans MS" panose="030F0702030302020204" pitchFamily="66" charset="0"/>
              </a:rPr>
              <a:t>La capacitación y actualización en el manejo de </a:t>
            </a:r>
            <a:r>
              <a:rPr lang="es-MX" sz="1100" dirty="0" err="1">
                <a:solidFill>
                  <a:srgbClr val="0000FF"/>
                </a:solidFill>
                <a:latin typeface="Comic Sans MS" panose="030F0702030302020204" pitchFamily="66" charset="0"/>
              </a:rPr>
              <a:t>TICs</a:t>
            </a:r>
            <a:endParaRPr lang="es-MX" sz="1100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100" dirty="0">
                <a:solidFill>
                  <a:srgbClr val="0000FF"/>
                </a:solidFill>
                <a:latin typeface="Comic Sans MS" panose="030F0702030302020204" pitchFamily="66" charset="0"/>
              </a:rPr>
              <a:t>El diseño de materiales y contenidos para temas específicos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100" dirty="0">
                <a:solidFill>
                  <a:srgbClr val="0000FF"/>
                </a:solidFill>
                <a:latin typeface="Comic Sans MS" panose="030F0702030302020204" pitchFamily="66" charset="0"/>
              </a:rPr>
              <a:t>La planeación para lograr cursos más eficientes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100" dirty="0">
                <a:solidFill>
                  <a:srgbClr val="0000FF"/>
                </a:solidFill>
                <a:latin typeface="Comic Sans MS" panose="030F0702030302020204" pitchFamily="66" charset="0"/>
              </a:rPr>
              <a:t>La sensibilidad hacia las circunstancias individuales de los estudiantes</a:t>
            </a:r>
          </a:p>
        </p:txBody>
      </p:sp>
      <p:pic>
        <p:nvPicPr>
          <p:cNvPr id="2050" name="Picture 2" descr="187 Hybrid Learning Stock Photos, Pictures &amp; Royalty-Free Images - iStock">
            <a:extLst>
              <a:ext uri="{FF2B5EF4-FFF2-40B4-BE49-F238E27FC236}">
                <a16:creationId xmlns:a16="http://schemas.microsoft.com/office/drawing/2014/main" id="{033D3333-EBCB-7F67-20F2-4512C2EF0C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423" y="2483157"/>
            <a:ext cx="3002481" cy="1726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514BC965-A619-E9ED-529A-A0860EF1239D}"/>
              </a:ext>
            </a:extLst>
          </p:cNvPr>
          <p:cNvSpPr txBox="1"/>
          <p:nvPr/>
        </p:nvSpPr>
        <p:spPr>
          <a:xfrm>
            <a:off x="357878" y="3645024"/>
            <a:ext cx="2432973" cy="2123658"/>
          </a:xfrm>
          <a:custGeom>
            <a:avLst/>
            <a:gdLst>
              <a:gd name="connsiteX0" fmla="*/ 0 w 2432973"/>
              <a:gd name="connsiteY0" fmla="*/ 0 h 2123658"/>
              <a:gd name="connsiteX1" fmla="*/ 486595 w 2432973"/>
              <a:gd name="connsiteY1" fmla="*/ 0 h 2123658"/>
              <a:gd name="connsiteX2" fmla="*/ 997519 w 2432973"/>
              <a:gd name="connsiteY2" fmla="*/ 0 h 2123658"/>
              <a:gd name="connsiteX3" fmla="*/ 1508443 w 2432973"/>
              <a:gd name="connsiteY3" fmla="*/ 0 h 2123658"/>
              <a:gd name="connsiteX4" fmla="*/ 1970708 w 2432973"/>
              <a:gd name="connsiteY4" fmla="*/ 0 h 2123658"/>
              <a:gd name="connsiteX5" fmla="*/ 2432973 w 2432973"/>
              <a:gd name="connsiteY5" fmla="*/ 0 h 2123658"/>
              <a:gd name="connsiteX6" fmla="*/ 2432973 w 2432973"/>
              <a:gd name="connsiteY6" fmla="*/ 509678 h 2123658"/>
              <a:gd name="connsiteX7" fmla="*/ 2432973 w 2432973"/>
              <a:gd name="connsiteY7" fmla="*/ 1040592 h 2123658"/>
              <a:gd name="connsiteX8" fmla="*/ 2432973 w 2432973"/>
              <a:gd name="connsiteY8" fmla="*/ 1592744 h 2123658"/>
              <a:gd name="connsiteX9" fmla="*/ 2432973 w 2432973"/>
              <a:gd name="connsiteY9" fmla="*/ 2123658 h 2123658"/>
              <a:gd name="connsiteX10" fmla="*/ 1970708 w 2432973"/>
              <a:gd name="connsiteY10" fmla="*/ 2123658 h 2123658"/>
              <a:gd name="connsiteX11" fmla="*/ 1508443 w 2432973"/>
              <a:gd name="connsiteY11" fmla="*/ 2123658 h 2123658"/>
              <a:gd name="connsiteX12" fmla="*/ 1070508 w 2432973"/>
              <a:gd name="connsiteY12" fmla="*/ 2123658 h 2123658"/>
              <a:gd name="connsiteX13" fmla="*/ 583914 w 2432973"/>
              <a:gd name="connsiteY13" fmla="*/ 2123658 h 2123658"/>
              <a:gd name="connsiteX14" fmla="*/ 0 w 2432973"/>
              <a:gd name="connsiteY14" fmla="*/ 2123658 h 2123658"/>
              <a:gd name="connsiteX15" fmla="*/ 0 w 2432973"/>
              <a:gd name="connsiteY15" fmla="*/ 1592744 h 2123658"/>
              <a:gd name="connsiteX16" fmla="*/ 0 w 2432973"/>
              <a:gd name="connsiteY16" fmla="*/ 1040592 h 2123658"/>
              <a:gd name="connsiteX17" fmla="*/ 0 w 2432973"/>
              <a:gd name="connsiteY17" fmla="*/ 573388 h 2123658"/>
              <a:gd name="connsiteX18" fmla="*/ 0 w 2432973"/>
              <a:gd name="connsiteY18" fmla="*/ 0 h 2123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432973" h="2123658" extrusionOk="0">
                <a:moveTo>
                  <a:pt x="0" y="0"/>
                </a:moveTo>
                <a:cubicBezTo>
                  <a:pt x="98803" y="-8631"/>
                  <a:pt x="255775" y="32546"/>
                  <a:pt x="486595" y="0"/>
                </a:cubicBezTo>
                <a:cubicBezTo>
                  <a:pt x="717415" y="-32546"/>
                  <a:pt x="742058" y="6847"/>
                  <a:pt x="997519" y="0"/>
                </a:cubicBezTo>
                <a:cubicBezTo>
                  <a:pt x="1252980" y="-6847"/>
                  <a:pt x="1331445" y="19718"/>
                  <a:pt x="1508443" y="0"/>
                </a:cubicBezTo>
                <a:cubicBezTo>
                  <a:pt x="1685441" y="-19718"/>
                  <a:pt x="1799770" y="4063"/>
                  <a:pt x="1970708" y="0"/>
                </a:cubicBezTo>
                <a:cubicBezTo>
                  <a:pt x="2141646" y="-4063"/>
                  <a:pt x="2332254" y="26110"/>
                  <a:pt x="2432973" y="0"/>
                </a:cubicBezTo>
                <a:cubicBezTo>
                  <a:pt x="2481555" y="115339"/>
                  <a:pt x="2419096" y="362667"/>
                  <a:pt x="2432973" y="509678"/>
                </a:cubicBezTo>
                <a:cubicBezTo>
                  <a:pt x="2446850" y="656689"/>
                  <a:pt x="2376954" y="869941"/>
                  <a:pt x="2432973" y="1040592"/>
                </a:cubicBezTo>
                <a:cubicBezTo>
                  <a:pt x="2488992" y="1211243"/>
                  <a:pt x="2431012" y="1416152"/>
                  <a:pt x="2432973" y="1592744"/>
                </a:cubicBezTo>
                <a:cubicBezTo>
                  <a:pt x="2434934" y="1769336"/>
                  <a:pt x="2403217" y="2001143"/>
                  <a:pt x="2432973" y="2123658"/>
                </a:cubicBezTo>
                <a:cubicBezTo>
                  <a:pt x="2220367" y="2162954"/>
                  <a:pt x="2096441" y="2082326"/>
                  <a:pt x="1970708" y="2123658"/>
                </a:cubicBezTo>
                <a:cubicBezTo>
                  <a:pt x="1844976" y="2164990"/>
                  <a:pt x="1635611" y="2071070"/>
                  <a:pt x="1508443" y="2123658"/>
                </a:cubicBezTo>
                <a:cubicBezTo>
                  <a:pt x="1381276" y="2176246"/>
                  <a:pt x="1169624" y="2088107"/>
                  <a:pt x="1070508" y="2123658"/>
                </a:cubicBezTo>
                <a:cubicBezTo>
                  <a:pt x="971393" y="2159209"/>
                  <a:pt x="724908" y="2076762"/>
                  <a:pt x="583914" y="2123658"/>
                </a:cubicBezTo>
                <a:cubicBezTo>
                  <a:pt x="442920" y="2170554"/>
                  <a:pt x="270896" y="2086645"/>
                  <a:pt x="0" y="2123658"/>
                </a:cubicBezTo>
                <a:cubicBezTo>
                  <a:pt x="-49709" y="1906643"/>
                  <a:pt x="46150" y="1754309"/>
                  <a:pt x="0" y="1592744"/>
                </a:cubicBezTo>
                <a:cubicBezTo>
                  <a:pt x="-46150" y="1431179"/>
                  <a:pt x="53047" y="1296635"/>
                  <a:pt x="0" y="1040592"/>
                </a:cubicBezTo>
                <a:cubicBezTo>
                  <a:pt x="-53047" y="784549"/>
                  <a:pt x="31876" y="774942"/>
                  <a:pt x="0" y="573388"/>
                </a:cubicBezTo>
                <a:cubicBezTo>
                  <a:pt x="-31876" y="371834"/>
                  <a:pt x="55310" y="132685"/>
                  <a:pt x="0" y="0"/>
                </a:cubicBezTo>
                <a:close/>
              </a:path>
            </a:pathLst>
          </a:custGeom>
          <a:noFill/>
          <a:ln>
            <a:solidFill>
              <a:schemeClr val="bg1">
                <a:lumMod val="65000"/>
              </a:schemeClr>
            </a:solidFill>
            <a:extLst>
              <a:ext uri="{C807C97D-BFC1-408E-A445-0C87EB9F89A2}">
                <ask:lineSketchStyleProps xmlns:ask="http://schemas.microsoft.com/office/drawing/2018/sketchyshapes" sd="434063695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/>
            <a:r>
              <a:rPr lang="es-MX" sz="1100" b="1" dirty="0">
                <a:solidFill>
                  <a:srgbClr val="0000FF"/>
                </a:solidFill>
                <a:latin typeface="Comic Sans MS" panose="030F0702030302020204" pitchFamily="66" charset="0"/>
              </a:rPr>
              <a:t>¿QUÉ HABILIDADES DESARROLLARON LOS ALUMNOS?</a:t>
            </a:r>
          </a:p>
          <a:p>
            <a:pPr algn="ctr"/>
            <a:endParaRPr lang="es-MX" sz="1100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100" dirty="0">
                <a:solidFill>
                  <a:srgbClr val="0000FF"/>
                </a:solidFill>
                <a:latin typeface="Comic Sans MS" panose="030F0702030302020204" pitchFamily="66" charset="0"/>
              </a:rPr>
              <a:t>Administración del tiempo para cada asignatura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100" dirty="0">
                <a:solidFill>
                  <a:srgbClr val="0000FF"/>
                </a:solidFill>
                <a:latin typeface="Comic Sans MS" panose="030F0702030302020204" pitchFamily="66" charset="0"/>
              </a:rPr>
              <a:t>Responsabilidad para revisar individualmente los contenidos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100" dirty="0">
                <a:solidFill>
                  <a:srgbClr val="0000FF"/>
                </a:solidFill>
                <a:latin typeface="Comic Sans MS" panose="030F0702030302020204" pitchFamily="66" charset="0"/>
              </a:rPr>
              <a:t>Compromiso para trabajar en equipo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100" dirty="0">
                <a:solidFill>
                  <a:srgbClr val="0000FF"/>
                </a:solidFill>
                <a:latin typeface="Comic Sans MS" panose="030F0702030302020204" pitchFamily="66" charset="0"/>
              </a:rPr>
              <a:t>Capacidad para el trabajo colaborativo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FA6F8300-1816-83D5-8CBD-35AB99CE6087}"/>
              </a:ext>
            </a:extLst>
          </p:cNvPr>
          <p:cNvSpPr txBox="1"/>
          <p:nvPr/>
        </p:nvSpPr>
        <p:spPr>
          <a:xfrm>
            <a:off x="6149951" y="3141029"/>
            <a:ext cx="2808312" cy="3647152"/>
          </a:xfrm>
          <a:custGeom>
            <a:avLst/>
            <a:gdLst>
              <a:gd name="connsiteX0" fmla="*/ 0 w 2808312"/>
              <a:gd name="connsiteY0" fmla="*/ 0 h 3647152"/>
              <a:gd name="connsiteX1" fmla="*/ 505496 w 2808312"/>
              <a:gd name="connsiteY1" fmla="*/ 0 h 3647152"/>
              <a:gd name="connsiteX2" fmla="*/ 982909 w 2808312"/>
              <a:gd name="connsiteY2" fmla="*/ 0 h 3647152"/>
              <a:gd name="connsiteX3" fmla="*/ 1572655 w 2808312"/>
              <a:gd name="connsiteY3" fmla="*/ 0 h 3647152"/>
              <a:gd name="connsiteX4" fmla="*/ 2134317 w 2808312"/>
              <a:gd name="connsiteY4" fmla="*/ 0 h 3647152"/>
              <a:gd name="connsiteX5" fmla="*/ 2808312 w 2808312"/>
              <a:gd name="connsiteY5" fmla="*/ 0 h 3647152"/>
              <a:gd name="connsiteX6" fmla="*/ 2808312 w 2808312"/>
              <a:gd name="connsiteY6" fmla="*/ 557493 h 3647152"/>
              <a:gd name="connsiteX7" fmla="*/ 2808312 w 2808312"/>
              <a:gd name="connsiteY7" fmla="*/ 1042043 h 3647152"/>
              <a:gd name="connsiteX8" fmla="*/ 2808312 w 2808312"/>
              <a:gd name="connsiteY8" fmla="*/ 1636008 h 3647152"/>
              <a:gd name="connsiteX9" fmla="*/ 2808312 w 2808312"/>
              <a:gd name="connsiteY9" fmla="*/ 2120558 h 3647152"/>
              <a:gd name="connsiteX10" fmla="*/ 2808312 w 2808312"/>
              <a:gd name="connsiteY10" fmla="*/ 2641580 h 3647152"/>
              <a:gd name="connsiteX11" fmla="*/ 2808312 w 2808312"/>
              <a:gd name="connsiteY11" fmla="*/ 3126130 h 3647152"/>
              <a:gd name="connsiteX12" fmla="*/ 2808312 w 2808312"/>
              <a:gd name="connsiteY12" fmla="*/ 3647152 h 3647152"/>
              <a:gd name="connsiteX13" fmla="*/ 2330899 w 2808312"/>
              <a:gd name="connsiteY13" fmla="*/ 3647152 h 3647152"/>
              <a:gd name="connsiteX14" fmla="*/ 1797320 w 2808312"/>
              <a:gd name="connsiteY14" fmla="*/ 3647152 h 3647152"/>
              <a:gd name="connsiteX15" fmla="*/ 1319907 w 2808312"/>
              <a:gd name="connsiteY15" fmla="*/ 3647152 h 3647152"/>
              <a:gd name="connsiteX16" fmla="*/ 786327 w 2808312"/>
              <a:gd name="connsiteY16" fmla="*/ 3647152 h 3647152"/>
              <a:gd name="connsiteX17" fmla="*/ 0 w 2808312"/>
              <a:gd name="connsiteY17" fmla="*/ 3647152 h 3647152"/>
              <a:gd name="connsiteX18" fmla="*/ 0 w 2808312"/>
              <a:gd name="connsiteY18" fmla="*/ 3235545 h 3647152"/>
              <a:gd name="connsiteX19" fmla="*/ 0 w 2808312"/>
              <a:gd name="connsiteY19" fmla="*/ 2787466 h 3647152"/>
              <a:gd name="connsiteX20" fmla="*/ 0 w 2808312"/>
              <a:gd name="connsiteY20" fmla="*/ 2375859 h 3647152"/>
              <a:gd name="connsiteX21" fmla="*/ 0 w 2808312"/>
              <a:gd name="connsiteY21" fmla="*/ 1781894 h 3647152"/>
              <a:gd name="connsiteX22" fmla="*/ 0 w 2808312"/>
              <a:gd name="connsiteY22" fmla="*/ 1187930 h 3647152"/>
              <a:gd name="connsiteX23" fmla="*/ 0 w 2808312"/>
              <a:gd name="connsiteY23" fmla="*/ 739851 h 3647152"/>
              <a:gd name="connsiteX24" fmla="*/ 0 w 2808312"/>
              <a:gd name="connsiteY24" fmla="*/ 0 h 3647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808312" h="3647152" extrusionOk="0">
                <a:moveTo>
                  <a:pt x="0" y="0"/>
                </a:moveTo>
                <a:cubicBezTo>
                  <a:pt x="195376" y="-55602"/>
                  <a:pt x="318524" y="36139"/>
                  <a:pt x="505496" y="0"/>
                </a:cubicBezTo>
                <a:cubicBezTo>
                  <a:pt x="692468" y="-36139"/>
                  <a:pt x="830781" y="2126"/>
                  <a:pt x="982909" y="0"/>
                </a:cubicBezTo>
                <a:cubicBezTo>
                  <a:pt x="1135037" y="-2126"/>
                  <a:pt x="1392704" y="16806"/>
                  <a:pt x="1572655" y="0"/>
                </a:cubicBezTo>
                <a:cubicBezTo>
                  <a:pt x="1752606" y="-16806"/>
                  <a:pt x="2013932" y="6901"/>
                  <a:pt x="2134317" y="0"/>
                </a:cubicBezTo>
                <a:cubicBezTo>
                  <a:pt x="2254702" y="-6901"/>
                  <a:pt x="2535569" y="69929"/>
                  <a:pt x="2808312" y="0"/>
                </a:cubicBezTo>
                <a:cubicBezTo>
                  <a:pt x="2858318" y="204299"/>
                  <a:pt x="2762597" y="339696"/>
                  <a:pt x="2808312" y="557493"/>
                </a:cubicBezTo>
                <a:cubicBezTo>
                  <a:pt x="2854027" y="775290"/>
                  <a:pt x="2762112" y="871678"/>
                  <a:pt x="2808312" y="1042043"/>
                </a:cubicBezTo>
                <a:cubicBezTo>
                  <a:pt x="2854512" y="1212408"/>
                  <a:pt x="2804514" y="1373401"/>
                  <a:pt x="2808312" y="1636008"/>
                </a:cubicBezTo>
                <a:cubicBezTo>
                  <a:pt x="2812110" y="1898616"/>
                  <a:pt x="2756351" y="1977732"/>
                  <a:pt x="2808312" y="2120558"/>
                </a:cubicBezTo>
                <a:cubicBezTo>
                  <a:pt x="2860273" y="2263384"/>
                  <a:pt x="2795384" y="2480216"/>
                  <a:pt x="2808312" y="2641580"/>
                </a:cubicBezTo>
                <a:cubicBezTo>
                  <a:pt x="2821240" y="2802944"/>
                  <a:pt x="2785065" y="2964618"/>
                  <a:pt x="2808312" y="3126130"/>
                </a:cubicBezTo>
                <a:cubicBezTo>
                  <a:pt x="2831559" y="3287642"/>
                  <a:pt x="2791499" y="3529230"/>
                  <a:pt x="2808312" y="3647152"/>
                </a:cubicBezTo>
                <a:cubicBezTo>
                  <a:pt x="2626583" y="3697492"/>
                  <a:pt x="2552250" y="3590476"/>
                  <a:pt x="2330899" y="3647152"/>
                </a:cubicBezTo>
                <a:cubicBezTo>
                  <a:pt x="2109548" y="3703828"/>
                  <a:pt x="2049972" y="3605703"/>
                  <a:pt x="1797320" y="3647152"/>
                </a:cubicBezTo>
                <a:cubicBezTo>
                  <a:pt x="1544668" y="3688601"/>
                  <a:pt x="1432080" y="3635856"/>
                  <a:pt x="1319907" y="3647152"/>
                </a:cubicBezTo>
                <a:cubicBezTo>
                  <a:pt x="1207734" y="3658448"/>
                  <a:pt x="929424" y="3608060"/>
                  <a:pt x="786327" y="3647152"/>
                </a:cubicBezTo>
                <a:cubicBezTo>
                  <a:pt x="643230" y="3686244"/>
                  <a:pt x="275569" y="3642703"/>
                  <a:pt x="0" y="3647152"/>
                </a:cubicBezTo>
                <a:cubicBezTo>
                  <a:pt x="-12260" y="3526732"/>
                  <a:pt x="48576" y="3323402"/>
                  <a:pt x="0" y="3235545"/>
                </a:cubicBezTo>
                <a:cubicBezTo>
                  <a:pt x="-48576" y="3147688"/>
                  <a:pt x="8800" y="2931964"/>
                  <a:pt x="0" y="2787466"/>
                </a:cubicBezTo>
                <a:cubicBezTo>
                  <a:pt x="-8800" y="2642968"/>
                  <a:pt x="13281" y="2510134"/>
                  <a:pt x="0" y="2375859"/>
                </a:cubicBezTo>
                <a:cubicBezTo>
                  <a:pt x="-13281" y="2241584"/>
                  <a:pt x="50423" y="2039401"/>
                  <a:pt x="0" y="1781894"/>
                </a:cubicBezTo>
                <a:cubicBezTo>
                  <a:pt x="-50423" y="1524387"/>
                  <a:pt x="21" y="1332559"/>
                  <a:pt x="0" y="1187930"/>
                </a:cubicBezTo>
                <a:cubicBezTo>
                  <a:pt x="-21" y="1043301"/>
                  <a:pt x="4094" y="909961"/>
                  <a:pt x="0" y="739851"/>
                </a:cubicBezTo>
                <a:cubicBezTo>
                  <a:pt x="-4094" y="569741"/>
                  <a:pt x="8371" y="199833"/>
                  <a:pt x="0" y="0"/>
                </a:cubicBezTo>
                <a:close/>
              </a:path>
            </a:pathLst>
          </a:custGeom>
          <a:noFill/>
          <a:ln>
            <a:solidFill>
              <a:schemeClr val="bg1">
                <a:lumMod val="65000"/>
              </a:schemeClr>
            </a:solidFill>
            <a:extLst>
              <a:ext uri="{C807C97D-BFC1-408E-A445-0C87EB9F89A2}">
                <ask:lineSketchStyleProps xmlns:ask="http://schemas.microsoft.com/office/drawing/2018/sketchyshapes" sd="389439759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/>
            <a:r>
              <a:rPr lang="es-MX" sz="1100" b="1" dirty="0">
                <a:solidFill>
                  <a:srgbClr val="0000FF"/>
                </a:solidFill>
                <a:latin typeface="Comic Sans MS" panose="030F0702030302020204" pitchFamily="66" charset="0"/>
              </a:rPr>
              <a:t>¿QUÉ ACTIVIDADES ASINCRÓNICAS DEBEN MANTENERSE?</a:t>
            </a:r>
          </a:p>
          <a:p>
            <a:pPr algn="ctr"/>
            <a:endParaRPr lang="es-MX" sz="1100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100" dirty="0">
                <a:solidFill>
                  <a:srgbClr val="0000FF"/>
                </a:solidFill>
                <a:latin typeface="Comic Sans MS" panose="030F0702030302020204" pitchFamily="66" charset="0"/>
              </a:rPr>
              <a:t>La revisión previa de contenidos por parte de los alumnos (esquema del aula invertida)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100" dirty="0">
                <a:solidFill>
                  <a:srgbClr val="0000FF"/>
                </a:solidFill>
                <a:latin typeface="Comic Sans MS" panose="030F0702030302020204" pitchFamily="66" charset="0"/>
              </a:rPr>
              <a:t>Las actividades con materiales interactivos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100" dirty="0">
                <a:solidFill>
                  <a:srgbClr val="0000FF"/>
                </a:solidFill>
                <a:latin typeface="Comic Sans MS" panose="030F0702030302020204" pitchFamily="66" charset="0"/>
              </a:rPr>
              <a:t>El trabajo colaborativo 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100" dirty="0">
                <a:solidFill>
                  <a:srgbClr val="0000FF"/>
                </a:solidFill>
                <a:latin typeface="Comic Sans MS" panose="030F0702030302020204" pitchFamily="66" charset="0"/>
              </a:rPr>
              <a:t>La retroalimentación personalizada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sz="1100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algn="just"/>
            <a:endParaRPr lang="es-MX" sz="1100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s-MX" sz="1100" b="1" dirty="0">
                <a:solidFill>
                  <a:srgbClr val="0000FF"/>
                </a:solidFill>
                <a:latin typeface="Comic Sans MS" panose="030F0702030302020204" pitchFamily="66" charset="0"/>
              </a:rPr>
              <a:t>¿QUÉ ACTIVIDADES PRESENCIALES DEBEN FOMENTARSE?</a:t>
            </a:r>
          </a:p>
          <a:p>
            <a:pPr algn="ctr"/>
            <a:endParaRPr lang="es-MX" sz="1100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100" dirty="0">
                <a:solidFill>
                  <a:srgbClr val="0000FF"/>
                </a:solidFill>
                <a:latin typeface="Comic Sans MS" panose="030F0702030302020204" pitchFamily="66" charset="0"/>
              </a:rPr>
              <a:t>Las actividades prácticas en el laboratorio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100" dirty="0">
                <a:solidFill>
                  <a:srgbClr val="0000FF"/>
                </a:solidFill>
                <a:latin typeface="Comic Sans MS" panose="030F0702030302020204" pitchFamily="66" charset="0"/>
              </a:rPr>
              <a:t>El trabajo colaborativo en clase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100" dirty="0">
                <a:solidFill>
                  <a:srgbClr val="0000FF"/>
                </a:solidFill>
                <a:latin typeface="Comic Sans MS" panose="030F0702030302020204" pitchFamily="66" charset="0"/>
              </a:rPr>
              <a:t>Trabajar en el aprendizaje basado en problemas</a:t>
            </a:r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7F168752-D334-B3AC-BD32-6BA725A4001C}"/>
              </a:ext>
            </a:extLst>
          </p:cNvPr>
          <p:cNvGrpSpPr/>
          <p:nvPr/>
        </p:nvGrpSpPr>
        <p:grpSpPr>
          <a:xfrm>
            <a:off x="3347865" y="4869160"/>
            <a:ext cx="2016224" cy="1316205"/>
            <a:chOff x="3347864" y="4826106"/>
            <a:chExt cx="2151557" cy="1359259"/>
          </a:xfrm>
        </p:grpSpPr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FE5941EF-02B2-DF08-0576-46CAB16B2C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8318" t="11371" r="27799" b="6499"/>
            <a:stretch/>
          </p:blipFill>
          <p:spPr>
            <a:xfrm>
              <a:off x="3954014" y="5148452"/>
              <a:ext cx="1032774" cy="1036913"/>
            </a:xfrm>
            <a:prstGeom prst="rect">
              <a:avLst/>
            </a:prstGeom>
          </p:spPr>
        </p:pic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901A87D1-748B-2101-F48B-7DA813CABA6E}"/>
                </a:ext>
              </a:extLst>
            </p:cNvPr>
            <p:cNvSpPr txBox="1"/>
            <p:nvPr/>
          </p:nvSpPr>
          <p:spPr>
            <a:xfrm>
              <a:off x="3347864" y="4826106"/>
              <a:ext cx="2151557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s-MX" sz="1200" b="1" dirty="0"/>
                <a:t>Créditos de las imágenes</a:t>
              </a:r>
            </a:p>
          </p:txBody>
        </p:sp>
      </p:grpSp>
      <p:sp>
        <p:nvSpPr>
          <p:cNvPr id="18" name="CuadroTexto 17">
            <a:extLst>
              <a:ext uri="{FF2B5EF4-FFF2-40B4-BE49-F238E27FC236}">
                <a16:creationId xmlns:a16="http://schemas.microsoft.com/office/drawing/2014/main" id="{021FED7E-4C6D-03EC-F565-627573DF51DD}"/>
              </a:ext>
            </a:extLst>
          </p:cNvPr>
          <p:cNvSpPr txBox="1"/>
          <p:nvPr/>
        </p:nvSpPr>
        <p:spPr>
          <a:xfrm>
            <a:off x="3177633" y="1262452"/>
            <a:ext cx="2492017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s-MX" sz="1200" b="1" dirty="0">
                <a:solidFill>
                  <a:srgbClr val="C00000"/>
                </a:solidFill>
                <a:latin typeface="Comic Sans MS" panose="030F0702030302020204" pitchFamily="66" charset="0"/>
              </a:rPr>
              <a:t>¿QUÉ PODEMOS CONCLUIR HASTA EL MOMENTO DE LA MODALIDAD DE ENSEÑANZA HÍBRIDA?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87200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  <p:bldP spid="1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|3.2|4.4|0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8|6.3|5.4|3.9|5.4|4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8.8|0.1|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|6.6|6.4|7.3|11.9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 PowerPoint educatic2022</Template>
  <TotalTime>3233</TotalTime>
  <Words>588</Words>
  <Application>Microsoft Office PowerPoint</Application>
  <PresentationFormat>Presentación en pantalla (4:3)</PresentationFormat>
  <Paragraphs>84</Paragraphs>
  <Slides>5</Slides>
  <Notes>0</Notes>
  <HiddenSlides>1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0" baseType="lpstr">
      <vt:lpstr>Arial</vt:lpstr>
      <vt:lpstr>Calibri</vt:lpstr>
      <vt:lpstr>Comic Sans MS</vt:lpstr>
      <vt:lpstr>Roboto</vt:lpstr>
      <vt:lpstr>Tema de Office</vt:lpstr>
      <vt:lpstr>El modelo de enseñanza híbrido en una asignatura teórico-práctica de la carrera de Biología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rocio.vargas@iztacala.unam.mx</dc:creator>
  <cp:lastModifiedBy>rocio.vargas@iztacala.unam.mx</cp:lastModifiedBy>
  <cp:revision>75</cp:revision>
  <dcterms:created xsi:type="dcterms:W3CDTF">2022-05-27T17:33:29Z</dcterms:created>
  <dcterms:modified xsi:type="dcterms:W3CDTF">2022-06-05T23:55:46Z</dcterms:modified>
</cp:coreProperties>
</file>