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8" r:id="rId4"/>
    <p:sldId id="263" r:id="rId5"/>
    <p:sldId id="265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19"/>
    <a:srgbClr val="D6A300"/>
    <a:srgbClr val="FFFF89"/>
    <a:srgbClr val="FFFFA3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53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F3136-507F-4618-AD0D-A377DB4E41C5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BB4B9-0384-4F07-A2EC-E2DFACA94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67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4B9-0384-4F07-A2EC-E2DFACA9478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96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02/06/2022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ideaboardz.com/for/Sesi%C3%B3n%201:%20Reactivaci%C3%B3n%20de%20ideas%20previas/4457248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app-es.pixton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El aula invertida y el recurso de </a:t>
            </a:r>
            <a:r>
              <a:rPr lang="es-MX" i="1" dirty="0"/>
              <a:t>Pixton</a:t>
            </a:r>
            <a:r>
              <a:rPr lang="es-MX" dirty="0"/>
              <a:t> para diseñar historietas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b="1" dirty="0"/>
              <a:t>Docentes:</a:t>
            </a:r>
          </a:p>
          <a:p>
            <a:r>
              <a:rPr lang="es-MX" dirty="0"/>
              <a:t>Barrera Ramírez Gilberto</a:t>
            </a:r>
          </a:p>
          <a:p>
            <a:r>
              <a:rPr lang="es-MX" dirty="0"/>
              <a:t>Barrios Padilla Brenda</a:t>
            </a:r>
          </a:p>
          <a:p>
            <a:endParaRPr lang="es-MX" dirty="0"/>
          </a:p>
          <a:p>
            <a:r>
              <a:rPr lang="es-MX" dirty="0"/>
              <a:t>Plantel: 6 “Antonio Caso” UNAM</a:t>
            </a:r>
          </a:p>
          <a:p>
            <a:r>
              <a:rPr lang="es-MX" dirty="0"/>
              <a:t>Año: 2022</a:t>
            </a:r>
          </a:p>
          <a:p>
            <a:r>
              <a:rPr lang="es-MX" dirty="0"/>
              <a:t>Derechos: Creative Commons – NoComercial SinDerivadas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7668344" cy="83371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I. ¿Cómo construyeron su modalidad híbrida?</a:t>
            </a:r>
            <a:r>
              <a:rPr kumimoji="0" lang="es-MX" sz="3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Abrir llave 8"/>
          <p:cNvSpPr/>
          <p:nvPr/>
        </p:nvSpPr>
        <p:spPr>
          <a:xfrm rot="5400000">
            <a:off x="4427984" y="-315416"/>
            <a:ext cx="360040" cy="8856984"/>
          </a:xfrm>
          <a:prstGeom prst="leftBrace">
            <a:avLst>
              <a:gd name="adj1" fmla="val 768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375" t="3033" r="2187" b="8313"/>
          <a:stretch/>
        </p:blipFill>
        <p:spPr>
          <a:xfrm>
            <a:off x="467544" y="980728"/>
            <a:ext cx="7776864" cy="29523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1214" r="64265" b="16258"/>
          <a:stretch/>
        </p:blipFill>
        <p:spPr>
          <a:xfrm>
            <a:off x="107504" y="4365104"/>
            <a:ext cx="3024336" cy="231289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4963" r="54228"/>
          <a:stretch/>
        </p:blipFill>
        <p:spPr>
          <a:xfrm>
            <a:off x="3275856" y="4365104"/>
            <a:ext cx="3240360" cy="227519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54154" r="11213" b="37249"/>
          <a:stretch/>
        </p:blipFill>
        <p:spPr>
          <a:xfrm>
            <a:off x="6660232" y="4365104"/>
            <a:ext cx="2304256" cy="224743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1609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4572000" cy="833718"/>
          </a:xfrm>
          <a:prstGeom prst="rect">
            <a:avLst/>
          </a:prstGeom>
          <a:solidFill>
            <a:srgbClr val="4472C4">
              <a:lumMod val="5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s-MX" sz="2000" b="1" dirty="0">
                <a:solidFill>
                  <a:prstClr val="white"/>
                </a:solidFill>
                <a:latin typeface="Arial Black" panose="020B0A04020102020204" pitchFamily="34" charset="0"/>
              </a:rPr>
              <a:t>II. ¿Qué beneficios ha identificado en la modalidad híbrida que uso?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37186" y="548680"/>
            <a:ext cx="4572000" cy="833718"/>
          </a:xfrm>
          <a:prstGeom prst="rect">
            <a:avLst/>
          </a:prstGeom>
          <a:solidFill>
            <a:srgbClr val="4472C4">
              <a:lumMod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III. Experiencia</a:t>
            </a:r>
            <a:r>
              <a:rPr kumimoji="0" lang="es-MX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a compartir</a:t>
            </a:r>
            <a:endParaRPr kumimoji="0" lang="es-MX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9" name="Pergamino horizontal 8"/>
          <p:cNvSpPr/>
          <p:nvPr/>
        </p:nvSpPr>
        <p:spPr>
          <a:xfrm>
            <a:off x="4788024" y="2204864"/>
            <a:ext cx="1364109" cy="864096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</a:rPr>
              <a:t>1. Actividades en línea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372200" y="1484784"/>
            <a:ext cx="2664296" cy="2376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b="1" dirty="0">
                <a:solidFill>
                  <a:srgbClr val="C00000"/>
                </a:solidFill>
              </a:rPr>
              <a:t>En el aula de </a:t>
            </a:r>
            <a:r>
              <a:rPr lang="es-MX" sz="1000" b="1" i="1" dirty="0">
                <a:solidFill>
                  <a:srgbClr val="C00000"/>
                </a:solidFill>
              </a:rPr>
              <a:t>Google classroom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1ª sesión: </a:t>
            </a:r>
            <a:r>
              <a:rPr lang="es-MX" sz="1000" dirty="0">
                <a:solidFill>
                  <a:prstClr val="black"/>
                </a:solidFill>
              </a:rPr>
              <a:t>los alumnos respondieron en equipo una pregunta: </a:t>
            </a:r>
            <a:r>
              <a:rPr lang="es-MX" sz="1000" i="1" dirty="0">
                <a:solidFill>
                  <a:prstClr val="black"/>
                </a:solidFill>
              </a:rPr>
              <a:t>¿Si las garantías individuales y los derechos sociales han sido importantes en la construcción del Estado, entonces, cuáles constituciones han contribuido a dicho proceso político-social?  </a:t>
            </a:r>
            <a:r>
              <a:rPr lang="es-MX" sz="1000" dirty="0">
                <a:solidFill>
                  <a:prstClr val="black"/>
                </a:solidFill>
              </a:rPr>
              <a:t>Se utilizó la autoevaluación.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2ª sesión: </a:t>
            </a:r>
            <a:r>
              <a:rPr lang="es-MX" sz="1000" dirty="0">
                <a:solidFill>
                  <a:prstClr val="black"/>
                </a:solidFill>
              </a:rPr>
              <a:t>los alumnos trabajaron en equipo y realizaron una historieta sobre las garantías individuales. Se utilizó la heteroevaluación.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3ª sesión: </a:t>
            </a:r>
            <a:r>
              <a:rPr lang="es-MX" sz="1000" dirty="0">
                <a:solidFill>
                  <a:prstClr val="black"/>
                </a:solidFill>
              </a:rPr>
              <a:t>los alumnos comentaron las historietas de otros equipos. Se utilizó la coevaluación.</a:t>
            </a:r>
          </a:p>
        </p:txBody>
      </p:sp>
      <p:sp>
        <p:nvSpPr>
          <p:cNvPr id="11" name="Pergamino horizontal 10"/>
          <p:cNvSpPr/>
          <p:nvPr/>
        </p:nvSpPr>
        <p:spPr>
          <a:xfrm>
            <a:off x="4788024" y="4221088"/>
            <a:ext cx="1368152" cy="864096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</a:rPr>
              <a:t>2. Actividades en presencial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372200" y="4077072"/>
            <a:ext cx="2664296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b="1" dirty="0">
                <a:solidFill>
                  <a:srgbClr val="C00000"/>
                </a:solidFill>
              </a:rPr>
              <a:t>En el aula presencial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1ª sesión: </a:t>
            </a:r>
            <a:r>
              <a:rPr lang="es-MX" sz="1000" dirty="0">
                <a:solidFill>
                  <a:prstClr val="black"/>
                </a:solidFill>
              </a:rPr>
              <a:t>el docente leyó las aportaciones de los alumnos.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2ª sesión: </a:t>
            </a:r>
            <a:r>
              <a:rPr lang="es-MX" sz="1000" dirty="0">
                <a:solidFill>
                  <a:prstClr val="black"/>
                </a:solidFill>
              </a:rPr>
              <a:t>los alumnos externaron sus dudas sobre la historieta y la comenzaron a diseñar.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3ª sesión: </a:t>
            </a:r>
            <a:r>
              <a:rPr lang="es-MX" sz="1000" dirty="0">
                <a:solidFill>
                  <a:prstClr val="black"/>
                </a:solidFill>
              </a:rPr>
              <a:t>los alumnos expusieron sus historietas.</a:t>
            </a:r>
          </a:p>
        </p:txBody>
      </p:sp>
      <p:sp>
        <p:nvSpPr>
          <p:cNvPr id="13" name="Pergamino horizontal 12"/>
          <p:cNvSpPr/>
          <p:nvPr/>
        </p:nvSpPr>
        <p:spPr>
          <a:xfrm>
            <a:off x="4788024" y="5805264"/>
            <a:ext cx="1368152" cy="936104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prstClr val="white"/>
                </a:solidFill>
              </a:rPr>
              <a:t>3. ¿Cómo se organizó al grupo?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372200" y="5733256"/>
            <a:ext cx="2664296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La primera mitad del grupo: </a:t>
            </a:r>
            <a:r>
              <a:rPr lang="es-MX" sz="1000" dirty="0">
                <a:solidFill>
                  <a:prstClr val="black"/>
                </a:solidFill>
              </a:rPr>
              <a:t>asistió al aula presencial.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La segunda mitad del grupo: </a:t>
            </a:r>
            <a:r>
              <a:rPr lang="es-MX" sz="1000" dirty="0">
                <a:solidFill>
                  <a:prstClr val="black"/>
                </a:solidFill>
              </a:rPr>
              <a:t>trabajo en línea (</a:t>
            </a:r>
            <a:r>
              <a:rPr lang="es-MX" sz="1000" i="1" dirty="0">
                <a:solidFill>
                  <a:prstClr val="black"/>
                </a:solidFill>
              </a:rPr>
              <a:t>Google classroom).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rgbClr val="C00000"/>
                </a:solidFill>
              </a:rPr>
              <a:t>Rotación: </a:t>
            </a:r>
            <a:r>
              <a:rPr lang="es-MX" sz="1000" dirty="0">
                <a:solidFill>
                  <a:prstClr val="black"/>
                </a:solidFill>
              </a:rPr>
              <a:t>cada semana se hizo rotación del grupo.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156176" y="256490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156176" y="4653136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6156176" y="616530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411760" y="836712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749" t="24432" r="29219" b="1643"/>
          <a:stretch/>
        </p:blipFill>
        <p:spPr>
          <a:xfrm>
            <a:off x="251520" y="1340768"/>
            <a:ext cx="432048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5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rgamino horizontal 10"/>
          <p:cNvSpPr/>
          <p:nvPr/>
        </p:nvSpPr>
        <p:spPr>
          <a:xfrm>
            <a:off x="179512" y="6896"/>
            <a:ext cx="1411940" cy="766481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4. ¿Qué herramientas utilizaron?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644008" y="620688"/>
            <a:ext cx="4320480" cy="432048"/>
          </a:xfrm>
          <a:prstGeom prst="rect">
            <a:avLst/>
          </a:prstGeom>
          <a:solidFill>
            <a:srgbClr val="FFFFA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b="1" dirty="0">
                <a:solidFill>
                  <a:srgbClr val="C00000"/>
                </a:solidFill>
              </a:rPr>
              <a:t>b) Herramienta tecnológica IdeaBoardz  </a:t>
            </a:r>
            <a:r>
              <a:rPr lang="es-MX" sz="1000" dirty="0">
                <a:solidFill>
                  <a:srgbClr val="C00000"/>
                </a:solidFill>
                <a:hlinkClick r:id="rId3"/>
              </a:rPr>
              <a:t>https://ideaboardz.com/for/Sesi%C3%B3n%201:%20Reactivaci%C3%B3n%20de%20ideas%20previas/4457248</a:t>
            </a:r>
            <a:r>
              <a:rPr lang="es-MX" sz="1000" dirty="0">
                <a:solidFill>
                  <a:srgbClr val="C00000"/>
                </a:solidFill>
              </a:rPr>
              <a:t>  </a:t>
            </a:r>
            <a:r>
              <a:rPr lang="es-MX" sz="1000" dirty="0">
                <a:solidFill>
                  <a:schemeClr val="tx1"/>
                </a:solidFill>
              </a:rPr>
              <a:t>para reactivar conocimientos previos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79512" y="836712"/>
            <a:ext cx="4248472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000" b="1" dirty="0">
                <a:solidFill>
                  <a:srgbClr val="C00000"/>
                </a:solidFill>
              </a:rPr>
              <a:t>a) Herramienta tecnológica </a:t>
            </a:r>
            <a:r>
              <a:rPr lang="es-MX" sz="1000" b="1" i="1" dirty="0">
                <a:solidFill>
                  <a:srgbClr val="C00000"/>
                </a:solidFill>
              </a:rPr>
              <a:t>Google classroom: </a:t>
            </a:r>
            <a:r>
              <a:rPr lang="es-MX" sz="1000" dirty="0">
                <a:solidFill>
                  <a:prstClr val="black"/>
                </a:solidFill>
              </a:rPr>
              <a:t>para compartir el diseño instruccional de la actividad.</a:t>
            </a:r>
            <a:endParaRPr lang="es-MX" sz="1000" b="1" dirty="0">
              <a:solidFill>
                <a:srgbClr val="C0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644008" y="3501008"/>
            <a:ext cx="4392488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000" b="1" dirty="0">
                <a:solidFill>
                  <a:srgbClr val="C00000"/>
                </a:solidFill>
              </a:rPr>
              <a:t>c) Herramienta tecnológica </a:t>
            </a:r>
            <a:r>
              <a:rPr lang="es-MX" sz="1000" b="1" i="1" dirty="0">
                <a:solidFill>
                  <a:srgbClr val="C00000"/>
                </a:solidFill>
              </a:rPr>
              <a:t>Pixton: </a:t>
            </a:r>
            <a:r>
              <a:rPr lang="es-MX" sz="1000" dirty="0">
                <a:solidFill>
                  <a:prstClr val="black"/>
                </a:solidFill>
              </a:rPr>
              <a:t>el docente compartió el link </a:t>
            </a:r>
            <a:r>
              <a:rPr lang="es-MX" sz="1000" dirty="0">
                <a:solidFill>
                  <a:prstClr val="black"/>
                </a:solidFill>
                <a:hlinkClick r:id="rId4"/>
              </a:rPr>
              <a:t>https://app-es.pixton.com/</a:t>
            </a:r>
            <a:r>
              <a:rPr lang="es-MX" sz="1000" dirty="0">
                <a:solidFill>
                  <a:prstClr val="black"/>
                </a:solidFill>
              </a:rPr>
              <a:t>     para que los alumnos realizaran sus historietas</a:t>
            </a:r>
            <a:endParaRPr lang="es-MX" sz="1000" i="1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4005064"/>
            <a:ext cx="2088232" cy="27363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4005064"/>
            <a:ext cx="2232248" cy="27373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r="3594" b="59049"/>
          <a:stretch/>
        </p:blipFill>
        <p:spPr>
          <a:xfrm>
            <a:off x="4644008" y="1124744"/>
            <a:ext cx="4320480" cy="22322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29219" t="8035" r="27500" b="1365"/>
          <a:stretch/>
        </p:blipFill>
        <p:spPr>
          <a:xfrm>
            <a:off x="179512" y="1268760"/>
            <a:ext cx="4248472" cy="5472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828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o horizontal 3"/>
          <p:cNvSpPr/>
          <p:nvPr/>
        </p:nvSpPr>
        <p:spPr>
          <a:xfrm>
            <a:off x="179512" y="548680"/>
            <a:ext cx="1872208" cy="846956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5. ¿Qué habilidades desarrollamos como docentes?</a:t>
            </a:r>
          </a:p>
        </p:txBody>
      </p:sp>
      <p:sp>
        <p:nvSpPr>
          <p:cNvPr id="5" name="Pergamino horizontal 4"/>
          <p:cNvSpPr/>
          <p:nvPr/>
        </p:nvSpPr>
        <p:spPr>
          <a:xfrm>
            <a:off x="2339752" y="548680"/>
            <a:ext cx="1872208" cy="846956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6. ¿Qué habilidades desarrollaron sus estudiantes?</a:t>
            </a:r>
          </a:p>
        </p:txBody>
      </p:sp>
      <p:sp>
        <p:nvSpPr>
          <p:cNvPr id="6" name="Pergamino horizontal 5"/>
          <p:cNvSpPr/>
          <p:nvPr/>
        </p:nvSpPr>
        <p:spPr>
          <a:xfrm>
            <a:off x="4572000" y="548680"/>
            <a:ext cx="1872208" cy="846956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7. ¿Qué actividades deben mantenerse  a distancia?</a:t>
            </a:r>
          </a:p>
        </p:txBody>
      </p:sp>
      <p:sp>
        <p:nvSpPr>
          <p:cNvPr id="7" name="Pergamino horizontal 6"/>
          <p:cNvSpPr/>
          <p:nvPr/>
        </p:nvSpPr>
        <p:spPr>
          <a:xfrm>
            <a:off x="6804248" y="548680"/>
            <a:ext cx="1944216" cy="864096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8. ¿Qué actividades  deben potenciarse en forma presencial?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67744" y="1628800"/>
            <a:ext cx="1872208" cy="38884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Aprovecharon mejor  los espacios y tiempos de aprendizaje (en línea y presencial).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Perfeccionaron el uso de TIC.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Aprendieron de manera contextualizada y situada.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Trabajaron colaborativamente.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Desarrollaron el aprendizaje significativo (conocimientos previos y nuevos).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Adquirieron autonomía.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Se acostumbraron a seguir el diseño instruccional de las actividades.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Construyeron su proyecto ético de vida (áreas de interés).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Socializaron el conocimiento.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Aprendieron a controlar sus emociones.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Desarrollaron valores: tolerancia, respeto y responsabilidad.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12" y="1628800"/>
            <a:ext cx="1872208" cy="259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Identificaron enfoques didácticos: constructivista (aprendizaje significativo), conductista (diseño instruccional) y autogestivo (autonomía).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Organización.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Mejoraron en el majeo de TIC (</a:t>
            </a:r>
            <a:r>
              <a:rPr lang="es-MX" sz="1000" i="1" dirty="0">
                <a:solidFill>
                  <a:schemeClr val="tx1"/>
                </a:solidFill>
              </a:rPr>
              <a:t>Google classroom,  IdeaBoardz y Pixton</a:t>
            </a:r>
            <a:r>
              <a:rPr lang="es-MX" sz="1000" dirty="0">
                <a:solidFill>
                  <a:schemeClr val="tx1"/>
                </a:solidFill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Aprendieron a trabajar híbridamente en dos ambientes, el presencial y el virtual.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Identificamos la importancia que tiene el aula invertida.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72000" y="1628800"/>
            <a:ext cx="1872208" cy="20162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El uso del aula virtual</a:t>
            </a:r>
            <a:r>
              <a:rPr lang="es-MX" sz="1000" i="1" dirty="0">
                <a:solidFill>
                  <a:schemeClr val="tx1"/>
                </a:solidFill>
              </a:rPr>
              <a:t> Google classroom </a:t>
            </a:r>
            <a:r>
              <a:rPr lang="es-MX" sz="1000" dirty="0">
                <a:solidFill>
                  <a:schemeClr val="tx1"/>
                </a:solidFill>
              </a:rPr>
              <a:t>para planear el curso y compartir el diseño instruccional de cada actividad.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Se debe seguir utilizando las TIC para manejar las distintas sesiones de la actividad.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El uso de </a:t>
            </a:r>
            <a:r>
              <a:rPr lang="es-MX" sz="1000" i="1" dirty="0">
                <a:solidFill>
                  <a:schemeClr val="tx1"/>
                </a:solidFill>
              </a:rPr>
              <a:t>Pixton</a:t>
            </a:r>
            <a:r>
              <a:rPr lang="es-MX" sz="1000" dirty="0">
                <a:solidFill>
                  <a:schemeClr val="tx1"/>
                </a:solidFill>
              </a:rPr>
              <a:t> (para hacer historietas) ayuda a desarrollar el aprendizaje lúdico y significativo.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04248" y="1628800"/>
            <a:ext cx="1872208" cy="41044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Los alumnos se deben acostumbrar a externar sus dudas.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La retroalimentación debe impulsarse para que los alumnos puedan corregir sus trabajos realizados en la plataforma virtual.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El debate se debe fomentar con base en el conocimiento adquirido en el aula virtual para desarrollar el pensamiento crítico.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/>
                </a:solidFill>
              </a:rPr>
              <a:t>Trabajar con los grupos con la estrategia de rotación. Así se podrá tener a la mitad del grupo cada semana. Por ejemplo:</a:t>
            </a:r>
          </a:p>
          <a:p>
            <a:pPr marL="185738"/>
            <a:r>
              <a:rPr lang="es-MX" sz="1000" dirty="0">
                <a:solidFill>
                  <a:schemeClr val="tx1"/>
                </a:solidFill>
              </a:rPr>
              <a:t>-En las semanas nones deben asistir al aula presencial la primera mitad del grupo.</a:t>
            </a:r>
          </a:p>
          <a:p>
            <a:pPr marL="185738"/>
            <a:r>
              <a:rPr lang="es-MX" sz="1000" dirty="0">
                <a:solidFill>
                  <a:schemeClr val="tx1"/>
                </a:solidFill>
              </a:rPr>
              <a:t>-En las semanas pares tendrán que asistir al aula presencial la segunda mitad del grupo.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5508104" y="1340768"/>
            <a:ext cx="0" cy="267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7812360" y="1340768"/>
            <a:ext cx="0" cy="267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275856" y="1340768"/>
            <a:ext cx="0" cy="267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1115616" y="1340768"/>
            <a:ext cx="0" cy="2670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25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educatic2022</Template>
  <TotalTime>484</TotalTime>
  <Words>679</Words>
  <Application>Microsoft Office PowerPoint</Application>
  <PresentationFormat>Presentación en pantalla (4:3)</PresentationFormat>
  <Paragraphs>59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Tema de Office</vt:lpstr>
      <vt:lpstr>El aula invertida y el recurso de Pixton para diseñar historietas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gavic</cp:lastModifiedBy>
  <cp:revision>38</cp:revision>
  <dcterms:created xsi:type="dcterms:W3CDTF">2022-05-23T23:25:39Z</dcterms:created>
  <dcterms:modified xsi:type="dcterms:W3CDTF">2022-06-02T19:17:09Z</dcterms:modified>
</cp:coreProperties>
</file>