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8" r:id="rId4"/>
    <p:sldId id="263" r:id="rId5"/>
    <p:sldId id="265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19"/>
    <a:srgbClr val="D6A300"/>
    <a:srgbClr val="FFFF89"/>
    <a:srgbClr val="FFFFA3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3136-507F-4618-AD0D-A377DB4E41C5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BB4B9-0384-4F07-A2EC-E2DFACA94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6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4B9-0384-4F07-A2EC-E2DFACA9478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96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02/06/2022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dm.unam.mx/consulta/busqueda/buscarPalabra" TargetMode="External"/><Relationship Id="rId7" Type="http://schemas.openxmlformats.org/officeDocument/2006/relationships/hyperlink" Target="https://padlet.com/gilbertobarreraramirez/jw293r3j3a7go9e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modelo híbrido para desarrollar la autonomía y el aprendizaje significativo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2088232"/>
          </a:xfrm>
        </p:spPr>
        <p:txBody>
          <a:bodyPr>
            <a:normAutofit fontScale="55000" lnSpcReduction="20000"/>
          </a:bodyPr>
          <a:lstStyle/>
          <a:p>
            <a:r>
              <a:rPr lang="es-MX" b="1" dirty="0"/>
              <a:t>Docentes:</a:t>
            </a:r>
          </a:p>
          <a:p>
            <a:r>
              <a:rPr lang="es-MX" dirty="0"/>
              <a:t>Barrera Ramírez Gilberto</a:t>
            </a:r>
          </a:p>
          <a:p>
            <a:r>
              <a:rPr lang="es-MX" dirty="0"/>
              <a:t>Barrios Padilla Brenda</a:t>
            </a:r>
          </a:p>
          <a:p>
            <a:endParaRPr lang="es-MX" dirty="0"/>
          </a:p>
          <a:p>
            <a:r>
              <a:rPr lang="es-MX" dirty="0"/>
              <a:t>Plantel: 6 “Antonio Caso” UNAM</a:t>
            </a:r>
          </a:p>
          <a:p>
            <a:r>
              <a:rPr lang="es-MX" dirty="0"/>
              <a:t>Año: 2022</a:t>
            </a:r>
          </a:p>
          <a:p>
            <a:r>
              <a:rPr lang="es-MX" dirty="0"/>
              <a:t>Derechos: Creative Commons – NoComercial SinDerivadas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7668344" cy="833718"/>
          </a:xfrm>
          <a:prstGeom prst="rect">
            <a:avLst/>
          </a:prstGeom>
          <a:solidFill>
            <a:srgbClr val="4472C4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I. ¿Cómo construyeron su modalidad híbrida?</a:t>
            </a: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2482" r="2187"/>
          <a:stretch/>
        </p:blipFill>
        <p:spPr>
          <a:xfrm>
            <a:off x="323528" y="908720"/>
            <a:ext cx="8028384" cy="40387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41168"/>
            <a:ext cx="2880320" cy="1798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941168"/>
            <a:ext cx="2880320" cy="17984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941168"/>
            <a:ext cx="2880320" cy="1798476"/>
          </a:xfrm>
          <a:prstGeom prst="rect">
            <a:avLst/>
          </a:prstGeom>
        </p:spPr>
      </p:pic>
      <p:sp>
        <p:nvSpPr>
          <p:cNvPr id="9" name="Abrir llave 8"/>
          <p:cNvSpPr/>
          <p:nvPr/>
        </p:nvSpPr>
        <p:spPr>
          <a:xfrm rot="5400000">
            <a:off x="4355976" y="332656"/>
            <a:ext cx="360040" cy="8856984"/>
          </a:xfrm>
          <a:prstGeom prst="leftBrace">
            <a:avLst>
              <a:gd name="adj1" fmla="val 768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09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4572000" cy="833718"/>
          </a:xfrm>
          <a:prstGeom prst="rect">
            <a:avLst/>
          </a:prstGeom>
          <a:solidFill>
            <a:srgbClr val="4472C4">
              <a:lumMod val="5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MX" sz="2000" b="1" dirty="0">
                <a:solidFill>
                  <a:prstClr val="white"/>
                </a:solidFill>
                <a:latin typeface="Arial Black" panose="020B0A04020102020204" pitchFamily="34" charset="0"/>
              </a:rPr>
              <a:t>II. ¿Qué beneficios ha identificado en la modalidad híbrida que uso?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923" t="12580" r="21692"/>
          <a:stretch/>
        </p:blipFill>
        <p:spPr>
          <a:xfrm>
            <a:off x="0" y="1412776"/>
            <a:ext cx="4707668" cy="432048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37186" y="548680"/>
            <a:ext cx="4572000" cy="833718"/>
          </a:xfrm>
          <a:prstGeom prst="rect">
            <a:avLst/>
          </a:prstGeom>
          <a:solidFill>
            <a:srgbClr val="4472C4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III. Experiencia</a:t>
            </a:r>
            <a:r>
              <a:rPr kumimoji="0" lang="es-MX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a compartir</a:t>
            </a: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Pergamino horizontal 8"/>
          <p:cNvSpPr/>
          <p:nvPr/>
        </p:nvSpPr>
        <p:spPr>
          <a:xfrm>
            <a:off x="4788024" y="2204864"/>
            <a:ext cx="1364109" cy="766481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1. Actividades en línea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72200" y="1484784"/>
            <a:ext cx="2664296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rgbClr val="C00000"/>
                </a:solidFill>
              </a:rPr>
              <a:t>En el aula de </a:t>
            </a:r>
            <a:r>
              <a:rPr lang="es-MX" sz="1000" b="1" i="1" dirty="0">
                <a:solidFill>
                  <a:srgbClr val="C00000"/>
                </a:solidFill>
              </a:rPr>
              <a:t>Google classroom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1ª sesión: </a:t>
            </a:r>
            <a:r>
              <a:rPr lang="es-MX" sz="1000" dirty="0">
                <a:solidFill>
                  <a:prstClr val="black"/>
                </a:solidFill>
              </a:rPr>
              <a:t>los alumnos respondieron individualmente una pregunta: </a:t>
            </a:r>
            <a:r>
              <a:rPr lang="es-MX" sz="1000" i="1" dirty="0">
                <a:solidFill>
                  <a:prstClr val="black"/>
                </a:solidFill>
              </a:rPr>
              <a:t>“Si las mujeres han participado en todas las etapa de la historia de México, entonces, por qué no han tenido un reconocimiento histórico y social”. </a:t>
            </a:r>
            <a:r>
              <a:rPr lang="es-MX" sz="1000" dirty="0">
                <a:solidFill>
                  <a:prstClr val="black"/>
                </a:solidFill>
              </a:rPr>
              <a:t>Se utilizó la autoevaluación.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2ª sesión: </a:t>
            </a:r>
            <a:r>
              <a:rPr lang="es-MX" sz="1000" dirty="0">
                <a:solidFill>
                  <a:prstClr val="black"/>
                </a:solidFill>
              </a:rPr>
              <a:t>los alumnos trabajaron en equipo y completaron un cuadro comparativo sobre noticias de mujeres de los siglos XVIII, XIX y XX. Utilizamos la heteroevaluación (escala estimativa de logros).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3ª sesión: </a:t>
            </a:r>
            <a:r>
              <a:rPr lang="es-MX" sz="1000" dirty="0">
                <a:solidFill>
                  <a:prstClr val="black"/>
                </a:solidFill>
              </a:rPr>
              <a:t>los alumnos comentaron los cuadros comparativos de otros equipos. Se utilizó la coevaluación.</a:t>
            </a:r>
          </a:p>
        </p:txBody>
      </p:sp>
      <p:sp>
        <p:nvSpPr>
          <p:cNvPr id="11" name="Pergamino horizontal 10"/>
          <p:cNvSpPr/>
          <p:nvPr/>
        </p:nvSpPr>
        <p:spPr>
          <a:xfrm>
            <a:off x="4788024" y="4365104"/>
            <a:ext cx="1368152" cy="766481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2. Actividades en presencial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372200" y="4077072"/>
            <a:ext cx="2664296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rgbClr val="C00000"/>
                </a:solidFill>
              </a:rPr>
              <a:t>En el aula presencial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1ª sesión: </a:t>
            </a:r>
            <a:r>
              <a:rPr lang="es-MX" sz="1000" dirty="0">
                <a:solidFill>
                  <a:prstClr val="black"/>
                </a:solidFill>
              </a:rPr>
              <a:t>el docente leyó las aportaciones de los alumnos.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2ª sesión: </a:t>
            </a:r>
            <a:r>
              <a:rPr lang="es-MX" sz="1000" dirty="0">
                <a:solidFill>
                  <a:prstClr val="black"/>
                </a:solidFill>
              </a:rPr>
              <a:t>los alumnos completaron un cuadro comparativo sobre noticias de mujeres en los siglos XVIII, XIX y XX.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3ª sesión: </a:t>
            </a:r>
            <a:r>
              <a:rPr lang="es-MX" sz="1000" dirty="0">
                <a:solidFill>
                  <a:prstClr val="black"/>
                </a:solidFill>
              </a:rPr>
              <a:t>los alumnos expusieron sus cuadros comparativos.</a:t>
            </a:r>
          </a:p>
        </p:txBody>
      </p:sp>
      <p:sp>
        <p:nvSpPr>
          <p:cNvPr id="13" name="Pergamino horizontal 12"/>
          <p:cNvSpPr/>
          <p:nvPr/>
        </p:nvSpPr>
        <p:spPr>
          <a:xfrm>
            <a:off x="4788024" y="5805264"/>
            <a:ext cx="1368152" cy="766481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3. ¿Cómo se organizó al grupo?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372200" y="5733256"/>
            <a:ext cx="266429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La primera mitad del grupo: </a:t>
            </a:r>
            <a:r>
              <a:rPr lang="es-MX" sz="1000" dirty="0">
                <a:solidFill>
                  <a:prstClr val="black"/>
                </a:solidFill>
              </a:rPr>
              <a:t>asistió al aula presencial.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La segunda mitad del grupo: </a:t>
            </a:r>
            <a:r>
              <a:rPr lang="es-MX" sz="1000" dirty="0">
                <a:solidFill>
                  <a:prstClr val="black"/>
                </a:solidFill>
              </a:rPr>
              <a:t>trabajo en línea.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Rotación: </a:t>
            </a:r>
            <a:r>
              <a:rPr lang="es-MX" sz="1000" dirty="0">
                <a:solidFill>
                  <a:prstClr val="black"/>
                </a:solidFill>
              </a:rPr>
              <a:t>cada semana se hizo rotación del grupo.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156176" y="256490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156176" y="4653136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156176" y="616530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411760" y="83671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5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ino horizontal 10"/>
          <p:cNvSpPr/>
          <p:nvPr/>
        </p:nvSpPr>
        <p:spPr>
          <a:xfrm>
            <a:off x="179512" y="6896"/>
            <a:ext cx="1411940" cy="766481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4. ¿Qué herramientas utilizaron?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44008" y="620688"/>
            <a:ext cx="4320480" cy="432048"/>
          </a:xfrm>
          <a:prstGeom prst="rect">
            <a:avLst/>
          </a:prstGeom>
          <a:solidFill>
            <a:srgbClr val="FFFFA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rgbClr val="C00000"/>
                </a:solidFill>
              </a:rPr>
              <a:t>b) Herramienta tecnológica Hemeroteca Digital Nacional de México: </a:t>
            </a:r>
            <a:r>
              <a:rPr lang="es-MX" sz="1000" dirty="0">
                <a:solidFill>
                  <a:schemeClr val="tx1"/>
                </a:solidFill>
                <a:hlinkClick r:id="rId3"/>
              </a:rPr>
              <a:t>http://www.hndm.unam.mx/consulta/busqueda/buscarPalabra</a:t>
            </a:r>
            <a:r>
              <a:rPr lang="es-MX" sz="1000" dirty="0">
                <a:solidFill>
                  <a:schemeClr val="tx1"/>
                </a:solidFill>
              </a:rPr>
              <a:t> para que los alumnos buscaran tres noticias sobre mujeres de los siglos XVIII, XIX y XX.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9446" t="8035" r="28267" b="9425"/>
          <a:stretch/>
        </p:blipFill>
        <p:spPr>
          <a:xfrm>
            <a:off x="179512" y="1268760"/>
            <a:ext cx="4248472" cy="5472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3979" b="4555"/>
          <a:stretch/>
        </p:blipFill>
        <p:spPr>
          <a:xfrm>
            <a:off x="4644008" y="3501008"/>
            <a:ext cx="4320480" cy="32403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815" t="9112" r="1741" b="37858"/>
          <a:stretch/>
        </p:blipFill>
        <p:spPr>
          <a:xfrm>
            <a:off x="4644008" y="1124744"/>
            <a:ext cx="4314826" cy="1685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ángulo 15"/>
          <p:cNvSpPr/>
          <p:nvPr/>
        </p:nvSpPr>
        <p:spPr>
          <a:xfrm>
            <a:off x="179512" y="836712"/>
            <a:ext cx="424847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000" b="1" dirty="0">
                <a:solidFill>
                  <a:srgbClr val="C00000"/>
                </a:solidFill>
              </a:rPr>
              <a:t>a) Herramienta tecnológica </a:t>
            </a:r>
            <a:r>
              <a:rPr lang="es-MX" sz="1000" b="1" i="1" dirty="0">
                <a:solidFill>
                  <a:srgbClr val="C00000"/>
                </a:solidFill>
              </a:rPr>
              <a:t>Google classroom: </a:t>
            </a:r>
            <a:r>
              <a:rPr lang="es-MX" sz="1000" dirty="0">
                <a:solidFill>
                  <a:prstClr val="black"/>
                </a:solidFill>
              </a:rPr>
              <a:t>para compartir el diseño instruccional de la actividad.</a:t>
            </a:r>
            <a:endParaRPr lang="es-MX" sz="1000" b="1" dirty="0">
              <a:solidFill>
                <a:srgbClr val="C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44008" y="2996952"/>
            <a:ext cx="4320480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000" b="1" dirty="0">
                <a:solidFill>
                  <a:srgbClr val="C00000"/>
                </a:solidFill>
              </a:rPr>
              <a:t>c) Herramienta tecnológica </a:t>
            </a:r>
            <a:r>
              <a:rPr lang="es-MX" sz="1000" b="1" i="1" dirty="0">
                <a:solidFill>
                  <a:srgbClr val="C00000"/>
                </a:solidFill>
              </a:rPr>
              <a:t>Padlet: </a:t>
            </a:r>
            <a:r>
              <a:rPr lang="es-MX" sz="1000" dirty="0">
                <a:solidFill>
                  <a:prstClr val="black"/>
                </a:solidFill>
              </a:rPr>
              <a:t>el docente compartió el link de Padlet </a:t>
            </a:r>
            <a:r>
              <a:rPr lang="es-MX" sz="1000" dirty="0">
                <a:solidFill>
                  <a:prstClr val="black"/>
                </a:solidFill>
                <a:hlinkClick r:id="rId7"/>
              </a:rPr>
              <a:t>https://padlet.com/gilbertobarreraramirez/jw293r3j3a7go9e6</a:t>
            </a:r>
            <a:r>
              <a:rPr lang="es-MX" sz="1000" dirty="0">
                <a:solidFill>
                  <a:prstClr val="black"/>
                </a:solidFill>
              </a:rPr>
              <a:t>   para que los alumnos subieran sus aportaciones de las tres sesiones.</a:t>
            </a:r>
            <a:endParaRPr lang="es-MX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8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 horizontal 3"/>
          <p:cNvSpPr/>
          <p:nvPr/>
        </p:nvSpPr>
        <p:spPr>
          <a:xfrm>
            <a:off x="179512" y="548680"/>
            <a:ext cx="1872208" cy="846956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5. ¿Qué habilidades desarrollamos como docentes?</a:t>
            </a:r>
          </a:p>
        </p:txBody>
      </p:sp>
      <p:sp>
        <p:nvSpPr>
          <p:cNvPr id="5" name="Pergamino horizontal 4"/>
          <p:cNvSpPr/>
          <p:nvPr/>
        </p:nvSpPr>
        <p:spPr>
          <a:xfrm>
            <a:off x="2339752" y="548680"/>
            <a:ext cx="1872208" cy="846956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6. ¿Qué habilidades desarrollaron sus estudiantes?</a:t>
            </a:r>
          </a:p>
        </p:txBody>
      </p:sp>
      <p:sp>
        <p:nvSpPr>
          <p:cNvPr id="6" name="Pergamino horizontal 5"/>
          <p:cNvSpPr/>
          <p:nvPr/>
        </p:nvSpPr>
        <p:spPr>
          <a:xfrm>
            <a:off x="4572000" y="548680"/>
            <a:ext cx="1872208" cy="846956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7. ¿Qué actividades deben mantenerse  a distancia?</a:t>
            </a:r>
          </a:p>
        </p:txBody>
      </p:sp>
      <p:sp>
        <p:nvSpPr>
          <p:cNvPr id="7" name="Pergamino horizontal 6"/>
          <p:cNvSpPr/>
          <p:nvPr/>
        </p:nvSpPr>
        <p:spPr>
          <a:xfrm>
            <a:off x="6804248" y="548680"/>
            <a:ext cx="1944216" cy="864096"/>
          </a:xfrm>
          <a:prstGeom prst="horizontalScroll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8. ¿Qué actividades  deben potenciarse en forma presencial?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67744" y="1628800"/>
            <a:ext cx="1872208" cy="3672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Aprovecharon mejor  los espacios y tiempos de aprendizaje (en línea y presencial).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Perfeccionaron el uso de TIC.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Aprendieron de manera contextualizada y situada.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Trabajan colaborativamente.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Desarrollaron el aprendizaje significativo (conocimientos previos y nuevos).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Adquirieron autonomía.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Se acostumbraron a seguir el diseño instruccional de las actividades.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Construyeron su proyecto ético de vida (áreas de interés).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Socializaron el conocimiento.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Aprendieron a controlar sus emociones.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Desarrollaron el pensamiento crítico.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628800"/>
            <a:ext cx="1872208" cy="2880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Identificaron enfoques didácticos: constructivista (aprendizaje significativo), conductista (diseño instruccional), autogestivo (autonomía), y socioformativo (socialización del conocimiento).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Planeación.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Mejoraron en el majeo de TIC (Google classroom, Plataforma de la Hemeroteca Nacional Digital de México, y Padlet.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Aprendieron a trabajar híbridamente en dos ambientes, el presencial y el virtual.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72000" y="1628800"/>
            <a:ext cx="1872208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El uso del aula virtual Google classroom para planear el curso y compartir el diseño instruccional de cada actividad.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Se debe seguir utilizando las TIC: Padlet porque permite organizar en un  muro  las tres sesiones de una actividad.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04248" y="1628800"/>
            <a:ext cx="1872208" cy="4104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Los alumnos se deben acostumbrar a externar sus dudas.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La retroalimentación debe impulsarse para que los alumnos puedan corregir sus trabajos realizados en la plataforma virtual.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El debate se debe fomentar con base en el conocimiento adquirido en el aula virtual para desarrollar el pensamiento crítico.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Trabajar con los grupos con la estrategia de rotación. Así se podrá tener a la mitad del grupo cada semana. Por ejemplo:</a:t>
            </a:r>
          </a:p>
          <a:p>
            <a:pPr marL="185738"/>
            <a:r>
              <a:rPr lang="es-MX" sz="1000" dirty="0">
                <a:solidFill>
                  <a:schemeClr val="tx1"/>
                </a:solidFill>
              </a:rPr>
              <a:t>-En las semanas nones deben asistir al aula presencial la primera mitad del grupo.</a:t>
            </a:r>
          </a:p>
          <a:p>
            <a:pPr marL="185738"/>
            <a:r>
              <a:rPr lang="es-MX" sz="1000" dirty="0">
                <a:solidFill>
                  <a:schemeClr val="tx1"/>
                </a:solidFill>
              </a:rPr>
              <a:t>-En las semanas pares tendrán que asistir al aula presencial la segunda mitad del grupo.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373216"/>
            <a:ext cx="3096344" cy="1346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73216"/>
            <a:ext cx="3096344" cy="13556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ector recto de flecha 13"/>
          <p:cNvCxnSpPr/>
          <p:nvPr/>
        </p:nvCxnSpPr>
        <p:spPr>
          <a:xfrm>
            <a:off x="5508104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812360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275856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115616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25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345</TotalTime>
  <Words>697</Words>
  <Application>Microsoft Office PowerPoint</Application>
  <PresentationFormat>Presentación en pantalla (4:3)</PresentationFormat>
  <Paragraphs>57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Tema de Office</vt:lpstr>
      <vt:lpstr>El modelo híbrido para desarrollar la autonomía y el aprendizaje significativo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gavic</cp:lastModifiedBy>
  <cp:revision>28</cp:revision>
  <dcterms:created xsi:type="dcterms:W3CDTF">2022-05-23T23:25:39Z</dcterms:created>
  <dcterms:modified xsi:type="dcterms:W3CDTF">2022-06-02T19:02:48Z</dcterms:modified>
</cp:coreProperties>
</file>