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8" r:id="rId2"/>
    <p:sldId id="258" r:id="rId3"/>
    <p:sldId id="259" r:id="rId4"/>
    <p:sldId id="260" r:id="rId5"/>
    <p:sldId id="261" r:id="rId6"/>
    <p:sldId id="262" r:id="rId7"/>
    <p:sldId id="269" r:id="rId8"/>
    <p:sldId id="263" r:id="rId9"/>
    <p:sldId id="264" r:id="rId10"/>
    <p:sldId id="270" r:id="rId11"/>
    <p:sldId id="271" r:id="rId12"/>
    <p:sldId id="265" r:id="rId13"/>
    <p:sldId id="266" r:id="rId14"/>
    <p:sldId id="267" r:id="rId15"/>
    <p:sldId id="273" r:id="rId16"/>
    <p:sldId id="272" r:id="rId17"/>
    <p:sldId id="274" r:id="rId18"/>
    <p:sldId id="268" r:id="rId19"/>
    <p:sldId id="276" r:id="rId20"/>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66" d="100"/>
          <a:sy n="66" d="100"/>
        </p:scale>
        <p:origin x="67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AB14528-ACDE-6AB7-592F-A9AA774B534A}"/>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13A8BEAD-78AE-F539-F445-6AE8343069C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C0339FA4-80D6-409A-362D-0512890994C8}"/>
              </a:ext>
            </a:extLst>
          </p:cNvPr>
          <p:cNvSpPr>
            <a:spLocks noGrp="1"/>
          </p:cNvSpPr>
          <p:nvPr>
            <p:ph type="dt" sz="half" idx="10"/>
          </p:nvPr>
        </p:nvSpPr>
        <p:spPr/>
        <p:txBody>
          <a:bodyPr/>
          <a:lstStyle/>
          <a:p>
            <a:fld id="{9DD81E16-3139-4266-81EC-C2653BD2D34D}" type="datetimeFigureOut">
              <a:rPr lang="es-MX" smtClean="0"/>
              <a:t>15/06/2022</a:t>
            </a:fld>
            <a:endParaRPr lang="es-MX"/>
          </a:p>
        </p:txBody>
      </p:sp>
      <p:sp>
        <p:nvSpPr>
          <p:cNvPr id="5" name="Marcador de pie de página 4">
            <a:extLst>
              <a:ext uri="{FF2B5EF4-FFF2-40B4-BE49-F238E27FC236}">
                <a16:creationId xmlns:a16="http://schemas.microsoft.com/office/drawing/2014/main" id="{A4642765-6E1F-E4CF-37F2-037CD8FFD4BA}"/>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3CBD406B-E982-659A-2EE5-F0061CA934F2}"/>
              </a:ext>
            </a:extLst>
          </p:cNvPr>
          <p:cNvSpPr>
            <a:spLocks noGrp="1"/>
          </p:cNvSpPr>
          <p:nvPr>
            <p:ph type="sldNum" sz="quarter" idx="12"/>
          </p:nvPr>
        </p:nvSpPr>
        <p:spPr/>
        <p:txBody>
          <a:bodyPr/>
          <a:lstStyle/>
          <a:p>
            <a:fld id="{CCBA3903-0767-4165-9C5E-0104B480320B}" type="slidenum">
              <a:rPr lang="es-MX" smtClean="0"/>
              <a:t>‹Nº›</a:t>
            </a:fld>
            <a:endParaRPr lang="es-MX"/>
          </a:p>
        </p:txBody>
      </p:sp>
    </p:spTree>
    <p:extLst>
      <p:ext uri="{BB962C8B-B14F-4D97-AF65-F5344CB8AC3E}">
        <p14:creationId xmlns:p14="http://schemas.microsoft.com/office/powerpoint/2010/main" val="1124478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C38A966-A577-EEB7-CFC0-C3AE4EE95E0C}"/>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D685266A-5A0B-0E0E-CC4E-E2EFD1F4C3BF}"/>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9418359A-D283-CCE2-D809-5A4A12B18169}"/>
              </a:ext>
            </a:extLst>
          </p:cNvPr>
          <p:cNvSpPr>
            <a:spLocks noGrp="1"/>
          </p:cNvSpPr>
          <p:nvPr>
            <p:ph type="dt" sz="half" idx="10"/>
          </p:nvPr>
        </p:nvSpPr>
        <p:spPr/>
        <p:txBody>
          <a:bodyPr/>
          <a:lstStyle/>
          <a:p>
            <a:fld id="{9DD81E16-3139-4266-81EC-C2653BD2D34D}" type="datetimeFigureOut">
              <a:rPr lang="es-MX" smtClean="0"/>
              <a:t>15/06/2022</a:t>
            </a:fld>
            <a:endParaRPr lang="es-MX"/>
          </a:p>
        </p:txBody>
      </p:sp>
      <p:sp>
        <p:nvSpPr>
          <p:cNvPr id="5" name="Marcador de pie de página 4">
            <a:extLst>
              <a:ext uri="{FF2B5EF4-FFF2-40B4-BE49-F238E27FC236}">
                <a16:creationId xmlns:a16="http://schemas.microsoft.com/office/drawing/2014/main" id="{507A7C49-34F2-6AA1-6141-F967D31D77C2}"/>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45E3A077-6CF5-D5E2-4C0D-B420EF0F2B21}"/>
              </a:ext>
            </a:extLst>
          </p:cNvPr>
          <p:cNvSpPr>
            <a:spLocks noGrp="1"/>
          </p:cNvSpPr>
          <p:nvPr>
            <p:ph type="sldNum" sz="quarter" idx="12"/>
          </p:nvPr>
        </p:nvSpPr>
        <p:spPr/>
        <p:txBody>
          <a:bodyPr/>
          <a:lstStyle/>
          <a:p>
            <a:fld id="{CCBA3903-0767-4165-9C5E-0104B480320B}" type="slidenum">
              <a:rPr lang="es-MX" smtClean="0"/>
              <a:t>‹Nº›</a:t>
            </a:fld>
            <a:endParaRPr lang="es-MX"/>
          </a:p>
        </p:txBody>
      </p:sp>
    </p:spTree>
    <p:extLst>
      <p:ext uri="{BB962C8B-B14F-4D97-AF65-F5344CB8AC3E}">
        <p14:creationId xmlns:p14="http://schemas.microsoft.com/office/powerpoint/2010/main" val="1150218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B0B59249-C40B-9F9C-81ED-11FBFF0D4E64}"/>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F970EB32-047F-B13D-300F-BC931E961654}"/>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DD8D5EED-C66D-F297-13C4-8A5A23349F2E}"/>
              </a:ext>
            </a:extLst>
          </p:cNvPr>
          <p:cNvSpPr>
            <a:spLocks noGrp="1"/>
          </p:cNvSpPr>
          <p:nvPr>
            <p:ph type="dt" sz="half" idx="10"/>
          </p:nvPr>
        </p:nvSpPr>
        <p:spPr/>
        <p:txBody>
          <a:bodyPr/>
          <a:lstStyle/>
          <a:p>
            <a:fld id="{9DD81E16-3139-4266-81EC-C2653BD2D34D}" type="datetimeFigureOut">
              <a:rPr lang="es-MX" smtClean="0"/>
              <a:t>15/06/2022</a:t>
            </a:fld>
            <a:endParaRPr lang="es-MX"/>
          </a:p>
        </p:txBody>
      </p:sp>
      <p:sp>
        <p:nvSpPr>
          <p:cNvPr id="5" name="Marcador de pie de página 4">
            <a:extLst>
              <a:ext uri="{FF2B5EF4-FFF2-40B4-BE49-F238E27FC236}">
                <a16:creationId xmlns:a16="http://schemas.microsoft.com/office/drawing/2014/main" id="{A5FEC5CA-249D-F265-2F1D-A8B5B7CEBCBC}"/>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A16AE6D5-D7AE-2B0E-B04A-CA4550F276DB}"/>
              </a:ext>
            </a:extLst>
          </p:cNvPr>
          <p:cNvSpPr>
            <a:spLocks noGrp="1"/>
          </p:cNvSpPr>
          <p:nvPr>
            <p:ph type="sldNum" sz="quarter" idx="12"/>
          </p:nvPr>
        </p:nvSpPr>
        <p:spPr/>
        <p:txBody>
          <a:bodyPr/>
          <a:lstStyle/>
          <a:p>
            <a:fld id="{CCBA3903-0767-4165-9C5E-0104B480320B}" type="slidenum">
              <a:rPr lang="es-MX" smtClean="0"/>
              <a:t>‹Nº›</a:t>
            </a:fld>
            <a:endParaRPr lang="es-MX"/>
          </a:p>
        </p:txBody>
      </p:sp>
    </p:spTree>
    <p:extLst>
      <p:ext uri="{BB962C8B-B14F-4D97-AF65-F5344CB8AC3E}">
        <p14:creationId xmlns:p14="http://schemas.microsoft.com/office/powerpoint/2010/main" val="16479656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EAD5F4-4B42-FDB5-A022-D20F1D95E3F3}"/>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37926B74-26D7-CDC0-728C-F1DB9288472D}"/>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3BDF5930-560A-9D11-03F5-0E2D511805A1}"/>
              </a:ext>
            </a:extLst>
          </p:cNvPr>
          <p:cNvSpPr>
            <a:spLocks noGrp="1"/>
          </p:cNvSpPr>
          <p:nvPr>
            <p:ph type="dt" sz="half" idx="10"/>
          </p:nvPr>
        </p:nvSpPr>
        <p:spPr/>
        <p:txBody>
          <a:bodyPr/>
          <a:lstStyle/>
          <a:p>
            <a:fld id="{9DD81E16-3139-4266-81EC-C2653BD2D34D}" type="datetimeFigureOut">
              <a:rPr lang="es-MX" smtClean="0"/>
              <a:t>15/06/2022</a:t>
            </a:fld>
            <a:endParaRPr lang="es-MX"/>
          </a:p>
        </p:txBody>
      </p:sp>
      <p:sp>
        <p:nvSpPr>
          <p:cNvPr id="5" name="Marcador de pie de página 4">
            <a:extLst>
              <a:ext uri="{FF2B5EF4-FFF2-40B4-BE49-F238E27FC236}">
                <a16:creationId xmlns:a16="http://schemas.microsoft.com/office/drawing/2014/main" id="{9D692CC6-E588-B2D5-F786-AA740B297CC5}"/>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FEE0AAED-9CB0-7D64-8923-C6CEF587DBEC}"/>
              </a:ext>
            </a:extLst>
          </p:cNvPr>
          <p:cNvSpPr>
            <a:spLocks noGrp="1"/>
          </p:cNvSpPr>
          <p:nvPr>
            <p:ph type="sldNum" sz="quarter" idx="12"/>
          </p:nvPr>
        </p:nvSpPr>
        <p:spPr/>
        <p:txBody>
          <a:bodyPr/>
          <a:lstStyle/>
          <a:p>
            <a:fld id="{CCBA3903-0767-4165-9C5E-0104B480320B}" type="slidenum">
              <a:rPr lang="es-MX" smtClean="0"/>
              <a:t>‹Nº›</a:t>
            </a:fld>
            <a:endParaRPr lang="es-MX"/>
          </a:p>
        </p:txBody>
      </p:sp>
    </p:spTree>
    <p:extLst>
      <p:ext uri="{BB962C8B-B14F-4D97-AF65-F5344CB8AC3E}">
        <p14:creationId xmlns:p14="http://schemas.microsoft.com/office/powerpoint/2010/main" val="3328104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5DE9FA-1A74-4998-FFAE-AE9DFAE192F4}"/>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E17BF1D9-B281-BEA3-56F8-4A9FF2A61D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3C6B2AB8-3C63-FBDF-8865-7184D1B943A2}"/>
              </a:ext>
            </a:extLst>
          </p:cNvPr>
          <p:cNvSpPr>
            <a:spLocks noGrp="1"/>
          </p:cNvSpPr>
          <p:nvPr>
            <p:ph type="dt" sz="half" idx="10"/>
          </p:nvPr>
        </p:nvSpPr>
        <p:spPr/>
        <p:txBody>
          <a:bodyPr/>
          <a:lstStyle/>
          <a:p>
            <a:fld id="{9DD81E16-3139-4266-81EC-C2653BD2D34D}" type="datetimeFigureOut">
              <a:rPr lang="es-MX" smtClean="0"/>
              <a:t>15/06/2022</a:t>
            </a:fld>
            <a:endParaRPr lang="es-MX"/>
          </a:p>
        </p:txBody>
      </p:sp>
      <p:sp>
        <p:nvSpPr>
          <p:cNvPr id="5" name="Marcador de pie de página 4">
            <a:extLst>
              <a:ext uri="{FF2B5EF4-FFF2-40B4-BE49-F238E27FC236}">
                <a16:creationId xmlns:a16="http://schemas.microsoft.com/office/drawing/2014/main" id="{5CCDD5C0-A8D8-CB64-3303-4AD00350668B}"/>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6034CD9C-6BF2-B48A-7B9E-3A7D0566546A}"/>
              </a:ext>
            </a:extLst>
          </p:cNvPr>
          <p:cNvSpPr>
            <a:spLocks noGrp="1"/>
          </p:cNvSpPr>
          <p:nvPr>
            <p:ph type="sldNum" sz="quarter" idx="12"/>
          </p:nvPr>
        </p:nvSpPr>
        <p:spPr/>
        <p:txBody>
          <a:bodyPr/>
          <a:lstStyle/>
          <a:p>
            <a:fld id="{CCBA3903-0767-4165-9C5E-0104B480320B}" type="slidenum">
              <a:rPr lang="es-MX" smtClean="0"/>
              <a:t>‹Nº›</a:t>
            </a:fld>
            <a:endParaRPr lang="es-MX"/>
          </a:p>
        </p:txBody>
      </p:sp>
    </p:spTree>
    <p:extLst>
      <p:ext uri="{BB962C8B-B14F-4D97-AF65-F5344CB8AC3E}">
        <p14:creationId xmlns:p14="http://schemas.microsoft.com/office/powerpoint/2010/main" val="29290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FB0D7EC-F23C-D5E6-369B-3075AFD7CAAB}"/>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627CAB45-0D2F-2AE5-8CB3-FDF939364216}"/>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14974DE4-DCE5-E323-052E-EB544CEC8A83}"/>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9A31490B-8947-150C-95BE-B1ED7BC8D313}"/>
              </a:ext>
            </a:extLst>
          </p:cNvPr>
          <p:cNvSpPr>
            <a:spLocks noGrp="1"/>
          </p:cNvSpPr>
          <p:nvPr>
            <p:ph type="dt" sz="half" idx="10"/>
          </p:nvPr>
        </p:nvSpPr>
        <p:spPr/>
        <p:txBody>
          <a:bodyPr/>
          <a:lstStyle/>
          <a:p>
            <a:fld id="{9DD81E16-3139-4266-81EC-C2653BD2D34D}" type="datetimeFigureOut">
              <a:rPr lang="es-MX" smtClean="0"/>
              <a:t>15/06/2022</a:t>
            </a:fld>
            <a:endParaRPr lang="es-MX"/>
          </a:p>
        </p:txBody>
      </p:sp>
      <p:sp>
        <p:nvSpPr>
          <p:cNvPr id="6" name="Marcador de pie de página 5">
            <a:extLst>
              <a:ext uri="{FF2B5EF4-FFF2-40B4-BE49-F238E27FC236}">
                <a16:creationId xmlns:a16="http://schemas.microsoft.com/office/drawing/2014/main" id="{E8225EA8-AAF6-8E84-3503-EEF9409D2AD8}"/>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7D7283CE-DE47-B072-8D7F-0D4E233D2B92}"/>
              </a:ext>
            </a:extLst>
          </p:cNvPr>
          <p:cNvSpPr>
            <a:spLocks noGrp="1"/>
          </p:cNvSpPr>
          <p:nvPr>
            <p:ph type="sldNum" sz="quarter" idx="12"/>
          </p:nvPr>
        </p:nvSpPr>
        <p:spPr/>
        <p:txBody>
          <a:bodyPr/>
          <a:lstStyle/>
          <a:p>
            <a:fld id="{CCBA3903-0767-4165-9C5E-0104B480320B}" type="slidenum">
              <a:rPr lang="es-MX" smtClean="0"/>
              <a:t>‹Nº›</a:t>
            </a:fld>
            <a:endParaRPr lang="es-MX"/>
          </a:p>
        </p:txBody>
      </p:sp>
    </p:spTree>
    <p:extLst>
      <p:ext uri="{BB962C8B-B14F-4D97-AF65-F5344CB8AC3E}">
        <p14:creationId xmlns:p14="http://schemas.microsoft.com/office/powerpoint/2010/main" val="1807517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0648509-93FE-8A39-F113-CC1C85BEE34B}"/>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192E4D42-558D-6B07-4436-CF680F4657D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0C8CF92C-B580-6040-9867-EF4C9D8946A6}"/>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20C8F4DC-D3B0-02B4-56EC-63E887624F3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E34FA8BE-849C-D64B-01FA-7A49A2C4F3DE}"/>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9F4E66DC-CD39-1415-51C7-E5364F55EC20}"/>
              </a:ext>
            </a:extLst>
          </p:cNvPr>
          <p:cNvSpPr>
            <a:spLocks noGrp="1"/>
          </p:cNvSpPr>
          <p:nvPr>
            <p:ph type="dt" sz="half" idx="10"/>
          </p:nvPr>
        </p:nvSpPr>
        <p:spPr/>
        <p:txBody>
          <a:bodyPr/>
          <a:lstStyle/>
          <a:p>
            <a:fld id="{9DD81E16-3139-4266-81EC-C2653BD2D34D}" type="datetimeFigureOut">
              <a:rPr lang="es-MX" smtClean="0"/>
              <a:t>15/06/2022</a:t>
            </a:fld>
            <a:endParaRPr lang="es-MX"/>
          </a:p>
        </p:txBody>
      </p:sp>
      <p:sp>
        <p:nvSpPr>
          <p:cNvPr id="8" name="Marcador de pie de página 7">
            <a:extLst>
              <a:ext uri="{FF2B5EF4-FFF2-40B4-BE49-F238E27FC236}">
                <a16:creationId xmlns:a16="http://schemas.microsoft.com/office/drawing/2014/main" id="{420493D2-5C7B-BF9E-67B6-A7E01E57F21E}"/>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35ECE220-F0CC-E278-62F1-B0D111BABBE6}"/>
              </a:ext>
            </a:extLst>
          </p:cNvPr>
          <p:cNvSpPr>
            <a:spLocks noGrp="1"/>
          </p:cNvSpPr>
          <p:nvPr>
            <p:ph type="sldNum" sz="quarter" idx="12"/>
          </p:nvPr>
        </p:nvSpPr>
        <p:spPr/>
        <p:txBody>
          <a:bodyPr/>
          <a:lstStyle/>
          <a:p>
            <a:fld id="{CCBA3903-0767-4165-9C5E-0104B480320B}" type="slidenum">
              <a:rPr lang="es-MX" smtClean="0"/>
              <a:t>‹Nº›</a:t>
            </a:fld>
            <a:endParaRPr lang="es-MX"/>
          </a:p>
        </p:txBody>
      </p:sp>
    </p:spTree>
    <p:extLst>
      <p:ext uri="{BB962C8B-B14F-4D97-AF65-F5344CB8AC3E}">
        <p14:creationId xmlns:p14="http://schemas.microsoft.com/office/powerpoint/2010/main" val="3311686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A484838-8030-39DB-B1FE-48677B2DC7AD}"/>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6124B189-1D71-3A97-8E60-C609DBD374B7}"/>
              </a:ext>
            </a:extLst>
          </p:cNvPr>
          <p:cNvSpPr>
            <a:spLocks noGrp="1"/>
          </p:cNvSpPr>
          <p:nvPr>
            <p:ph type="dt" sz="half" idx="10"/>
          </p:nvPr>
        </p:nvSpPr>
        <p:spPr/>
        <p:txBody>
          <a:bodyPr/>
          <a:lstStyle/>
          <a:p>
            <a:fld id="{9DD81E16-3139-4266-81EC-C2653BD2D34D}" type="datetimeFigureOut">
              <a:rPr lang="es-MX" smtClean="0"/>
              <a:t>15/06/2022</a:t>
            </a:fld>
            <a:endParaRPr lang="es-MX"/>
          </a:p>
        </p:txBody>
      </p:sp>
      <p:sp>
        <p:nvSpPr>
          <p:cNvPr id="4" name="Marcador de pie de página 3">
            <a:extLst>
              <a:ext uri="{FF2B5EF4-FFF2-40B4-BE49-F238E27FC236}">
                <a16:creationId xmlns:a16="http://schemas.microsoft.com/office/drawing/2014/main" id="{0B902429-6B2F-78A4-C1E9-7B1C2638583A}"/>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54768E2B-13C6-3E1F-157D-3183436BB2C6}"/>
              </a:ext>
            </a:extLst>
          </p:cNvPr>
          <p:cNvSpPr>
            <a:spLocks noGrp="1"/>
          </p:cNvSpPr>
          <p:nvPr>
            <p:ph type="sldNum" sz="quarter" idx="12"/>
          </p:nvPr>
        </p:nvSpPr>
        <p:spPr/>
        <p:txBody>
          <a:bodyPr/>
          <a:lstStyle/>
          <a:p>
            <a:fld id="{CCBA3903-0767-4165-9C5E-0104B480320B}" type="slidenum">
              <a:rPr lang="es-MX" smtClean="0"/>
              <a:t>‹Nº›</a:t>
            </a:fld>
            <a:endParaRPr lang="es-MX"/>
          </a:p>
        </p:txBody>
      </p:sp>
    </p:spTree>
    <p:extLst>
      <p:ext uri="{BB962C8B-B14F-4D97-AF65-F5344CB8AC3E}">
        <p14:creationId xmlns:p14="http://schemas.microsoft.com/office/powerpoint/2010/main" val="3820713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EA3800DE-693F-CFB7-E26C-4439F46DD723}"/>
              </a:ext>
            </a:extLst>
          </p:cNvPr>
          <p:cNvSpPr>
            <a:spLocks noGrp="1"/>
          </p:cNvSpPr>
          <p:nvPr>
            <p:ph type="dt" sz="half" idx="10"/>
          </p:nvPr>
        </p:nvSpPr>
        <p:spPr/>
        <p:txBody>
          <a:bodyPr/>
          <a:lstStyle/>
          <a:p>
            <a:fld id="{9DD81E16-3139-4266-81EC-C2653BD2D34D}" type="datetimeFigureOut">
              <a:rPr lang="es-MX" smtClean="0"/>
              <a:t>15/06/2022</a:t>
            </a:fld>
            <a:endParaRPr lang="es-MX"/>
          </a:p>
        </p:txBody>
      </p:sp>
      <p:sp>
        <p:nvSpPr>
          <p:cNvPr id="3" name="Marcador de pie de página 2">
            <a:extLst>
              <a:ext uri="{FF2B5EF4-FFF2-40B4-BE49-F238E27FC236}">
                <a16:creationId xmlns:a16="http://schemas.microsoft.com/office/drawing/2014/main" id="{FF3789BC-FF8B-7539-7BF7-12885212FBC6}"/>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88D80586-2F3C-AD6E-A0DA-3BAB566E3C29}"/>
              </a:ext>
            </a:extLst>
          </p:cNvPr>
          <p:cNvSpPr>
            <a:spLocks noGrp="1"/>
          </p:cNvSpPr>
          <p:nvPr>
            <p:ph type="sldNum" sz="quarter" idx="12"/>
          </p:nvPr>
        </p:nvSpPr>
        <p:spPr/>
        <p:txBody>
          <a:bodyPr/>
          <a:lstStyle/>
          <a:p>
            <a:fld id="{CCBA3903-0767-4165-9C5E-0104B480320B}" type="slidenum">
              <a:rPr lang="es-MX" smtClean="0"/>
              <a:t>‹Nº›</a:t>
            </a:fld>
            <a:endParaRPr lang="es-MX"/>
          </a:p>
        </p:txBody>
      </p:sp>
    </p:spTree>
    <p:extLst>
      <p:ext uri="{BB962C8B-B14F-4D97-AF65-F5344CB8AC3E}">
        <p14:creationId xmlns:p14="http://schemas.microsoft.com/office/powerpoint/2010/main" val="2090868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ED955A-1028-7B27-1E88-52E4C1F8A320}"/>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EFD74DB6-5752-EF66-1708-0D56D6767D2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25335DE0-C189-E03C-CEF0-8DA99F07EF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488059A7-5E34-1FAD-527A-4C62C3CBD7B8}"/>
              </a:ext>
            </a:extLst>
          </p:cNvPr>
          <p:cNvSpPr>
            <a:spLocks noGrp="1"/>
          </p:cNvSpPr>
          <p:nvPr>
            <p:ph type="dt" sz="half" idx="10"/>
          </p:nvPr>
        </p:nvSpPr>
        <p:spPr/>
        <p:txBody>
          <a:bodyPr/>
          <a:lstStyle/>
          <a:p>
            <a:fld id="{9DD81E16-3139-4266-81EC-C2653BD2D34D}" type="datetimeFigureOut">
              <a:rPr lang="es-MX" smtClean="0"/>
              <a:t>15/06/2022</a:t>
            </a:fld>
            <a:endParaRPr lang="es-MX"/>
          </a:p>
        </p:txBody>
      </p:sp>
      <p:sp>
        <p:nvSpPr>
          <p:cNvPr id="6" name="Marcador de pie de página 5">
            <a:extLst>
              <a:ext uri="{FF2B5EF4-FFF2-40B4-BE49-F238E27FC236}">
                <a16:creationId xmlns:a16="http://schemas.microsoft.com/office/drawing/2014/main" id="{3B38BCBF-D00E-5A99-40D1-E944B36F56C2}"/>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3FA4179A-93B0-F1D2-62EE-280C153C7F58}"/>
              </a:ext>
            </a:extLst>
          </p:cNvPr>
          <p:cNvSpPr>
            <a:spLocks noGrp="1"/>
          </p:cNvSpPr>
          <p:nvPr>
            <p:ph type="sldNum" sz="quarter" idx="12"/>
          </p:nvPr>
        </p:nvSpPr>
        <p:spPr/>
        <p:txBody>
          <a:bodyPr/>
          <a:lstStyle/>
          <a:p>
            <a:fld id="{CCBA3903-0767-4165-9C5E-0104B480320B}" type="slidenum">
              <a:rPr lang="es-MX" smtClean="0"/>
              <a:t>‹Nº›</a:t>
            </a:fld>
            <a:endParaRPr lang="es-MX"/>
          </a:p>
        </p:txBody>
      </p:sp>
    </p:spTree>
    <p:extLst>
      <p:ext uri="{BB962C8B-B14F-4D97-AF65-F5344CB8AC3E}">
        <p14:creationId xmlns:p14="http://schemas.microsoft.com/office/powerpoint/2010/main" val="4232414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D30A76-D378-A7D5-4352-9C8697FC817E}"/>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01CF603C-2B7A-3D1D-F151-F96EE9CA36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17DC7925-E6B7-C8A2-749D-83F0EB1287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396B1D0D-7ED1-6E08-5963-93ABF0C8A2B9}"/>
              </a:ext>
            </a:extLst>
          </p:cNvPr>
          <p:cNvSpPr>
            <a:spLocks noGrp="1"/>
          </p:cNvSpPr>
          <p:nvPr>
            <p:ph type="dt" sz="half" idx="10"/>
          </p:nvPr>
        </p:nvSpPr>
        <p:spPr/>
        <p:txBody>
          <a:bodyPr/>
          <a:lstStyle/>
          <a:p>
            <a:fld id="{9DD81E16-3139-4266-81EC-C2653BD2D34D}" type="datetimeFigureOut">
              <a:rPr lang="es-MX" smtClean="0"/>
              <a:t>15/06/2022</a:t>
            </a:fld>
            <a:endParaRPr lang="es-MX"/>
          </a:p>
        </p:txBody>
      </p:sp>
      <p:sp>
        <p:nvSpPr>
          <p:cNvPr id="6" name="Marcador de pie de página 5">
            <a:extLst>
              <a:ext uri="{FF2B5EF4-FFF2-40B4-BE49-F238E27FC236}">
                <a16:creationId xmlns:a16="http://schemas.microsoft.com/office/drawing/2014/main" id="{72C55181-E04C-B5DC-5D36-35B50F7E292D}"/>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76F309C0-73C1-A591-9042-83CC995CDC2C}"/>
              </a:ext>
            </a:extLst>
          </p:cNvPr>
          <p:cNvSpPr>
            <a:spLocks noGrp="1"/>
          </p:cNvSpPr>
          <p:nvPr>
            <p:ph type="sldNum" sz="quarter" idx="12"/>
          </p:nvPr>
        </p:nvSpPr>
        <p:spPr/>
        <p:txBody>
          <a:bodyPr/>
          <a:lstStyle/>
          <a:p>
            <a:fld id="{CCBA3903-0767-4165-9C5E-0104B480320B}" type="slidenum">
              <a:rPr lang="es-MX" smtClean="0"/>
              <a:t>‹Nº›</a:t>
            </a:fld>
            <a:endParaRPr lang="es-MX"/>
          </a:p>
        </p:txBody>
      </p:sp>
    </p:spTree>
    <p:extLst>
      <p:ext uri="{BB962C8B-B14F-4D97-AF65-F5344CB8AC3E}">
        <p14:creationId xmlns:p14="http://schemas.microsoft.com/office/powerpoint/2010/main" val="1644613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F6A8303E-8D1F-07BC-1CD2-14F32C6B454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C52BCA82-51CB-73DA-2D5D-1C9F0D1850E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1E45BA88-8418-CA91-4EF3-A3D68A8DF28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D81E16-3139-4266-81EC-C2653BD2D34D}" type="datetimeFigureOut">
              <a:rPr lang="es-MX" smtClean="0"/>
              <a:t>15/06/2022</a:t>
            </a:fld>
            <a:endParaRPr lang="es-MX"/>
          </a:p>
        </p:txBody>
      </p:sp>
      <p:sp>
        <p:nvSpPr>
          <p:cNvPr id="5" name="Marcador de pie de página 4">
            <a:extLst>
              <a:ext uri="{FF2B5EF4-FFF2-40B4-BE49-F238E27FC236}">
                <a16:creationId xmlns:a16="http://schemas.microsoft.com/office/drawing/2014/main" id="{4E8A6DC1-A9BC-22C4-6FFA-FB2E64C94BA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3C8C709C-0F98-2BAA-F4D2-226230D7D50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BA3903-0767-4165-9C5E-0104B480320B}" type="slidenum">
              <a:rPr lang="es-MX" smtClean="0"/>
              <a:t>‹Nº›</a:t>
            </a:fld>
            <a:endParaRPr lang="es-MX"/>
          </a:p>
        </p:txBody>
      </p:sp>
    </p:spTree>
    <p:extLst>
      <p:ext uri="{BB962C8B-B14F-4D97-AF65-F5344CB8AC3E}">
        <p14:creationId xmlns:p14="http://schemas.microsoft.com/office/powerpoint/2010/main" val="30622950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commons.wikimedia.org/wiki/Category:Logos_associated_with_education_in_Mexico" TargetMode="External"/><Relationship Id="rId3" Type="http://schemas.openxmlformats.org/officeDocument/2006/relationships/hyperlink" Target="mailto:david.leon@enp.unam.mx" TargetMode="External"/><Relationship Id="rId7" Type="http://schemas.openxmlformats.org/officeDocument/2006/relationships/image" Target="../media/image3.jpg"/><Relationship Id="rId2" Type="http://schemas.openxmlformats.org/officeDocument/2006/relationships/hyperlink" Target="mailto:sergio.reyes.crespo@enp.unam.mx" TargetMode="External"/><Relationship Id="rId1" Type="http://schemas.openxmlformats.org/officeDocument/2006/relationships/slideLayout" Target="../slideLayouts/slideLayout1.xml"/><Relationship Id="rId6" Type="http://schemas.openxmlformats.org/officeDocument/2006/relationships/hyperlink" Target="https://circulodeestudios-centrohistorico.blogspot.com/2014/07/que-relacion-cercana-tiene-el-rector.html" TargetMode="External"/><Relationship Id="rId5" Type="http://schemas.openxmlformats.org/officeDocument/2006/relationships/image" Target="../media/image2.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commons.wikimedia.org/wiki/Category:Logos_associated_with_education_in_Mexico" TargetMode="External"/><Relationship Id="rId3" Type="http://schemas.openxmlformats.org/officeDocument/2006/relationships/hyperlink" Target="mailto:david.leon@enp.unam.mx" TargetMode="External"/><Relationship Id="rId7" Type="http://schemas.openxmlformats.org/officeDocument/2006/relationships/image" Target="../media/image3.jpg"/><Relationship Id="rId2" Type="http://schemas.openxmlformats.org/officeDocument/2006/relationships/hyperlink" Target="mailto:sergio.reyes.crespo@enp.unam.mx" TargetMode="External"/><Relationship Id="rId1" Type="http://schemas.openxmlformats.org/officeDocument/2006/relationships/slideLayout" Target="../slideLayouts/slideLayout1.xml"/><Relationship Id="rId6" Type="http://schemas.openxmlformats.org/officeDocument/2006/relationships/hyperlink" Target="https://circulodeestudios-centrohistorico.blogspot.com/2014/07/que-relacion-cercana-tiene-el-rector.html" TargetMode="Externa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C77005F-E7EE-F8AA-E282-89B02160F709}"/>
              </a:ext>
            </a:extLst>
          </p:cNvPr>
          <p:cNvSpPr>
            <a:spLocks noGrp="1"/>
          </p:cNvSpPr>
          <p:nvPr>
            <p:ph type="ctrTitle"/>
          </p:nvPr>
        </p:nvSpPr>
        <p:spPr>
          <a:xfrm>
            <a:off x="497794" y="1295399"/>
            <a:ext cx="5714320" cy="2420257"/>
          </a:xfrm>
        </p:spPr>
        <p:txBody>
          <a:bodyPr>
            <a:normAutofit/>
          </a:bodyPr>
          <a:lstStyle/>
          <a:p>
            <a:r>
              <a:rPr lang="es-MX" sz="3200" b="1" dirty="0">
                <a:solidFill>
                  <a:srgbClr val="000000"/>
                </a:solidFill>
                <a:effectLst/>
                <a:latin typeface="Arial" panose="020B0604020202020204" pitchFamily="34" charset="0"/>
                <a:ea typeface="Arial" panose="020B0604020202020204" pitchFamily="34" charset="0"/>
              </a:rPr>
              <a:t>Evaluación de dos materias en la ENP: </a:t>
            </a:r>
            <a:br>
              <a:rPr lang="es-MX" sz="3200" b="1" dirty="0">
                <a:solidFill>
                  <a:srgbClr val="000000"/>
                </a:solidFill>
                <a:effectLst/>
                <a:latin typeface="Arial" panose="020B0604020202020204" pitchFamily="34" charset="0"/>
                <a:ea typeface="Arial" panose="020B0604020202020204" pitchFamily="34" charset="0"/>
              </a:rPr>
            </a:br>
            <a:r>
              <a:rPr lang="es-MX" sz="3200" b="1" dirty="0">
                <a:solidFill>
                  <a:srgbClr val="000000"/>
                </a:solidFill>
                <a:effectLst/>
                <a:latin typeface="Arial" panose="020B0604020202020204" pitchFamily="34" charset="0"/>
                <a:ea typeface="Arial" panose="020B0604020202020204" pitchFamily="34" charset="0"/>
              </a:rPr>
              <a:t>Física IV e Inglés VI</a:t>
            </a:r>
            <a:endParaRPr lang="es-MX" sz="3200" dirty="0"/>
          </a:p>
        </p:txBody>
      </p:sp>
      <p:sp>
        <p:nvSpPr>
          <p:cNvPr id="3" name="Subtítulo 2">
            <a:extLst>
              <a:ext uri="{FF2B5EF4-FFF2-40B4-BE49-F238E27FC236}">
                <a16:creationId xmlns:a16="http://schemas.microsoft.com/office/drawing/2014/main" id="{7A553B51-9C59-829C-141C-654240B736BF}"/>
              </a:ext>
            </a:extLst>
          </p:cNvPr>
          <p:cNvSpPr>
            <a:spLocks noGrp="1"/>
          </p:cNvSpPr>
          <p:nvPr>
            <p:ph type="subTitle" idx="1"/>
          </p:nvPr>
        </p:nvSpPr>
        <p:spPr>
          <a:xfrm>
            <a:off x="986971" y="3311049"/>
            <a:ext cx="10363200" cy="2538207"/>
          </a:xfrm>
        </p:spPr>
        <p:txBody>
          <a:bodyPr>
            <a:normAutofit fontScale="25000" lnSpcReduction="20000"/>
          </a:bodyPr>
          <a:lstStyle/>
          <a:p>
            <a:pPr marR="23495" algn="ctr">
              <a:lnSpc>
                <a:spcPct val="115000"/>
              </a:lnSpc>
            </a:pPr>
            <a:endParaRPr lang="es-MX" sz="1800" dirty="0">
              <a:effectLst/>
              <a:latin typeface="Arial" panose="020B0604020202020204" pitchFamily="34" charset="0"/>
              <a:ea typeface="Arial" panose="020B0604020202020204" pitchFamily="34" charset="0"/>
            </a:endParaRPr>
          </a:p>
          <a:p>
            <a:pPr marR="2347595">
              <a:lnSpc>
                <a:spcPct val="115000"/>
              </a:lnSpc>
              <a:spcBef>
                <a:spcPts val="4375"/>
              </a:spcBef>
              <a:spcAft>
                <a:spcPts val="0"/>
              </a:spcAft>
            </a:pPr>
            <a:r>
              <a:rPr lang="es-MX" sz="6400" b="1" dirty="0">
                <a:solidFill>
                  <a:srgbClr val="000000"/>
                </a:solidFill>
                <a:effectLst/>
                <a:latin typeface="Arial" panose="020B0604020202020204" pitchFamily="34" charset="0"/>
                <a:ea typeface="Arial" panose="020B0604020202020204" pitchFamily="34" charset="0"/>
              </a:rPr>
              <a:t>Reyes Crespo, Sergio </a:t>
            </a:r>
            <a:endParaRPr lang="es-MX" sz="6400" dirty="0">
              <a:effectLst/>
              <a:latin typeface="Arial" panose="020B0604020202020204" pitchFamily="34" charset="0"/>
              <a:ea typeface="Arial" panose="020B0604020202020204" pitchFamily="34" charset="0"/>
            </a:endParaRPr>
          </a:p>
          <a:p>
            <a:pPr marR="2073275">
              <a:lnSpc>
                <a:spcPct val="115000"/>
              </a:lnSpc>
              <a:spcBef>
                <a:spcPts val="50"/>
              </a:spcBef>
              <a:spcAft>
                <a:spcPts val="0"/>
              </a:spcAft>
            </a:pPr>
            <a:r>
              <a:rPr lang="es-MX" sz="6400" dirty="0">
                <a:solidFill>
                  <a:srgbClr val="0000FF"/>
                </a:solidFill>
                <a:effectLst/>
                <a:latin typeface="Arial" panose="020B0604020202020204" pitchFamily="34" charset="0"/>
                <a:ea typeface="Arial" panose="020B0604020202020204" pitchFamily="34" charset="0"/>
                <a:hlinkClick r:id="rId2"/>
              </a:rPr>
              <a:t>sergio.reyes.crespo@enp.unam.mx</a:t>
            </a:r>
            <a:endParaRPr lang="es-MX" sz="6400" dirty="0">
              <a:solidFill>
                <a:srgbClr val="0000FF"/>
              </a:solidFill>
              <a:effectLst/>
              <a:latin typeface="Arial" panose="020B0604020202020204" pitchFamily="34" charset="0"/>
              <a:ea typeface="Arial" panose="020B0604020202020204" pitchFamily="34" charset="0"/>
            </a:endParaRPr>
          </a:p>
          <a:p>
            <a:pPr marR="2073275">
              <a:lnSpc>
                <a:spcPct val="115000"/>
              </a:lnSpc>
              <a:spcBef>
                <a:spcPts val="50"/>
              </a:spcBef>
              <a:spcAft>
                <a:spcPts val="0"/>
              </a:spcAft>
            </a:pPr>
            <a:endParaRPr lang="es-MX" sz="6400" dirty="0">
              <a:effectLst/>
              <a:latin typeface="Arial" panose="020B0604020202020204" pitchFamily="34" charset="0"/>
              <a:ea typeface="Arial" panose="020B0604020202020204" pitchFamily="34" charset="0"/>
            </a:endParaRPr>
          </a:p>
          <a:p>
            <a:pPr marR="2409825">
              <a:lnSpc>
                <a:spcPct val="115000"/>
              </a:lnSpc>
              <a:spcBef>
                <a:spcPts val="1305"/>
              </a:spcBef>
              <a:spcAft>
                <a:spcPts val="0"/>
              </a:spcAft>
            </a:pPr>
            <a:r>
              <a:rPr lang="es-MX" sz="6400" b="1" dirty="0">
                <a:solidFill>
                  <a:srgbClr val="000000"/>
                </a:solidFill>
                <a:effectLst/>
                <a:latin typeface="Arial" panose="020B0604020202020204" pitchFamily="34" charset="0"/>
                <a:ea typeface="Arial" panose="020B0604020202020204" pitchFamily="34" charset="0"/>
              </a:rPr>
              <a:t>León Salinas, David </a:t>
            </a:r>
            <a:endParaRPr lang="es-MX" sz="6400" dirty="0">
              <a:effectLst/>
              <a:latin typeface="Arial" panose="020B0604020202020204" pitchFamily="34" charset="0"/>
              <a:ea typeface="Arial" panose="020B0604020202020204" pitchFamily="34" charset="0"/>
            </a:endParaRPr>
          </a:p>
          <a:p>
            <a:pPr marR="2294255">
              <a:lnSpc>
                <a:spcPct val="115000"/>
              </a:lnSpc>
              <a:spcBef>
                <a:spcPts val="25"/>
              </a:spcBef>
              <a:spcAft>
                <a:spcPts val="0"/>
              </a:spcAft>
            </a:pPr>
            <a:r>
              <a:rPr lang="es-MX" sz="6400" dirty="0">
                <a:solidFill>
                  <a:srgbClr val="0000FF"/>
                </a:solidFill>
                <a:effectLst/>
                <a:latin typeface="Arial" panose="020B0604020202020204" pitchFamily="34" charset="0"/>
                <a:ea typeface="Arial" panose="020B0604020202020204" pitchFamily="34" charset="0"/>
                <a:hlinkClick r:id="rId3"/>
              </a:rPr>
              <a:t>david.leon@enp.unam.mx</a:t>
            </a:r>
            <a:endParaRPr lang="es-MX" sz="6400" dirty="0">
              <a:solidFill>
                <a:srgbClr val="0000FF"/>
              </a:solidFill>
              <a:effectLst/>
              <a:latin typeface="Arial" panose="020B0604020202020204" pitchFamily="34" charset="0"/>
              <a:ea typeface="Arial" panose="020B0604020202020204" pitchFamily="34" charset="0"/>
            </a:endParaRPr>
          </a:p>
          <a:p>
            <a:pPr marR="2294255">
              <a:lnSpc>
                <a:spcPct val="115000"/>
              </a:lnSpc>
              <a:spcBef>
                <a:spcPts val="25"/>
              </a:spcBef>
              <a:spcAft>
                <a:spcPts val="0"/>
              </a:spcAft>
            </a:pPr>
            <a:endParaRPr lang="es-MX" sz="6400" dirty="0">
              <a:solidFill>
                <a:srgbClr val="0000FF"/>
              </a:solidFill>
              <a:effectLst/>
              <a:latin typeface="Arial" panose="020B0604020202020204" pitchFamily="34" charset="0"/>
              <a:ea typeface="Arial" panose="020B0604020202020204" pitchFamily="34" charset="0"/>
            </a:endParaRPr>
          </a:p>
          <a:p>
            <a:pPr marR="2294255">
              <a:lnSpc>
                <a:spcPct val="115000"/>
              </a:lnSpc>
              <a:spcBef>
                <a:spcPts val="25"/>
              </a:spcBef>
            </a:pPr>
            <a:r>
              <a:rPr lang="es-MX" sz="6400" b="1" dirty="0">
                <a:solidFill>
                  <a:srgbClr val="000000"/>
                </a:solidFill>
                <a:effectLst/>
                <a:latin typeface="Arial" panose="020B0604020202020204" pitchFamily="34" charset="0"/>
                <a:ea typeface="Arial" panose="020B0604020202020204" pitchFamily="34" charset="0"/>
              </a:rPr>
              <a:t>Universidad Nacional Autónoma de México </a:t>
            </a:r>
            <a:endParaRPr lang="es-MX" sz="6400" b="1" dirty="0">
              <a:effectLst/>
              <a:latin typeface="Arial" panose="020B0604020202020204" pitchFamily="34" charset="0"/>
              <a:ea typeface="Arial" panose="020B0604020202020204" pitchFamily="34" charset="0"/>
            </a:endParaRPr>
          </a:p>
          <a:p>
            <a:pPr marR="2294255">
              <a:lnSpc>
                <a:spcPct val="115000"/>
              </a:lnSpc>
              <a:spcBef>
                <a:spcPts val="25"/>
              </a:spcBef>
              <a:spcAft>
                <a:spcPts val="0"/>
              </a:spcAft>
            </a:pPr>
            <a:endParaRPr lang="es-MX" sz="6400" dirty="0">
              <a:solidFill>
                <a:srgbClr val="0000FF"/>
              </a:solidFill>
              <a:effectLst/>
              <a:latin typeface="Arial" panose="020B0604020202020204" pitchFamily="34" charset="0"/>
              <a:ea typeface="Arial" panose="020B0604020202020204" pitchFamily="34" charset="0"/>
            </a:endParaRPr>
          </a:p>
          <a:p>
            <a:pPr marR="1196340">
              <a:lnSpc>
                <a:spcPct val="115000"/>
              </a:lnSpc>
              <a:spcBef>
                <a:spcPts val="25"/>
              </a:spcBef>
              <a:spcAft>
                <a:spcPts val="0"/>
              </a:spcAft>
            </a:pPr>
            <a:r>
              <a:rPr lang="es-MX" sz="6400" b="1" dirty="0">
                <a:solidFill>
                  <a:srgbClr val="000000"/>
                </a:solidFill>
                <a:effectLst/>
                <a:latin typeface="Arial" panose="020B0604020202020204" pitchFamily="34" charset="0"/>
                <a:ea typeface="Arial" panose="020B0604020202020204" pitchFamily="34" charset="0"/>
              </a:rPr>
              <a:t>Escuela Nacional Preparatoria Plantel 7 “Ezequiel A. Chávez” </a:t>
            </a:r>
            <a:endParaRPr lang="es-MX" sz="6400" b="1" dirty="0">
              <a:effectLst/>
              <a:latin typeface="Arial" panose="020B0604020202020204" pitchFamily="34" charset="0"/>
              <a:ea typeface="Arial" panose="020B0604020202020204" pitchFamily="34" charset="0"/>
            </a:endParaRPr>
          </a:p>
          <a:p>
            <a:pPr marR="2294255">
              <a:lnSpc>
                <a:spcPct val="115000"/>
              </a:lnSpc>
              <a:spcBef>
                <a:spcPts val="25"/>
              </a:spcBef>
              <a:spcAft>
                <a:spcPts val="0"/>
              </a:spcAft>
            </a:pPr>
            <a:endParaRPr lang="es-MX" sz="1800" dirty="0">
              <a:effectLst/>
              <a:latin typeface="Arial" panose="020B0604020202020204" pitchFamily="34" charset="0"/>
              <a:ea typeface="Arial" panose="020B0604020202020204" pitchFamily="34" charset="0"/>
            </a:endParaRPr>
          </a:p>
          <a:p>
            <a:endParaRPr lang="es-MX" dirty="0"/>
          </a:p>
        </p:txBody>
      </p:sp>
      <p:pic>
        <p:nvPicPr>
          <p:cNvPr id="6" name="Imagen 5">
            <a:extLst>
              <a:ext uri="{FF2B5EF4-FFF2-40B4-BE49-F238E27FC236}">
                <a16:creationId xmlns:a16="http://schemas.microsoft.com/office/drawing/2014/main" id="{187C6D12-6A54-8530-5140-63572C1172BB}"/>
              </a:ext>
            </a:extLst>
          </p:cNvPr>
          <p:cNvPicPr>
            <a:picLocks noChangeAspect="1"/>
          </p:cNvPicPr>
          <p:nvPr/>
        </p:nvPicPr>
        <p:blipFill>
          <a:blip r:embed="rId4"/>
          <a:stretch>
            <a:fillRect/>
          </a:stretch>
        </p:blipFill>
        <p:spPr>
          <a:xfrm>
            <a:off x="6241143" y="1008744"/>
            <a:ext cx="5598205" cy="2538207"/>
          </a:xfrm>
          <a:prstGeom prst="rect">
            <a:avLst/>
          </a:prstGeom>
        </p:spPr>
      </p:pic>
      <p:pic>
        <p:nvPicPr>
          <p:cNvPr id="8" name="Imagen 7">
            <a:extLst>
              <a:ext uri="{FF2B5EF4-FFF2-40B4-BE49-F238E27FC236}">
                <a16:creationId xmlns:a16="http://schemas.microsoft.com/office/drawing/2014/main" id="{AC3FA7CE-06B3-0044-A0FE-53F472C34667}"/>
              </a:ext>
            </a:extLst>
          </p:cNvPr>
          <p:cNvPicPr>
            <a:picLocks noChangeAspect="1"/>
          </p:cNvPicPr>
          <p:nvPr/>
        </p:nvPicPr>
        <p:blipFill>
          <a:blip r:embed="rId5">
            <a:extLst>
              <a:ext uri="{28A0092B-C50C-407E-A947-70E740481C1C}">
                <a14:useLocalDpi xmlns:a14="http://schemas.microsoft.com/office/drawing/2010/main" val="0"/>
              </a:ext>
              <a:ext uri="{837473B0-CC2E-450A-ABE3-18F120FF3D39}">
                <a1611:picAttrSrcUrl xmlns:a1611="http://schemas.microsoft.com/office/drawing/2016/11/main" r:id="rId6"/>
              </a:ext>
            </a:extLst>
          </a:blip>
          <a:stretch>
            <a:fillRect/>
          </a:stretch>
        </p:blipFill>
        <p:spPr>
          <a:xfrm>
            <a:off x="2681626" y="257379"/>
            <a:ext cx="1840140" cy="1840140"/>
          </a:xfrm>
          <a:prstGeom prst="rect">
            <a:avLst/>
          </a:prstGeom>
        </p:spPr>
      </p:pic>
      <p:pic>
        <p:nvPicPr>
          <p:cNvPr id="10" name="Imagen 9">
            <a:extLst>
              <a:ext uri="{FF2B5EF4-FFF2-40B4-BE49-F238E27FC236}">
                <a16:creationId xmlns:a16="http://schemas.microsoft.com/office/drawing/2014/main" id="{5F8AB732-8FCA-F39F-52CA-4918B1F97611}"/>
              </a:ext>
            </a:extLst>
          </p:cNvPr>
          <p:cNvPicPr>
            <a:picLocks noChangeAspect="1"/>
          </p:cNvPicPr>
          <p:nvPr/>
        </p:nvPicPr>
        <p:blipFill>
          <a:blip r:embed="rId7">
            <a:extLst>
              <a:ext uri="{28A0092B-C50C-407E-A947-70E740481C1C}">
                <a14:useLocalDpi xmlns:a14="http://schemas.microsoft.com/office/drawing/2010/main" val="0"/>
              </a:ext>
              <a:ext uri="{837473B0-CC2E-450A-ABE3-18F120FF3D39}">
                <a1611:picAttrSrcUrl xmlns:a1611="http://schemas.microsoft.com/office/drawing/2016/11/main" r:id="rId8"/>
              </a:ext>
            </a:extLst>
          </a:blip>
          <a:stretch>
            <a:fillRect/>
          </a:stretch>
        </p:blipFill>
        <p:spPr>
          <a:xfrm>
            <a:off x="9386329" y="3741917"/>
            <a:ext cx="1472287" cy="1912373"/>
          </a:xfrm>
          <a:prstGeom prst="rect">
            <a:avLst/>
          </a:prstGeom>
        </p:spPr>
      </p:pic>
    </p:spTree>
    <p:extLst>
      <p:ext uri="{BB962C8B-B14F-4D97-AF65-F5344CB8AC3E}">
        <p14:creationId xmlns:p14="http://schemas.microsoft.com/office/powerpoint/2010/main" val="8070025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843B929-33FB-2B0B-9986-E37B9E1CBFD8}"/>
              </a:ext>
            </a:extLst>
          </p:cNvPr>
          <p:cNvSpPr>
            <a:spLocks noGrp="1"/>
          </p:cNvSpPr>
          <p:nvPr>
            <p:ph type="title"/>
          </p:nvPr>
        </p:nvSpPr>
        <p:spPr>
          <a:xfrm>
            <a:off x="1919286" y="365126"/>
            <a:ext cx="9434513" cy="276320"/>
          </a:xfrm>
        </p:spPr>
        <p:txBody>
          <a:bodyPr>
            <a:normAutofit fontScale="90000"/>
          </a:bodyPr>
          <a:lstStyle/>
          <a:p>
            <a:endParaRPr lang="es-MX" dirty="0"/>
          </a:p>
        </p:txBody>
      </p:sp>
      <p:pic>
        <p:nvPicPr>
          <p:cNvPr id="5" name="Marcador de contenido 4">
            <a:extLst>
              <a:ext uri="{FF2B5EF4-FFF2-40B4-BE49-F238E27FC236}">
                <a16:creationId xmlns:a16="http://schemas.microsoft.com/office/drawing/2014/main" id="{03B51D75-E560-0C2A-46C4-B1EC3751D426}"/>
              </a:ext>
            </a:extLst>
          </p:cNvPr>
          <p:cNvPicPr>
            <a:picLocks noGrp="1" noChangeAspect="1"/>
          </p:cNvPicPr>
          <p:nvPr>
            <p:ph idx="1"/>
          </p:nvPr>
        </p:nvPicPr>
        <p:blipFill>
          <a:blip r:embed="rId2"/>
          <a:stretch>
            <a:fillRect/>
          </a:stretch>
        </p:blipFill>
        <p:spPr>
          <a:xfrm>
            <a:off x="312005" y="887104"/>
            <a:ext cx="11651604" cy="5605770"/>
          </a:xfrm>
        </p:spPr>
      </p:pic>
    </p:spTree>
    <p:extLst>
      <p:ext uri="{BB962C8B-B14F-4D97-AF65-F5344CB8AC3E}">
        <p14:creationId xmlns:p14="http://schemas.microsoft.com/office/powerpoint/2010/main" val="23591492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47AA798-7377-81A9-7DF9-3CC2AD722AA6}"/>
              </a:ext>
            </a:extLst>
          </p:cNvPr>
          <p:cNvSpPr>
            <a:spLocks noGrp="1"/>
          </p:cNvSpPr>
          <p:nvPr>
            <p:ph type="title"/>
          </p:nvPr>
        </p:nvSpPr>
        <p:spPr>
          <a:xfrm>
            <a:off x="4872250" y="365126"/>
            <a:ext cx="6481549" cy="315912"/>
          </a:xfrm>
        </p:spPr>
        <p:txBody>
          <a:bodyPr>
            <a:normAutofit fontScale="90000"/>
          </a:bodyPr>
          <a:lstStyle/>
          <a:p>
            <a:endParaRPr lang="es-MX" dirty="0"/>
          </a:p>
        </p:txBody>
      </p:sp>
      <p:sp>
        <p:nvSpPr>
          <p:cNvPr id="3" name="Marcador de contenido 2">
            <a:extLst>
              <a:ext uri="{FF2B5EF4-FFF2-40B4-BE49-F238E27FC236}">
                <a16:creationId xmlns:a16="http://schemas.microsoft.com/office/drawing/2014/main" id="{73E17F73-AAEA-E476-97EF-A97762B9FC11}"/>
              </a:ext>
            </a:extLst>
          </p:cNvPr>
          <p:cNvSpPr>
            <a:spLocks noGrp="1"/>
          </p:cNvSpPr>
          <p:nvPr>
            <p:ph idx="1"/>
          </p:nvPr>
        </p:nvSpPr>
        <p:spPr>
          <a:xfrm>
            <a:off x="395785" y="365126"/>
            <a:ext cx="11683920" cy="6240390"/>
          </a:xfrm>
        </p:spPr>
        <p:txBody>
          <a:bodyPr>
            <a:normAutofit fontScale="92500" lnSpcReduction="20000"/>
          </a:bodyPr>
          <a:lstStyle/>
          <a:p>
            <a:pPr marL="735965" marR="15240" indent="635">
              <a:lnSpc>
                <a:spcPct val="93000"/>
              </a:lnSpc>
              <a:spcBef>
                <a:spcPts val="85"/>
              </a:spcBef>
              <a:spcAft>
                <a:spcPts val="0"/>
              </a:spcAft>
            </a:pPr>
            <a:r>
              <a:rPr lang="es-MX" sz="2600" b="1" dirty="0">
                <a:solidFill>
                  <a:srgbClr val="000000"/>
                </a:solidFill>
                <a:effectLst/>
                <a:latin typeface="Arial" panose="020B0604020202020204" pitchFamily="34" charset="0"/>
                <a:ea typeface="Arial" panose="020B0604020202020204" pitchFamily="34" charset="0"/>
              </a:rPr>
              <a:t>Anexo3: Habilidades que los alumnos deben desarrollar relacionadas con el uso de las TIC teniendo como referencia la Matriz de habilidades digitales (2014) son: </a:t>
            </a:r>
          </a:p>
          <a:p>
            <a:pPr marL="735965" marR="15240" indent="635">
              <a:lnSpc>
                <a:spcPct val="93000"/>
              </a:lnSpc>
              <a:spcBef>
                <a:spcPts val="85"/>
              </a:spcBef>
              <a:spcAft>
                <a:spcPts val="0"/>
              </a:spcAft>
            </a:pPr>
            <a:endParaRPr lang="es-MX" sz="2200" dirty="0">
              <a:effectLst/>
              <a:latin typeface="Arial" panose="020B0604020202020204" pitchFamily="34" charset="0"/>
              <a:ea typeface="Arial" panose="020B0604020202020204" pitchFamily="34" charset="0"/>
            </a:endParaRPr>
          </a:p>
          <a:p>
            <a:pPr marL="730250">
              <a:lnSpc>
                <a:spcPct val="115000"/>
              </a:lnSpc>
              <a:spcBef>
                <a:spcPts val="20"/>
              </a:spcBef>
              <a:spcAft>
                <a:spcPts val="0"/>
              </a:spcAft>
            </a:pPr>
            <a:r>
              <a:rPr lang="es-MX" sz="1800" b="1" dirty="0">
                <a:solidFill>
                  <a:srgbClr val="000000"/>
                </a:solidFill>
                <a:effectLst/>
                <a:latin typeface="Arial" panose="020B0604020202020204" pitchFamily="34" charset="0"/>
                <a:ea typeface="Arial" panose="020B0604020202020204" pitchFamily="34" charset="0"/>
              </a:rPr>
              <a:t>Tema 8. Recursos y herramientas tecnológicas de apoyo a la enseñanza. </a:t>
            </a:r>
            <a:endParaRPr lang="es-MX" sz="1800" dirty="0">
              <a:effectLst/>
              <a:latin typeface="Arial" panose="020B0604020202020204" pitchFamily="34" charset="0"/>
              <a:ea typeface="Arial" panose="020B0604020202020204" pitchFamily="34" charset="0"/>
            </a:endParaRPr>
          </a:p>
          <a:p>
            <a:pPr marL="732790">
              <a:lnSpc>
                <a:spcPct val="115000"/>
              </a:lnSpc>
            </a:pPr>
            <a:r>
              <a:rPr lang="es-MX" sz="1800" b="1" dirty="0">
                <a:solidFill>
                  <a:srgbClr val="000000"/>
                </a:solidFill>
                <a:effectLst/>
                <a:latin typeface="Arial" panose="020B0604020202020204" pitchFamily="34" charset="0"/>
                <a:ea typeface="Arial" panose="020B0604020202020204" pitchFamily="34" charset="0"/>
              </a:rPr>
              <a:t>8.1 Sitios web. </a:t>
            </a:r>
            <a:endParaRPr lang="es-MX" sz="1800" dirty="0">
              <a:effectLst/>
              <a:latin typeface="Arial" panose="020B0604020202020204" pitchFamily="34" charset="0"/>
              <a:ea typeface="Arial" panose="020B0604020202020204" pitchFamily="34" charset="0"/>
            </a:endParaRPr>
          </a:p>
          <a:p>
            <a:pPr marL="737235">
              <a:lnSpc>
                <a:spcPct val="115000"/>
              </a:lnSpc>
            </a:pPr>
            <a:r>
              <a:rPr lang="es-MX" sz="1800" dirty="0">
                <a:solidFill>
                  <a:schemeClr val="accent4">
                    <a:lumMod val="50000"/>
                  </a:schemeClr>
                </a:solidFill>
                <a:effectLst/>
                <a:latin typeface="Arial" panose="020B0604020202020204" pitchFamily="34" charset="0"/>
                <a:ea typeface="Arial" panose="020B0604020202020204" pitchFamily="34" charset="0"/>
              </a:rPr>
              <a:t>PARA LA REALIZACIÓN DE LA INFOGRAFÍA LOS ALUMNOS TENDRÁN QUE: realizar: BÚSQUEDA, CONSULTA, SELECCIÓN, ORGANIZACIÓN, JERARQUIZACIÓN, y CITAR FUENTES</a:t>
            </a:r>
            <a:r>
              <a:rPr lang="es-MX" sz="1800" dirty="0">
                <a:solidFill>
                  <a:srgbClr val="000000"/>
                </a:solidFill>
                <a:effectLst/>
                <a:latin typeface="Arial" panose="020B0604020202020204" pitchFamily="34" charset="0"/>
                <a:ea typeface="Arial" panose="020B0604020202020204" pitchFamily="34" charset="0"/>
              </a:rPr>
              <a:t>. </a:t>
            </a:r>
            <a:endParaRPr lang="es-MX" sz="1800" dirty="0">
              <a:effectLst/>
              <a:latin typeface="Arial" panose="020B0604020202020204" pitchFamily="34" charset="0"/>
              <a:ea typeface="Arial" panose="020B0604020202020204" pitchFamily="34" charset="0"/>
            </a:endParaRPr>
          </a:p>
          <a:p>
            <a:pPr marL="730250">
              <a:lnSpc>
                <a:spcPct val="115000"/>
              </a:lnSpc>
              <a:spcBef>
                <a:spcPts val="960"/>
              </a:spcBef>
              <a:spcAft>
                <a:spcPts val="0"/>
              </a:spcAft>
            </a:pPr>
            <a:r>
              <a:rPr lang="es-MX" sz="1900" b="1" dirty="0">
                <a:solidFill>
                  <a:srgbClr val="000000"/>
                </a:solidFill>
                <a:effectLst/>
                <a:latin typeface="Arial" panose="020B0604020202020204" pitchFamily="34" charset="0"/>
                <a:ea typeface="Arial" panose="020B0604020202020204" pitchFamily="34" charset="0"/>
              </a:rPr>
              <a:t>TEMA 1. ACCESO A LA INFORMACIÓN </a:t>
            </a:r>
            <a:endParaRPr lang="es-MX" sz="1900" dirty="0">
              <a:effectLst/>
              <a:latin typeface="Arial" panose="020B0604020202020204" pitchFamily="34" charset="0"/>
              <a:ea typeface="Arial" panose="020B0604020202020204" pitchFamily="34" charset="0"/>
            </a:endParaRPr>
          </a:p>
          <a:p>
            <a:pPr marL="730250">
              <a:lnSpc>
                <a:spcPct val="115000"/>
              </a:lnSpc>
              <a:spcBef>
                <a:spcPts val="585"/>
              </a:spcBef>
              <a:spcAft>
                <a:spcPts val="0"/>
              </a:spcAft>
            </a:pPr>
            <a:r>
              <a:rPr lang="es-MX" sz="1900" b="1" dirty="0">
                <a:solidFill>
                  <a:srgbClr val="000000"/>
                </a:solidFill>
                <a:effectLst/>
                <a:latin typeface="Arial" panose="020B0604020202020204" pitchFamily="34" charset="0"/>
                <a:ea typeface="Arial" panose="020B0604020202020204" pitchFamily="34" charset="0"/>
              </a:rPr>
              <a:t>Tema 8. Recursos y herramientas tecnológicas de apoyo a la enseñanza.</a:t>
            </a:r>
            <a:endParaRPr lang="es-MX" sz="1900" dirty="0">
              <a:effectLst/>
              <a:latin typeface="Arial" panose="020B0604020202020204" pitchFamily="34" charset="0"/>
              <a:ea typeface="Arial" panose="020B0604020202020204" pitchFamily="34" charset="0"/>
            </a:endParaRPr>
          </a:p>
          <a:p>
            <a:pPr>
              <a:lnSpc>
                <a:spcPct val="82000"/>
              </a:lnSpc>
            </a:pPr>
            <a:br>
              <a:rPr lang="es-MX" sz="1900" b="1" dirty="0">
                <a:solidFill>
                  <a:srgbClr val="000000"/>
                </a:solidFill>
                <a:effectLst/>
                <a:latin typeface="Arial" panose="020B0604020202020204" pitchFamily="34" charset="0"/>
                <a:ea typeface="Arial" panose="020B0604020202020204" pitchFamily="34" charset="0"/>
              </a:rPr>
            </a:br>
            <a:r>
              <a:rPr lang="es-MX" sz="1900" b="1" dirty="0">
                <a:solidFill>
                  <a:srgbClr val="000000"/>
                </a:solidFill>
                <a:effectLst/>
                <a:latin typeface="Arial" panose="020B0604020202020204" pitchFamily="34" charset="0"/>
                <a:ea typeface="Arial" panose="020B0604020202020204" pitchFamily="34" charset="0"/>
              </a:rPr>
              <a:t>1.1 Búsqueda de información </a:t>
            </a:r>
            <a:endParaRPr lang="es-MX" sz="1900" dirty="0">
              <a:effectLst/>
              <a:latin typeface="Arial" panose="020B0604020202020204" pitchFamily="34" charset="0"/>
              <a:ea typeface="Arial" panose="020B0604020202020204" pitchFamily="34" charset="0"/>
            </a:endParaRPr>
          </a:p>
          <a:p>
            <a:pPr>
              <a:lnSpc>
                <a:spcPct val="82000"/>
              </a:lnSpc>
            </a:pPr>
            <a:r>
              <a:rPr lang="es-MX" sz="1900" b="1" dirty="0">
                <a:solidFill>
                  <a:srgbClr val="000000"/>
                </a:solidFill>
                <a:effectLst/>
                <a:latin typeface="Arial" panose="020B0604020202020204" pitchFamily="34" charset="0"/>
                <a:ea typeface="Arial" panose="020B0604020202020204" pitchFamily="34" charset="0"/>
              </a:rPr>
              <a:t>HABILIDADES NIVEL 1 </a:t>
            </a:r>
            <a:endParaRPr lang="es-MX" sz="1900" dirty="0">
              <a:effectLst/>
              <a:latin typeface="Arial" panose="020B0604020202020204" pitchFamily="34" charset="0"/>
              <a:ea typeface="Arial" panose="020B0604020202020204" pitchFamily="34" charset="0"/>
            </a:endParaRPr>
          </a:p>
          <a:p>
            <a:pPr marL="0" indent="0">
              <a:lnSpc>
                <a:spcPct val="112000"/>
              </a:lnSpc>
              <a:buNone/>
            </a:pPr>
            <a:r>
              <a:rPr lang="es-MX" sz="1800" b="1" dirty="0">
                <a:solidFill>
                  <a:srgbClr val="000000"/>
                </a:solidFill>
                <a:latin typeface="Arial" panose="020B0604020202020204" pitchFamily="34" charset="0"/>
                <a:ea typeface="Arial" panose="020B0604020202020204" pitchFamily="34" charset="0"/>
              </a:rPr>
              <a:t>    </a:t>
            </a:r>
            <a:r>
              <a:rPr lang="es-MX" sz="1900" b="1" dirty="0">
                <a:solidFill>
                  <a:srgbClr val="000000"/>
                </a:solidFill>
                <a:effectLst/>
                <a:latin typeface="Arial" panose="020B0604020202020204" pitchFamily="34" charset="0"/>
                <a:ea typeface="Arial" panose="020B0604020202020204" pitchFamily="34" charset="0"/>
              </a:rPr>
              <a:t>HABILIDADES NIVEL 2 </a:t>
            </a:r>
            <a:endParaRPr lang="es-MX" sz="1900" dirty="0">
              <a:effectLst/>
              <a:latin typeface="Arial" panose="020B0604020202020204" pitchFamily="34" charset="0"/>
              <a:ea typeface="Arial" panose="020B0604020202020204" pitchFamily="34" charset="0"/>
            </a:endParaRPr>
          </a:p>
          <a:p>
            <a:pPr marL="0" indent="0">
              <a:lnSpc>
                <a:spcPct val="99000"/>
              </a:lnSpc>
              <a:buNone/>
            </a:pPr>
            <a:r>
              <a:rPr lang="es-MX" sz="1800" dirty="0">
                <a:solidFill>
                  <a:srgbClr val="000000"/>
                </a:solidFill>
                <a:effectLst/>
                <a:latin typeface="Arial" panose="020B0604020202020204" pitchFamily="34" charset="0"/>
                <a:ea typeface="Arial" panose="020B0604020202020204" pitchFamily="34" charset="0"/>
              </a:rPr>
              <a:t>c) Buscar recursos de información a partir de su formato: documento, imagen, página web, video. </a:t>
            </a:r>
            <a:r>
              <a:rPr lang="es-MX" sz="1800" dirty="0">
                <a:solidFill>
                  <a:schemeClr val="accent4">
                    <a:lumMod val="50000"/>
                  </a:schemeClr>
                </a:solidFill>
                <a:effectLst/>
                <a:latin typeface="Arial" panose="020B0604020202020204" pitchFamily="34" charset="0"/>
                <a:ea typeface="Arial" panose="020B0604020202020204" pitchFamily="34" charset="0"/>
              </a:rPr>
              <a:t>PARA ILUSTRAR LA INFOGRAFÍA. </a:t>
            </a:r>
          </a:p>
          <a:p>
            <a:pPr marL="0" indent="0">
              <a:lnSpc>
                <a:spcPct val="96000"/>
              </a:lnSpc>
              <a:spcBef>
                <a:spcPts val="65"/>
              </a:spcBef>
              <a:buNone/>
            </a:pPr>
            <a:r>
              <a:rPr lang="es-MX" sz="1800" dirty="0">
                <a:solidFill>
                  <a:srgbClr val="000000"/>
                </a:solidFill>
                <a:effectLst/>
                <a:latin typeface="Arial" panose="020B0604020202020204" pitchFamily="34" charset="0"/>
                <a:ea typeface="Arial" panose="020B0604020202020204" pitchFamily="34" charset="0"/>
              </a:rPr>
              <a:t>i) Realizar búsquedas básicas en bibliotecas digitales. </a:t>
            </a:r>
            <a:r>
              <a:rPr lang="es-MX" sz="1800" dirty="0">
                <a:solidFill>
                  <a:schemeClr val="accent4">
                    <a:lumMod val="50000"/>
                  </a:schemeClr>
                </a:solidFill>
                <a:effectLst/>
                <a:latin typeface="Arial" panose="020B0604020202020204" pitchFamily="34" charset="0"/>
                <a:ea typeface="Arial" panose="020B0604020202020204" pitchFamily="34" charset="0"/>
              </a:rPr>
              <a:t>SERÍA OPCIONAL EN LA BÚSQUEDA DE INFORMACIÓN. </a:t>
            </a:r>
          </a:p>
          <a:p>
            <a:pPr marL="0" indent="0">
              <a:lnSpc>
                <a:spcPct val="116000"/>
              </a:lnSpc>
              <a:spcBef>
                <a:spcPts val="85"/>
              </a:spcBef>
              <a:buNone/>
            </a:pPr>
            <a:r>
              <a:rPr lang="es-MX" sz="1800" dirty="0">
                <a:solidFill>
                  <a:srgbClr val="000000"/>
                </a:solidFill>
                <a:effectLst/>
                <a:latin typeface="Arial" panose="020B0604020202020204" pitchFamily="34" charset="0"/>
                <a:ea typeface="Arial" panose="020B0604020202020204" pitchFamily="34" charset="0"/>
              </a:rPr>
              <a:t>j) Citar la información y los recursos extraídos de Internet. </a:t>
            </a:r>
            <a:r>
              <a:rPr lang="es-MX" sz="1800" dirty="0">
                <a:solidFill>
                  <a:schemeClr val="accent4">
                    <a:lumMod val="50000"/>
                  </a:schemeClr>
                </a:solidFill>
                <a:effectLst/>
                <a:latin typeface="Arial" panose="020B0604020202020204" pitchFamily="34" charset="0"/>
                <a:ea typeface="Arial" panose="020B0604020202020204" pitchFamily="34" charset="0"/>
              </a:rPr>
              <a:t>NECESARIO PARA LAS CITAS Y ANOTAR LA REFERENCIA DE ACUERDO AL APA EN LA INFOGRAFÍA. </a:t>
            </a:r>
          </a:p>
          <a:p>
            <a:pPr marL="0" indent="0">
              <a:lnSpc>
                <a:spcPct val="93000"/>
              </a:lnSpc>
              <a:buNone/>
            </a:pPr>
            <a:r>
              <a:rPr lang="es-MX" sz="1800" dirty="0">
                <a:solidFill>
                  <a:srgbClr val="000000"/>
                </a:solidFill>
                <a:effectLst/>
                <a:latin typeface="Arial" panose="020B0604020202020204" pitchFamily="34" charset="0"/>
                <a:ea typeface="Arial" panose="020B0604020202020204" pitchFamily="34" charset="0"/>
              </a:rPr>
              <a:t>k) Seleccionar la información obtenida a partir de su relevancia, actualidad y confiabilidad de la fuente. </a:t>
            </a:r>
            <a:r>
              <a:rPr lang="es-MX" sz="1800" dirty="0">
                <a:solidFill>
                  <a:schemeClr val="accent4">
                    <a:lumMod val="50000"/>
                  </a:schemeClr>
                </a:solidFill>
                <a:effectLst/>
                <a:latin typeface="Arial" panose="020B0604020202020204" pitchFamily="34" charset="0"/>
                <a:ea typeface="Arial" panose="020B0604020202020204" pitchFamily="34" charset="0"/>
              </a:rPr>
              <a:t>CRITERIO PARA LA SELECCIÓN DE LA FUENTE. </a:t>
            </a:r>
          </a:p>
          <a:p>
            <a:pPr marL="0" indent="0">
              <a:lnSpc>
                <a:spcPct val="93000"/>
              </a:lnSpc>
              <a:spcBef>
                <a:spcPts val="15"/>
              </a:spcBef>
              <a:buNone/>
            </a:pPr>
            <a:r>
              <a:rPr lang="es-MX" sz="1800" dirty="0">
                <a:solidFill>
                  <a:srgbClr val="000000"/>
                </a:solidFill>
                <a:effectLst/>
                <a:latin typeface="Arial" panose="020B0604020202020204" pitchFamily="34" charset="0"/>
                <a:ea typeface="Arial" panose="020B0604020202020204" pitchFamily="34" charset="0"/>
              </a:rPr>
              <a:t>l) Construir ideas propias a partir de la información obtenida. </a:t>
            </a:r>
            <a:r>
              <a:rPr lang="es-MX" sz="1800" dirty="0">
                <a:solidFill>
                  <a:schemeClr val="accent4">
                    <a:lumMod val="50000"/>
                  </a:schemeClr>
                </a:solidFill>
                <a:effectLst/>
                <a:latin typeface="Arial" panose="020B0604020202020204" pitchFamily="34" charset="0"/>
                <a:ea typeface="Arial" panose="020B0604020202020204" pitchFamily="34" charset="0"/>
              </a:rPr>
              <a:t>PARA LAS CONCLUCIONES DE LA INFOGRAFÍA. </a:t>
            </a:r>
          </a:p>
          <a:p>
            <a:endParaRPr lang="es-MX" dirty="0"/>
          </a:p>
        </p:txBody>
      </p:sp>
    </p:spTree>
    <p:extLst>
      <p:ext uri="{BB962C8B-B14F-4D97-AF65-F5344CB8AC3E}">
        <p14:creationId xmlns:p14="http://schemas.microsoft.com/office/powerpoint/2010/main" val="17620605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444AF27-794D-CE1C-D7B6-01362E7C6B75}"/>
              </a:ext>
            </a:extLst>
          </p:cNvPr>
          <p:cNvSpPr>
            <a:spLocks noGrp="1"/>
          </p:cNvSpPr>
          <p:nvPr>
            <p:ph type="title"/>
          </p:nvPr>
        </p:nvSpPr>
        <p:spPr>
          <a:xfrm>
            <a:off x="838200" y="365126"/>
            <a:ext cx="10515600" cy="810532"/>
          </a:xfrm>
        </p:spPr>
        <p:txBody>
          <a:bodyPr>
            <a:normAutofit/>
          </a:bodyPr>
          <a:lstStyle/>
          <a:p>
            <a:r>
              <a:rPr lang="es-MX" sz="4000" b="1" dirty="0">
                <a:solidFill>
                  <a:srgbClr val="000000"/>
                </a:solidFill>
                <a:effectLst/>
                <a:latin typeface="Arial" panose="020B0604020202020204" pitchFamily="34" charset="0"/>
                <a:ea typeface="Arial" panose="020B0604020202020204" pitchFamily="34" charset="0"/>
              </a:rPr>
              <a:t>Conclusiones (1)</a:t>
            </a:r>
            <a:endParaRPr lang="es-MX" sz="4000" dirty="0"/>
          </a:p>
        </p:txBody>
      </p:sp>
      <p:sp>
        <p:nvSpPr>
          <p:cNvPr id="3" name="Marcador de contenido 2">
            <a:extLst>
              <a:ext uri="{FF2B5EF4-FFF2-40B4-BE49-F238E27FC236}">
                <a16:creationId xmlns:a16="http://schemas.microsoft.com/office/drawing/2014/main" id="{B0D3032E-95E7-BBAA-DA36-F6BC8C8A9685}"/>
              </a:ext>
            </a:extLst>
          </p:cNvPr>
          <p:cNvSpPr>
            <a:spLocks noGrp="1"/>
          </p:cNvSpPr>
          <p:nvPr>
            <p:ph idx="1"/>
          </p:nvPr>
        </p:nvSpPr>
        <p:spPr>
          <a:xfrm>
            <a:off x="300789" y="1175658"/>
            <a:ext cx="11454064" cy="5001305"/>
          </a:xfrm>
        </p:spPr>
        <p:txBody>
          <a:bodyPr>
            <a:normAutofit/>
          </a:bodyPr>
          <a:lstStyle/>
          <a:p>
            <a:pPr algn="just">
              <a:lnSpc>
                <a:spcPct val="150000"/>
              </a:lnSpc>
              <a:spcBef>
                <a:spcPts val="80"/>
              </a:spcBef>
            </a:pPr>
            <a:r>
              <a:rPr lang="es-MX" sz="1800" dirty="0">
                <a:solidFill>
                  <a:srgbClr val="000000"/>
                </a:solidFill>
                <a:effectLst/>
                <a:latin typeface="Arial" panose="020B0604020202020204" pitchFamily="34" charset="0"/>
                <a:ea typeface="Arial" panose="020B0604020202020204" pitchFamily="34" charset="0"/>
              </a:rPr>
              <a:t>Los alumnos combinaron las materias de Física IV e Inglés VI, dos materias de 6º año de bachillerato de la ENP.</a:t>
            </a:r>
          </a:p>
          <a:p>
            <a:pPr algn="just">
              <a:lnSpc>
                <a:spcPct val="150000"/>
              </a:lnSpc>
              <a:spcBef>
                <a:spcPts val="80"/>
              </a:spcBef>
            </a:pPr>
            <a:r>
              <a:rPr lang="es-MX" sz="1800" dirty="0">
                <a:solidFill>
                  <a:srgbClr val="000000"/>
                </a:solidFill>
                <a:effectLst/>
                <a:latin typeface="Arial" panose="020B0604020202020204" pitchFamily="34" charset="0"/>
                <a:ea typeface="Arial" panose="020B0604020202020204" pitchFamily="34" charset="0"/>
              </a:rPr>
              <a:t>Los alumnos en equipos de acuerdo a un tema dado de la materia de Física IV buscaron un texto relacionado con el tema. </a:t>
            </a:r>
          </a:p>
          <a:p>
            <a:pPr algn="just">
              <a:lnSpc>
                <a:spcPct val="150000"/>
              </a:lnSpc>
              <a:spcBef>
                <a:spcPts val="80"/>
              </a:spcBef>
            </a:pPr>
            <a:r>
              <a:rPr lang="es-MX" sz="1800" dirty="0">
                <a:solidFill>
                  <a:srgbClr val="000000"/>
                </a:solidFill>
                <a:effectLst/>
                <a:latin typeface="Arial" panose="020B0604020202020204" pitchFamily="34" charset="0"/>
                <a:ea typeface="Arial" panose="020B0604020202020204" pitchFamily="34" charset="0"/>
              </a:rPr>
              <a:t>Las actividades se realizaron de manera sincrónica en sesiones en ZOOM y asincrónicas en redes sociales, correo electrónico, Google Drive y WhatsApp. </a:t>
            </a:r>
          </a:p>
          <a:p>
            <a:pPr algn="just">
              <a:lnSpc>
                <a:spcPct val="150000"/>
              </a:lnSpc>
              <a:spcBef>
                <a:spcPts val="80"/>
              </a:spcBef>
            </a:pPr>
            <a:r>
              <a:rPr lang="es-MX" sz="1800" dirty="0">
                <a:solidFill>
                  <a:srgbClr val="000000"/>
                </a:solidFill>
                <a:effectLst/>
                <a:latin typeface="Arial" panose="020B0604020202020204" pitchFamily="34" charset="0"/>
                <a:ea typeface="Arial" panose="020B0604020202020204" pitchFamily="34" charset="0"/>
              </a:rPr>
              <a:t>Los alumnos leyeron el artículo y de acuerdo a las ideas principales, desarrollaron una introducción, desarrollo y conclusiones del tema leído en una infografía. Añadieron ilustraciones y las referencias en formato APA. Lo presentaron a sus compañeros en una sesión sincrónica en ZOOM. </a:t>
            </a:r>
          </a:p>
          <a:p>
            <a:pPr algn="just">
              <a:lnSpc>
                <a:spcPct val="150000"/>
              </a:lnSpc>
              <a:spcBef>
                <a:spcPts val="80"/>
              </a:spcBef>
            </a:pPr>
            <a:r>
              <a:rPr lang="es-MX" sz="1800" dirty="0">
                <a:solidFill>
                  <a:srgbClr val="000000"/>
                </a:solidFill>
                <a:effectLst/>
                <a:latin typeface="Arial" panose="020B0604020202020204" pitchFamily="34" charset="0"/>
                <a:ea typeface="Arial" panose="020B0604020202020204" pitchFamily="34" charset="0"/>
              </a:rPr>
              <a:t>La retroalimentación se realizó por medio de pares y del profesor. Los alumnos retomaron las indicaciones de la retroalimentación y terminaron sus proyectos. </a:t>
            </a:r>
          </a:p>
        </p:txBody>
      </p:sp>
    </p:spTree>
    <p:extLst>
      <p:ext uri="{BB962C8B-B14F-4D97-AF65-F5344CB8AC3E}">
        <p14:creationId xmlns:p14="http://schemas.microsoft.com/office/powerpoint/2010/main" val="9044040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F1FA7D-D55D-0149-A06A-DCEAB6486E51}"/>
              </a:ext>
            </a:extLst>
          </p:cNvPr>
          <p:cNvSpPr>
            <a:spLocks noGrp="1"/>
          </p:cNvSpPr>
          <p:nvPr>
            <p:ph type="title"/>
          </p:nvPr>
        </p:nvSpPr>
        <p:spPr>
          <a:xfrm>
            <a:off x="838200" y="681036"/>
            <a:ext cx="10515600" cy="407535"/>
          </a:xfrm>
        </p:spPr>
        <p:txBody>
          <a:bodyPr>
            <a:normAutofit fontScale="90000"/>
          </a:bodyPr>
          <a:lstStyle/>
          <a:p>
            <a:r>
              <a:rPr lang="es-MX" sz="4400" b="1" dirty="0">
                <a:solidFill>
                  <a:srgbClr val="000000"/>
                </a:solidFill>
                <a:effectLst/>
                <a:latin typeface="Arial" panose="020B0604020202020204" pitchFamily="34" charset="0"/>
                <a:ea typeface="Arial" panose="020B0604020202020204" pitchFamily="34" charset="0"/>
              </a:rPr>
              <a:t>Conclusiones (2)</a:t>
            </a:r>
            <a:endParaRPr lang="es-MX" dirty="0"/>
          </a:p>
        </p:txBody>
      </p:sp>
      <p:sp>
        <p:nvSpPr>
          <p:cNvPr id="3" name="Marcador de contenido 2">
            <a:extLst>
              <a:ext uri="{FF2B5EF4-FFF2-40B4-BE49-F238E27FC236}">
                <a16:creationId xmlns:a16="http://schemas.microsoft.com/office/drawing/2014/main" id="{DC7DD7DF-9BFC-F145-439C-47D717270F4C}"/>
              </a:ext>
            </a:extLst>
          </p:cNvPr>
          <p:cNvSpPr>
            <a:spLocks noGrp="1"/>
          </p:cNvSpPr>
          <p:nvPr>
            <p:ph idx="1"/>
          </p:nvPr>
        </p:nvSpPr>
        <p:spPr>
          <a:xfrm>
            <a:off x="192505" y="1088572"/>
            <a:ext cx="11670632" cy="5088391"/>
          </a:xfrm>
        </p:spPr>
        <p:txBody>
          <a:bodyPr>
            <a:normAutofit fontScale="92500" lnSpcReduction="10000"/>
          </a:bodyPr>
          <a:lstStyle/>
          <a:p>
            <a:pPr marL="685800" marR="19685" indent="0" algn="just">
              <a:lnSpc>
                <a:spcPct val="150000"/>
              </a:lnSpc>
              <a:buNone/>
            </a:pPr>
            <a:r>
              <a:rPr lang="es-MX" sz="1800" dirty="0">
                <a:solidFill>
                  <a:srgbClr val="000000"/>
                </a:solidFill>
                <a:effectLst/>
                <a:latin typeface="Arial" panose="020B0604020202020204" pitchFamily="34" charset="0"/>
                <a:ea typeface="Arial" panose="020B0604020202020204" pitchFamily="34" charset="0"/>
              </a:rPr>
              <a:t>- Para la presentación oral se les entregó a los alumnos una lista de cotejo con los aspectos a ser evaluados. </a:t>
            </a:r>
            <a:endParaRPr lang="es-MX" sz="1800" dirty="0">
              <a:effectLst/>
              <a:latin typeface="Arial" panose="020B0604020202020204" pitchFamily="34" charset="0"/>
              <a:ea typeface="Arial" panose="020B0604020202020204" pitchFamily="34" charset="0"/>
            </a:endParaRPr>
          </a:p>
          <a:p>
            <a:pPr marL="685800" marR="19685" indent="0" algn="just">
              <a:lnSpc>
                <a:spcPct val="150000"/>
              </a:lnSpc>
              <a:buNone/>
            </a:pPr>
            <a:r>
              <a:rPr lang="es-MX" sz="1800" dirty="0">
                <a:solidFill>
                  <a:srgbClr val="000000"/>
                </a:solidFill>
                <a:effectLst/>
                <a:latin typeface="Arial" panose="020B0604020202020204" pitchFamily="34" charset="0"/>
                <a:ea typeface="Arial" panose="020B0604020202020204" pitchFamily="34" charset="0"/>
              </a:rPr>
              <a:t>- La mayoría de los alumnos utilizaron la APP </a:t>
            </a:r>
            <a:r>
              <a:rPr lang="es-MX" sz="1800" dirty="0" err="1">
                <a:solidFill>
                  <a:srgbClr val="000000"/>
                </a:solidFill>
                <a:effectLst/>
                <a:latin typeface="Arial" panose="020B0604020202020204" pitchFamily="34" charset="0"/>
                <a:ea typeface="Arial" panose="020B0604020202020204" pitchFamily="34" charset="0"/>
              </a:rPr>
              <a:t>Canva</a:t>
            </a:r>
            <a:r>
              <a:rPr lang="es-MX" sz="1800" dirty="0">
                <a:solidFill>
                  <a:srgbClr val="000000"/>
                </a:solidFill>
                <a:effectLst/>
                <a:latin typeface="Arial" panose="020B0604020202020204" pitchFamily="34" charset="0"/>
                <a:ea typeface="Arial" panose="020B0604020202020204" pitchFamily="34" charset="0"/>
              </a:rPr>
              <a:t> y algunos </a:t>
            </a:r>
            <a:r>
              <a:rPr lang="es-MX" sz="1800" dirty="0" err="1">
                <a:solidFill>
                  <a:srgbClr val="000000"/>
                </a:solidFill>
                <a:effectLst/>
                <a:latin typeface="Arial" panose="020B0604020202020204" pitchFamily="34" charset="0"/>
                <a:ea typeface="Arial" panose="020B0604020202020204" pitchFamily="34" charset="0"/>
              </a:rPr>
              <a:t>Genially</a:t>
            </a:r>
            <a:r>
              <a:rPr lang="es-MX" sz="1800" dirty="0">
                <a:solidFill>
                  <a:srgbClr val="000000"/>
                </a:solidFill>
                <a:effectLst/>
                <a:latin typeface="Arial" panose="020B0604020202020204" pitchFamily="34" charset="0"/>
                <a:ea typeface="Arial" panose="020B0604020202020204" pitchFamily="34" charset="0"/>
              </a:rPr>
              <a:t>. Los alumnos mencionaron que la APP </a:t>
            </a:r>
            <a:r>
              <a:rPr lang="es-MX" sz="1800" dirty="0" err="1">
                <a:solidFill>
                  <a:srgbClr val="000000"/>
                </a:solidFill>
                <a:effectLst/>
                <a:latin typeface="Arial" panose="020B0604020202020204" pitchFamily="34" charset="0"/>
                <a:ea typeface="Arial" panose="020B0604020202020204" pitchFamily="34" charset="0"/>
              </a:rPr>
              <a:t>Canva</a:t>
            </a:r>
            <a:r>
              <a:rPr lang="es-MX" sz="1800" dirty="0">
                <a:solidFill>
                  <a:srgbClr val="000000"/>
                </a:solidFill>
                <a:effectLst/>
                <a:latin typeface="Arial" panose="020B0604020202020204" pitchFamily="34" charset="0"/>
                <a:ea typeface="Arial" panose="020B0604020202020204" pitchFamily="34" charset="0"/>
              </a:rPr>
              <a:t> les facilitó la tarea porque además de que ya la conocían, les parece amigable para el trabajo en equipo. Aunque tiene el inconveniente de que no más de un alumno puede trabajar la infografía y las imágenes están limitadas en la versión libre.</a:t>
            </a:r>
            <a:endParaRPr lang="es-MX" sz="1800" dirty="0"/>
          </a:p>
          <a:p>
            <a:pPr marL="685800" marR="19685" indent="0" algn="just">
              <a:lnSpc>
                <a:spcPct val="150000"/>
              </a:lnSpc>
              <a:spcAft>
                <a:spcPts val="0"/>
              </a:spcAft>
              <a:buNone/>
            </a:pPr>
            <a:r>
              <a:rPr lang="es-MX" sz="1800" dirty="0">
                <a:solidFill>
                  <a:srgbClr val="000000"/>
                </a:solidFill>
                <a:effectLst/>
                <a:latin typeface="Arial" panose="020B0604020202020204" pitchFamily="34" charset="0"/>
                <a:ea typeface="Arial" panose="020B0604020202020204" pitchFamily="34" charset="0"/>
              </a:rPr>
              <a:t>- El archivo de Excel del grupo ayudó como cronograma y acompañamiento en el proceso de elaboración del producto. </a:t>
            </a:r>
          </a:p>
          <a:p>
            <a:pPr marL="685800" marR="19685" indent="0" algn="just">
              <a:lnSpc>
                <a:spcPct val="150000"/>
              </a:lnSpc>
              <a:spcAft>
                <a:spcPts val="0"/>
              </a:spcAft>
              <a:buNone/>
            </a:pPr>
            <a:r>
              <a:rPr lang="es-MX" sz="1800" dirty="0">
                <a:solidFill>
                  <a:srgbClr val="000000"/>
                </a:solidFill>
                <a:effectLst/>
                <a:latin typeface="Arial" panose="020B0604020202020204" pitchFamily="34" charset="0"/>
                <a:ea typeface="Arial" panose="020B0604020202020204" pitchFamily="34" charset="0"/>
              </a:rPr>
              <a:t>- En el Excel se pusieron las evaluaciones, de acuerdo a las listas de cotejo de la infografía y de la presentación oral. </a:t>
            </a:r>
            <a:endParaRPr lang="es-MX" sz="1800" dirty="0">
              <a:latin typeface="Arial" panose="020B0604020202020204" pitchFamily="34" charset="0"/>
              <a:ea typeface="Arial" panose="020B0604020202020204" pitchFamily="34" charset="0"/>
            </a:endParaRPr>
          </a:p>
          <a:p>
            <a:pPr marL="685800" marR="19685" indent="0" algn="just">
              <a:lnSpc>
                <a:spcPct val="150000"/>
              </a:lnSpc>
              <a:spcAft>
                <a:spcPts val="0"/>
              </a:spcAft>
              <a:buNone/>
            </a:pPr>
            <a:r>
              <a:rPr lang="es-MX" sz="1800" dirty="0">
                <a:solidFill>
                  <a:srgbClr val="000000"/>
                </a:solidFill>
                <a:effectLst/>
                <a:latin typeface="Arial" panose="020B0604020202020204" pitchFamily="34" charset="0"/>
                <a:ea typeface="Arial" panose="020B0604020202020204" pitchFamily="34" charset="0"/>
              </a:rPr>
              <a:t>- La utilización de una LISTA DE COTEJO PARA LA INFOGRAFÍA  ayudo a la formación de los alumnos para respetar el cronograma, además de que les dio las herramientas necesarias para autoevaluarse y realizar el trabajo con respecto a un criterio específico. </a:t>
            </a:r>
            <a:endParaRPr lang="es-MX" sz="18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37148165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57B5AEF-645B-D3E7-E623-8DE88FF1FE94}"/>
              </a:ext>
            </a:extLst>
          </p:cNvPr>
          <p:cNvSpPr>
            <a:spLocks noGrp="1"/>
          </p:cNvSpPr>
          <p:nvPr>
            <p:ph type="title"/>
          </p:nvPr>
        </p:nvSpPr>
        <p:spPr/>
        <p:txBody>
          <a:bodyPr/>
          <a:lstStyle/>
          <a:p>
            <a:r>
              <a:rPr lang="es-MX" sz="4000" b="1" dirty="0">
                <a:solidFill>
                  <a:srgbClr val="000000"/>
                </a:solidFill>
                <a:effectLst/>
                <a:latin typeface="Arial" panose="020B0604020202020204" pitchFamily="34" charset="0"/>
                <a:ea typeface="Arial" panose="020B0604020202020204" pitchFamily="34" charset="0"/>
              </a:rPr>
              <a:t>Conclusiones (3)</a:t>
            </a:r>
            <a:endParaRPr lang="es-MX" dirty="0"/>
          </a:p>
        </p:txBody>
      </p:sp>
      <p:sp>
        <p:nvSpPr>
          <p:cNvPr id="3" name="Marcador de contenido 2">
            <a:extLst>
              <a:ext uri="{FF2B5EF4-FFF2-40B4-BE49-F238E27FC236}">
                <a16:creationId xmlns:a16="http://schemas.microsoft.com/office/drawing/2014/main" id="{CDF58CCB-529C-5715-37CE-AC6F65157256}"/>
              </a:ext>
            </a:extLst>
          </p:cNvPr>
          <p:cNvSpPr>
            <a:spLocks noGrp="1"/>
          </p:cNvSpPr>
          <p:nvPr>
            <p:ph idx="1"/>
          </p:nvPr>
        </p:nvSpPr>
        <p:spPr>
          <a:xfrm>
            <a:off x="304800" y="2046513"/>
            <a:ext cx="11567886" cy="4130449"/>
          </a:xfrm>
        </p:spPr>
        <p:txBody>
          <a:bodyPr>
            <a:normAutofit lnSpcReduction="10000"/>
          </a:bodyPr>
          <a:lstStyle/>
          <a:p>
            <a:pPr marL="685800" marR="14605" indent="0" algn="just">
              <a:lnSpc>
                <a:spcPct val="150000"/>
              </a:lnSpc>
              <a:spcBef>
                <a:spcPts val="130"/>
              </a:spcBef>
              <a:spcAft>
                <a:spcPts val="0"/>
              </a:spcAft>
              <a:buNone/>
            </a:pPr>
            <a:r>
              <a:rPr lang="es-MX" sz="1800" dirty="0">
                <a:solidFill>
                  <a:srgbClr val="000000"/>
                </a:solidFill>
                <a:effectLst/>
                <a:latin typeface="Arial" panose="020B0604020202020204" pitchFamily="34" charset="0"/>
                <a:ea typeface="Arial" panose="020B0604020202020204" pitchFamily="34" charset="0"/>
              </a:rPr>
              <a:t>- La LISTA DE COTEJO de la INFOGRAFÍA. fue utilizada tanto para el acompañamiento del producto, como para la revisión del producto final. </a:t>
            </a:r>
          </a:p>
          <a:p>
            <a:pPr marL="971550" marR="14605" indent="-285750" algn="just">
              <a:lnSpc>
                <a:spcPct val="150000"/>
              </a:lnSpc>
              <a:spcBef>
                <a:spcPts val="130"/>
              </a:spcBef>
              <a:spcAft>
                <a:spcPts val="0"/>
              </a:spcAft>
              <a:buFontTx/>
              <a:buChar char="-"/>
            </a:pPr>
            <a:endParaRPr lang="es-MX" sz="1800" dirty="0">
              <a:solidFill>
                <a:srgbClr val="000000"/>
              </a:solidFill>
              <a:effectLst/>
              <a:latin typeface="Arial" panose="020B0604020202020204" pitchFamily="34" charset="0"/>
              <a:ea typeface="Arial" panose="020B0604020202020204" pitchFamily="34" charset="0"/>
            </a:endParaRPr>
          </a:p>
          <a:p>
            <a:pPr marL="685800" marR="14605" indent="0" algn="just">
              <a:lnSpc>
                <a:spcPct val="150000"/>
              </a:lnSpc>
              <a:spcBef>
                <a:spcPts val="130"/>
              </a:spcBef>
              <a:spcAft>
                <a:spcPts val="0"/>
              </a:spcAft>
              <a:buNone/>
            </a:pPr>
            <a:r>
              <a:rPr lang="es-MX" sz="1800" dirty="0">
                <a:solidFill>
                  <a:srgbClr val="000000"/>
                </a:solidFill>
                <a:effectLst/>
                <a:latin typeface="Arial" panose="020B0604020202020204" pitchFamily="34" charset="0"/>
                <a:ea typeface="Arial" panose="020B0604020202020204" pitchFamily="34" charset="0"/>
              </a:rPr>
              <a:t>- Otro elemento de evaluación y acompañamiento del proceso de elaboración de la infografía fue la utilización de un archivo de Excel. Donde en diversas etapas los alumnos iban poniendo los avances de su producto. </a:t>
            </a:r>
          </a:p>
          <a:p>
            <a:pPr marL="971550" marR="14605" indent="-285750" algn="just">
              <a:lnSpc>
                <a:spcPct val="150000"/>
              </a:lnSpc>
              <a:spcBef>
                <a:spcPts val="130"/>
              </a:spcBef>
              <a:spcAft>
                <a:spcPts val="0"/>
              </a:spcAft>
              <a:buFontTx/>
              <a:buChar char="-"/>
            </a:pPr>
            <a:endParaRPr lang="es-MX" sz="1800" dirty="0">
              <a:solidFill>
                <a:srgbClr val="000000"/>
              </a:solidFill>
              <a:effectLst/>
              <a:latin typeface="Arial" panose="020B0604020202020204" pitchFamily="34" charset="0"/>
              <a:ea typeface="Arial" panose="020B0604020202020204" pitchFamily="34" charset="0"/>
            </a:endParaRPr>
          </a:p>
          <a:p>
            <a:pPr marL="685800" marR="14605" indent="0" algn="just">
              <a:lnSpc>
                <a:spcPct val="150000"/>
              </a:lnSpc>
              <a:spcBef>
                <a:spcPts val="130"/>
              </a:spcBef>
              <a:spcAft>
                <a:spcPts val="0"/>
              </a:spcAft>
              <a:buNone/>
            </a:pPr>
            <a:r>
              <a:rPr lang="es-MX" sz="1800" dirty="0">
                <a:solidFill>
                  <a:srgbClr val="000000"/>
                </a:solidFill>
                <a:effectLst/>
                <a:latin typeface="Arial" panose="020B0604020202020204" pitchFamily="34" charset="0"/>
                <a:ea typeface="Arial" panose="020B0604020202020204" pitchFamily="34" charset="0"/>
              </a:rPr>
              <a:t>- </a:t>
            </a:r>
            <a:r>
              <a:rPr lang="es-MX" sz="1800" dirty="0">
                <a:solidFill>
                  <a:srgbClr val="000000"/>
                </a:solidFill>
                <a:latin typeface="Arial" panose="020B0604020202020204" pitchFamily="34" charset="0"/>
                <a:ea typeface="Arial" panose="020B0604020202020204" pitchFamily="34" charset="0"/>
              </a:rPr>
              <a:t>L</a:t>
            </a:r>
            <a:r>
              <a:rPr lang="es-MX" sz="1800" dirty="0">
                <a:solidFill>
                  <a:srgbClr val="000000"/>
                </a:solidFill>
                <a:effectLst/>
                <a:latin typeface="Arial" panose="020B0604020202020204" pitchFamily="34" charset="0"/>
                <a:ea typeface="Arial" panose="020B0604020202020204" pitchFamily="34" charset="0"/>
              </a:rPr>
              <a:t>a LISTA DE COTEJO DE LA PRESENTACIÓN ORAL ayudó a que los alumnos organizaran su presentación en cuanto a lo que tenían que decir, y a los turnos para hablar de cada integrante del equipo, su pronunciación, su claridad, el volumen de su voz y el tiempo que tenían que hablar. </a:t>
            </a:r>
            <a:endParaRPr lang="es-MX" sz="1800" dirty="0">
              <a:effectLst/>
              <a:latin typeface="Arial" panose="020B0604020202020204" pitchFamily="34" charset="0"/>
              <a:ea typeface="Arial" panose="020B0604020202020204" pitchFamily="34" charset="0"/>
            </a:endParaRPr>
          </a:p>
          <a:p>
            <a:endParaRPr lang="es-MX" dirty="0"/>
          </a:p>
        </p:txBody>
      </p:sp>
    </p:spTree>
    <p:extLst>
      <p:ext uri="{BB962C8B-B14F-4D97-AF65-F5344CB8AC3E}">
        <p14:creationId xmlns:p14="http://schemas.microsoft.com/office/powerpoint/2010/main" val="13104000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36EF19F-C6BA-61CE-7EE3-2BB6146B469C}"/>
              </a:ext>
            </a:extLst>
          </p:cNvPr>
          <p:cNvSpPr>
            <a:spLocks noGrp="1"/>
          </p:cNvSpPr>
          <p:nvPr>
            <p:ph type="title"/>
          </p:nvPr>
        </p:nvSpPr>
        <p:spPr/>
        <p:txBody>
          <a:bodyPr>
            <a:normAutofit/>
          </a:bodyPr>
          <a:lstStyle/>
          <a:p>
            <a:r>
              <a:rPr lang="es-MX" sz="4000" b="1" dirty="0">
                <a:solidFill>
                  <a:srgbClr val="000000"/>
                </a:solidFill>
                <a:effectLst/>
                <a:latin typeface="Arial" panose="020B0604020202020204" pitchFamily="34" charset="0"/>
                <a:ea typeface="Arial" panose="020B0604020202020204" pitchFamily="34" charset="0"/>
              </a:rPr>
              <a:t>Conclusiones (4)</a:t>
            </a:r>
            <a:endParaRPr lang="es-MX" sz="4000" dirty="0"/>
          </a:p>
        </p:txBody>
      </p:sp>
      <p:sp>
        <p:nvSpPr>
          <p:cNvPr id="3" name="Marcador de contenido 2">
            <a:extLst>
              <a:ext uri="{FF2B5EF4-FFF2-40B4-BE49-F238E27FC236}">
                <a16:creationId xmlns:a16="http://schemas.microsoft.com/office/drawing/2014/main" id="{D8912FE7-0383-B33B-16F7-1DAC9684E347}"/>
              </a:ext>
            </a:extLst>
          </p:cNvPr>
          <p:cNvSpPr>
            <a:spLocks noGrp="1"/>
          </p:cNvSpPr>
          <p:nvPr>
            <p:ph idx="1"/>
          </p:nvPr>
        </p:nvSpPr>
        <p:spPr>
          <a:xfrm>
            <a:off x="300789" y="1371601"/>
            <a:ext cx="11430000" cy="4343400"/>
          </a:xfrm>
        </p:spPr>
        <p:txBody>
          <a:bodyPr>
            <a:normAutofit fontScale="25000" lnSpcReduction="20000"/>
          </a:bodyPr>
          <a:lstStyle/>
          <a:p>
            <a:pPr marL="685800" marR="14605" indent="0" algn="just">
              <a:lnSpc>
                <a:spcPct val="150000"/>
              </a:lnSpc>
              <a:spcBef>
                <a:spcPts val="130"/>
              </a:spcBef>
              <a:spcAft>
                <a:spcPts val="0"/>
              </a:spcAft>
              <a:buNone/>
            </a:pPr>
            <a:r>
              <a:rPr lang="es-MX" sz="4400" dirty="0">
                <a:solidFill>
                  <a:srgbClr val="000000"/>
                </a:solidFill>
                <a:latin typeface="Arial" panose="020B0604020202020204" pitchFamily="34" charset="0"/>
                <a:ea typeface="Arial" panose="020B0604020202020204" pitchFamily="34" charset="0"/>
              </a:rPr>
              <a:t>- </a:t>
            </a:r>
            <a:r>
              <a:rPr lang="es-MX" sz="8000" dirty="0">
                <a:solidFill>
                  <a:srgbClr val="000000"/>
                </a:solidFill>
                <a:effectLst/>
                <a:latin typeface="Arial" panose="020B0604020202020204" pitchFamily="34" charset="0"/>
                <a:ea typeface="Arial" panose="020B0604020202020204" pitchFamily="34" charset="0"/>
              </a:rPr>
              <a:t>Algunos comentarios de los alumnos al terminar el proyecto fueron que les había dejado la actividad el beneficio de poder conocer más acerca del tema de Física, poder practicar al mismo tiempo el inglés y también les permitió ampliar su vocabulario al descubrir nuevas palabras en inglés. Otro comentario fue que el proyecto les ayudó a conocer palabras relacionadas con su carrera en inglés ya que antes no las conocían. Añadieron que conocieron más información sobre el tema y a la vez practicaron su fluidez en el inglés. </a:t>
            </a:r>
            <a:endParaRPr lang="es-MX" sz="8000" dirty="0">
              <a:effectLst/>
              <a:latin typeface="Arial" panose="020B0604020202020204" pitchFamily="34" charset="0"/>
              <a:ea typeface="Arial" panose="020B0604020202020204" pitchFamily="34" charset="0"/>
            </a:endParaRPr>
          </a:p>
          <a:p>
            <a:pPr marL="685800" marR="23495" indent="0" algn="just">
              <a:lnSpc>
                <a:spcPct val="150000"/>
              </a:lnSpc>
              <a:spcBef>
                <a:spcPts val="130"/>
              </a:spcBef>
              <a:spcAft>
                <a:spcPts val="0"/>
              </a:spcAft>
              <a:buNone/>
            </a:pPr>
            <a:r>
              <a:rPr lang="es-MX" sz="8000" dirty="0">
                <a:solidFill>
                  <a:srgbClr val="000000"/>
                </a:solidFill>
                <a:effectLst/>
                <a:latin typeface="Arial" panose="020B0604020202020204" pitchFamily="34" charset="0"/>
                <a:ea typeface="Arial" panose="020B0604020202020204" pitchFamily="34" charset="0"/>
              </a:rPr>
              <a:t>- Observamos que en general los alumnos tienen un buen dominio de las APP para la elaboración de infografías. </a:t>
            </a:r>
            <a:endParaRPr lang="es-MX" sz="8000" dirty="0">
              <a:effectLst/>
              <a:latin typeface="Arial" panose="020B0604020202020204" pitchFamily="34" charset="0"/>
              <a:ea typeface="Arial" panose="020B0604020202020204" pitchFamily="34" charset="0"/>
            </a:endParaRPr>
          </a:p>
          <a:p>
            <a:pPr marL="685800" marR="11430" indent="0" algn="just">
              <a:lnSpc>
                <a:spcPct val="150000"/>
              </a:lnSpc>
              <a:spcBef>
                <a:spcPts val="130"/>
              </a:spcBef>
              <a:spcAft>
                <a:spcPts val="0"/>
              </a:spcAft>
              <a:buNone/>
            </a:pPr>
            <a:r>
              <a:rPr lang="es-MX" sz="8000" dirty="0">
                <a:solidFill>
                  <a:srgbClr val="000000"/>
                </a:solidFill>
                <a:effectLst/>
                <a:latin typeface="Arial" panose="020B0604020202020204" pitchFamily="34" charset="0"/>
                <a:ea typeface="Arial" panose="020B0604020202020204" pitchFamily="34" charset="0"/>
              </a:rPr>
              <a:t>- Fue notoria la satisfacción de los alumnos al presentar sus logros por el proceso del producto cuando hicieron su presentación oral. Esto último deducimos que fue porque el proceso y el producto es algo hecho más por ellos como equipo, ya que los profesores son más bien acompañantes en el proceso. </a:t>
            </a:r>
          </a:p>
          <a:p>
            <a:endParaRPr lang="es-MX" dirty="0"/>
          </a:p>
        </p:txBody>
      </p:sp>
    </p:spTree>
    <p:extLst>
      <p:ext uri="{BB962C8B-B14F-4D97-AF65-F5344CB8AC3E}">
        <p14:creationId xmlns:p14="http://schemas.microsoft.com/office/powerpoint/2010/main" val="18196459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06A0555-2E8A-F74B-305B-63005A6A98C3}"/>
              </a:ext>
            </a:extLst>
          </p:cNvPr>
          <p:cNvSpPr>
            <a:spLocks noGrp="1"/>
          </p:cNvSpPr>
          <p:nvPr>
            <p:ph type="title"/>
          </p:nvPr>
        </p:nvSpPr>
        <p:spPr>
          <a:xfrm>
            <a:off x="838200" y="365126"/>
            <a:ext cx="10515600" cy="934286"/>
          </a:xfrm>
        </p:spPr>
        <p:txBody>
          <a:bodyPr>
            <a:normAutofit/>
          </a:bodyPr>
          <a:lstStyle/>
          <a:p>
            <a:r>
              <a:rPr lang="es-MX" sz="4000" b="1" dirty="0"/>
              <a:t>Problemas</a:t>
            </a:r>
          </a:p>
        </p:txBody>
      </p:sp>
      <p:sp>
        <p:nvSpPr>
          <p:cNvPr id="3" name="Marcador de contenido 2">
            <a:extLst>
              <a:ext uri="{FF2B5EF4-FFF2-40B4-BE49-F238E27FC236}">
                <a16:creationId xmlns:a16="http://schemas.microsoft.com/office/drawing/2014/main" id="{C5A16553-ED79-24AB-E6ED-90365A6DFC1C}"/>
              </a:ext>
            </a:extLst>
          </p:cNvPr>
          <p:cNvSpPr>
            <a:spLocks noGrp="1"/>
          </p:cNvSpPr>
          <p:nvPr>
            <p:ph idx="1"/>
          </p:nvPr>
        </p:nvSpPr>
        <p:spPr>
          <a:xfrm>
            <a:off x="457200" y="1491916"/>
            <a:ext cx="10896600" cy="4685047"/>
          </a:xfrm>
        </p:spPr>
        <p:txBody>
          <a:bodyPr>
            <a:normAutofit fontScale="77500" lnSpcReduction="20000"/>
          </a:bodyPr>
          <a:lstStyle/>
          <a:p>
            <a:pPr marL="971550" marR="11430" indent="-285750" algn="just">
              <a:lnSpc>
                <a:spcPct val="150000"/>
              </a:lnSpc>
              <a:spcBef>
                <a:spcPts val="130"/>
              </a:spcBef>
              <a:spcAft>
                <a:spcPts val="0"/>
              </a:spcAft>
              <a:buFontTx/>
              <a:buChar char="-"/>
            </a:pPr>
            <a:r>
              <a:rPr lang="es-MX" dirty="0">
                <a:solidFill>
                  <a:srgbClr val="000000"/>
                </a:solidFill>
                <a:latin typeface="Arial" panose="020B0604020202020204" pitchFamily="34" charset="0"/>
                <a:ea typeface="Arial" panose="020B0604020202020204" pitchFamily="34" charset="0"/>
              </a:rPr>
              <a:t>L</a:t>
            </a:r>
            <a:r>
              <a:rPr lang="es-MX" sz="2800" dirty="0">
                <a:solidFill>
                  <a:srgbClr val="000000"/>
                </a:solidFill>
                <a:effectLst/>
                <a:latin typeface="Arial" panose="020B0604020202020204" pitchFamily="34" charset="0"/>
                <a:ea typeface="Arial" panose="020B0604020202020204" pitchFamily="34" charset="0"/>
              </a:rPr>
              <a:t>os alumnos en general respetaron las fechas de entrega, ya que fue un poco recurrente el que pidieran una prórroga. </a:t>
            </a:r>
          </a:p>
          <a:p>
            <a:pPr marL="971550" marR="11430" indent="-285750" algn="just">
              <a:lnSpc>
                <a:spcPct val="150000"/>
              </a:lnSpc>
              <a:spcBef>
                <a:spcPts val="130"/>
              </a:spcBef>
              <a:spcAft>
                <a:spcPts val="0"/>
              </a:spcAft>
              <a:buFontTx/>
              <a:buChar char="-"/>
            </a:pPr>
            <a:r>
              <a:rPr lang="es-MX" sz="2800" dirty="0">
                <a:solidFill>
                  <a:srgbClr val="000000"/>
                </a:solidFill>
                <a:effectLst/>
                <a:latin typeface="Arial" panose="020B0604020202020204" pitchFamily="34" charset="0"/>
                <a:ea typeface="Arial" panose="020B0604020202020204" pitchFamily="34" charset="0"/>
              </a:rPr>
              <a:t>El formato APA fue otro problema recurrente. No obstante que estaba señalado en la LISTA DE COTEJO DE LA INFOGRAFÍA, se repitió el que no respetaran el formato, sobre todo el que no pusieran la fecha en que habían consultado los textos de referencia. Esto último nos hace inferir que la lista de cotejo la revisan, pero no siempre la tienen en mente, ni la consultan antes de entregar el proyecto. Y a pesar de que en diversas materias se les solicita el uso adecuado de las citas y referencias según el APA no lo utilizan. </a:t>
            </a:r>
            <a:endParaRPr lang="es-MX" sz="2800" dirty="0">
              <a:effectLst/>
              <a:latin typeface="Arial" panose="020B0604020202020204" pitchFamily="34" charset="0"/>
              <a:ea typeface="Arial" panose="020B0604020202020204" pitchFamily="34" charset="0"/>
            </a:endParaRPr>
          </a:p>
          <a:p>
            <a:endParaRPr lang="es-MX" dirty="0"/>
          </a:p>
        </p:txBody>
      </p:sp>
    </p:spTree>
    <p:extLst>
      <p:ext uri="{BB962C8B-B14F-4D97-AF65-F5344CB8AC3E}">
        <p14:creationId xmlns:p14="http://schemas.microsoft.com/office/powerpoint/2010/main" val="40442698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866536-BB37-3C06-FA8D-E6FB9072CE94}"/>
              </a:ext>
            </a:extLst>
          </p:cNvPr>
          <p:cNvSpPr>
            <a:spLocks noGrp="1"/>
          </p:cNvSpPr>
          <p:nvPr>
            <p:ph type="title"/>
          </p:nvPr>
        </p:nvSpPr>
        <p:spPr/>
        <p:txBody>
          <a:bodyPr/>
          <a:lstStyle/>
          <a:p>
            <a:endParaRPr lang="es-MX"/>
          </a:p>
        </p:txBody>
      </p:sp>
      <p:pic>
        <p:nvPicPr>
          <p:cNvPr id="4" name="image2.png">
            <a:extLst>
              <a:ext uri="{FF2B5EF4-FFF2-40B4-BE49-F238E27FC236}">
                <a16:creationId xmlns:a16="http://schemas.microsoft.com/office/drawing/2014/main" id="{0B3051A3-3CCD-1DF1-8A97-052CA4FE1F46}"/>
              </a:ext>
            </a:extLst>
          </p:cNvPr>
          <p:cNvPicPr>
            <a:picLocks noGrp="1"/>
          </p:cNvPicPr>
          <p:nvPr>
            <p:ph idx="1"/>
          </p:nvPr>
        </p:nvPicPr>
        <p:blipFill>
          <a:blip r:embed="rId2"/>
          <a:srcRect/>
          <a:stretch>
            <a:fillRect/>
          </a:stretch>
        </p:blipFill>
        <p:spPr>
          <a:xfrm>
            <a:off x="1323833" y="365126"/>
            <a:ext cx="4367283" cy="3029304"/>
          </a:xfrm>
          <a:prstGeom prst="rect">
            <a:avLst/>
          </a:prstGeom>
          <a:ln/>
        </p:spPr>
      </p:pic>
      <p:pic>
        <p:nvPicPr>
          <p:cNvPr id="5" name="image4.png">
            <a:extLst>
              <a:ext uri="{FF2B5EF4-FFF2-40B4-BE49-F238E27FC236}">
                <a16:creationId xmlns:a16="http://schemas.microsoft.com/office/drawing/2014/main" id="{D052C0EB-2151-6735-8E80-04E3B68ACF32}"/>
              </a:ext>
            </a:extLst>
          </p:cNvPr>
          <p:cNvPicPr/>
          <p:nvPr/>
        </p:nvPicPr>
        <p:blipFill>
          <a:blip r:embed="rId3"/>
          <a:srcRect/>
          <a:stretch>
            <a:fillRect/>
          </a:stretch>
        </p:blipFill>
        <p:spPr>
          <a:xfrm>
            <a:off x="1445951" y="3394429"/>
            <a:ext cx="4140534" cy="3098446"/>
          </a:xfrm>
          <a:prstGeom prst="rect">
            <a:avLst/>
          </a:prstGeom>
          <a:ln/>
        </p:spPr>
      </p:pic>
      <p:pic>
        <p:nvPicPr>
          <p:cNvPr id="6" name="image3.png">
            <a:extLst>
              <a:ext uri="{FF2B5EF4-FFF2-40B4-BE49-F238E27FC236}">
                <a16:creationId xmlns:a16="http://schemas.microsoft.com/office/drawing/2014/main" id="{8B1A1A09-8796-3965-601B-0EA96F6939BA}"/>
              </a:ext>
            </a:extLst>
          </p:cNvPr>
          <p:cNvPicPr/>
          <p:nvPr/>
        </p:nvPicPr>
        <p:blipFill>
          <a:blip r:embed="rId4"/>
          <a:srcRect/>
          <a:stretch>
            <a:fillRect/>
          </a:stretch>
        </p:blipFill>
        <p:spPr>
          <a:xfrm>
            <a:off x="6605516" y="1064526"/>
            <a:ext cx="4918028" cy="3839618"/>
          </a:xfrm>
          <a:prstGeom prst="rect">
            <a:avLst/>
          </a:prstGeom>
          <a:ln/>
        </p:spPr>
      </p:pic>
    </p:spTree>
    <p:extLst>
      <p:ext uri="{BB962C8B-B14F-4D97-AF65-F5344CB8AC3E}">
        <p14:creationId xmlns:p14="http://schemas.microsoft.com/office/powerpoint/2010/main" val="15208765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D374307-6258-6161-A7CF-0EDAFD8D1BD0}"/>
              </a:ext>
            </a:extLst>
          </p:cNvPr>
          <p:cNvSpPr>
            <a:spLocks noGrp="1"/>
          </p:cNvSpPr>
          <p:nvPr>
            <p:ph type="title"/>
          </p:nvPr>
        </p:nvSpPr>
        <p:spPr>
          <a:xfrm>
            <a:off x="838200" y="365126"/>
            <a:ext cx="10515600" cy="883104"/>
          </a:xfrm>
        </p:spPr>
        <p:txBody>
          <a:bodyPr>
            <a:normAutofit/>
          </a:bodyPr>
          <a:lstStyle/>
          <a:p>
            <a:r>
              <a:rPr lang="es-MX" sz="4000" b="1" dirty="0"/>
              <a:t>Referencias</a:t>
            </a:r>
          </a:p>
        </p:txBody>
      </p:sp>
      <p:sp>
        <p:nvSpPr>
          <p:cNvPr id="3" name="Marcador de contenido 2">
            <a:extLst>
              <a:ext uri="{FF2B5EF4-FFF2-40B4-BE49-F238E27FC236}">
                <a16:creationId xmlns:a16="http://schemas.microsoft.com/office/drawing/2014/main" id="{8D37A324-B382-779D-B194-0AF56EDB6B9A}"/>
              </a:ext>
            </a:extLst>
          </p:cNvPr>
          <p:cNvSpPr>
            <a:spLocks noGrp="1"/>
          </p:cNvSpPr>
          <p:nvPr>
            <p:ph idx="1"/>
          </p:nvPr>
        </p:nvSpPr>
        <p:spPr>
          <a:xfrm>
            <a:off x="493485" y="1359568"/>
            <a:ext cx="11567885" cy="4817395"/>
          </a:xfrm>
        </p:spPr>
        <p:txBody>
          <a:bodyPr>
            <a:normAutofit/>
          </a:bodyPr>
          <a:lstStyle/>
          <a:p>
            <a:pPr marL="735965" marR="19050" indent="0">
              <a:lnSpc>
                <a:spcPct val="115000"/>
              </a:lnSpc>
              <a:spcBef>
                <a:spcPts val="1455"/>
              </a:spcBef>
              <a:spcAft>
                <a:spcPts val="0"/>
              </a:spcAft>
              <a:buNone/>
            </a:pPr>
            <a:r>
              <a:rPr lang="es-MX" sz="1800" dirty="0">
                <a:solidFill>
                  <a:srgbClr val="000000"/>
                </a:solidFill>
                <a:effectLst/>
                <a:latin typeface="Arial" panose="020B0604020202020204" pitchFamily="34" charset="0"/>
                <a:ea typeface="Arial" panose="020B0604020202020204" pitchFamily="34" charset="0"/>
              </a:rPr>
              <a:t>Matriz de habilidades digitales (2014). DGTIC, UNAM. Consultado el 7 de marzo de 2020 en </a:t>
            </a:r>
            <a:r>
              <a:rPr lang="es-MX" sz="1800" dirty="0">
                <a:solidFill>
                  <a:srgbClr val="0000FF"/>
                </a:solidFill>
                <a:effectLst/>
                <a:latin typeface="Arial" panose="020B0604020202020204" pitchFamily="34" charset="0"/>
                <a:ea typeface="Arial" panose="020B0604020202020204" pitchFamily="34" charset="0"/>
              </a:rPr>
              <a:t>https://educatic.unam.mx/publicaciones/matriz-habilidades-digitales-2014.pdf </a:t>
            </a:r>
            <a:endParaRPr lang="es-MX" sz="1800" dirty="0">
              <a:effectLst/>
              <a:latin typeface="Arial" panose="020B0604020202020204" pitchFamily="34" charset="0"/>
              <a:ea typeface="Arial" panose="020B0604020202020204" pitchFamily="34" charset="0"/>
            </a:endParaRPr>
          </a:p>
          <a:p>
            <a:pPr marL="737235">
              <a:lnSpc>
                <a:spcPct val="115000"/>
              </a:lnSpc>
              <a:spcBef>
                <a:spcPts val="55"/>
              </a:spcBef>
              <a:spcAft>
                <a:spcPts val="0"/>
              </a:spcAft>
            </a:pPr>
            <a:endParaRPr lang="es-MX" sz="1800" dirty="0">
              <a:effectLst/>
              <a:latin typeface="Arial" panose="020B0604020202020204" pitchFamily="34" charset="0"/>
              <a:ea typeface="Arial" panose="020B0604020202020204" pitchFamily="34" charset="0"/>
            </a:endParaRPr>
          </a:p>
          <a:p>
            <a:pPr marL="508635" indent="0">
              <a:lnSpc>
                <a:spcPct val="115000"/>
              </a:lnSpc>
              <a:spcBef>
                <a:spcPts val="55"/>
              </a:spcBef>
              <a:spcAft>
                <a:spcPts val="0"/>
              </a:spcAft>
              <a:buNone/>
            </a:pPr>
            <a:r>
              <a:rPr lang="es-MX" sz="1800" dirty="0" err="1">
                <a:solidFill>
                  <a:srgbClr val="000000"/>
                </a:solidFill>
                <a:effectLst/>
                <a:latin typeface="Arial" panose="020B0604020202020204" pitchFamily="34" charset="0"/>
                <a:ea typeface="Arial" panose="020B0604020202020204" pitchFamily="34" charset="0"/>
              </a:rPr>
              <a:t>Nunan</a:t>
            </a:r>
            <a:r>
              <a:rPr lang="es-MX" sz="1800" dirty="0">
                <a:solidFill>
                  <a:srgbClr val="000000"/>
                </a:solidFill>
                <a:effectLst/>
                <a:latin typeface="Arial" panose="020B0604020202020204" pitchFamily="34" charset="0"/>
                <a:ea typeface="Arial" panose="020B0604020202020204" pitchFamily="34" charset="0"/>
              </a:rPr>
              <a:t>, D. (1988). </a:t>
            </a:r>
            <a:r>
              <a:rPr lang="es-MX" sz="1800" i="1" dirty="0" err="1">
                <a:solidFill>
                  <a:srgbClr val="000000"/>
                </a:solidFill>
                <a:effectLst/>
                <a:latin typeface="Arial" panose="020B0604020202020204" pitchFamily="34" charset="0"/>
                <a:ea typeface="Arial" panose="020B0604020202020204" pitchFamily="34" charset="0"/>
              </a:rPr>
              <a:t>The</a:t>
            </a:r>
            <a:r>
              <a:rPr lang="es-MX" sz="1800" i="1" dirty="0">
                <a:solidFill>
                  <a:srgbClr val="000000"/>
                </a:solidFill>
                <a:effectLst/>
                <a:latin typeface="Arial" panose="020B0604020202020204" pitchFamily="34" charset="0"/>
                <a:ea typeface="Arial" panose="020B0604020202020204" pitchFamily="34" charset="0"/>
              </a:rPr>
              <a:t> </a:t>
            </a:r>
            <a:r>
              <a:rPr lang="es-MX" sz="1800" i="1" dirty="0" err="1">
                <a:solidFill>
                  <a:srgbClr val="000000"/>
                </a:solidFill>
                <a:effectLst/>
                <a:latin typeface="Arial" panose="020B0604020202020204" pitchFamily="34" charset="0"/>
                <a:ea typeface="Arial" panose="020B0604020202020204" pitchFamily="34" charset="0"/>
              </a:rPr>
              <a:t>Learner-Centered</a:t>
            </a:r>
            <a:r>
              <a:rPr lang="es-MX" sz="1800" i="1" dirty="0">
                <a:solidFill>
                  <a:srgbClr val="000000"/>
                </a:solidFill>
                <a:effectLst/>
                <a:latin typeface="Arial" panose="020B0604020202020204" pitchFamily="34" charset="0"/>
                <a:ea typeface="Arial" panose="020B0604020202020204" pitchFamily="34" charset="0"/>
              </a:rPr>
              <a:t> </a:t>
            </a:r>
            <a:r>
              <a:rPr lang="es-MX" sz="1800" i="1" dirty="0" err="1">
                <a:solidFill>
                  <a:srgbClr val="000000"/>
                </a:solidFill>
                <a:effectLst/>
                <a:latin typeface="Arial" panose="020B0604020202020204" pitchFamily="34" charset="0"/>
                <a:ea typeface="Arial" panose="020B0604020202020204" pitchFamily="34" charset="0"/>
              </a:rPr>
              <a:t>Curriculum</a:t>
            </a:r>
            <a:r>
              <a:rPr lang="es-MX" sz="1800" i="1" dirty="0">
                <a:solidFill>
                  <a:srgbClr val="000000"/>
                </a:solidFill>
                <a:effectLst/>
                <a:latin typeface="Arial" panose="020B0604020202020204" pitchFamily="34" charset="0"/>
                <a:ea typeface="Arial" panose="020B0604020202020204" pitchFamily="34" charset="0"/>
              </a:rPr>
              <a:t>. </a:t>
            </a:r>
            <a:r>
              <a:rPr lang="es-MX" sz="1800" dirty="0">
                <a:solidFill>
                  <a:srgbClr val="000000"/>
                </a:solidFill>
                <a:effectLst/>
                <a:latin typeface="Arial" panose="020B0604020202020204" pitchFamily="34" charset="0"/>
                <a:ea typeface="Arial" panose="020B0604020202020204" pitchFamily="34" charset="0"/>
              </a:rPr>
              <a:t>USA: Cambridge </a:t>
            </a:r>
            <a:r>
              <a:rPr lang="es-MX" sz="1800" dirty="0" err="1">
                <a:solidFill>
                  <a:srgbClr val="000000"/>
                </a:solidFill>
                <a:effectLst/>
                <a:latin typeface="Arial" panose="020B0604020202020204" pitchFamily="34" charset="0"/>
                <a:ea typeface="Arial" panose="020B0604020202020204" pitchFamily="34" charset="0"/>
              </a:rPr>
              <a:t>University</a:t>
            </a:r>
            <a:r>
              <a:rPr lang="es-MX" sz="1800" dirty="0">
                <a:solidFill>
                  <a:srgbClr val="000000"/>
                </a:solidFill>
                <a:effectLst/>
                <a:latin typeface="Arial" panose="020B0604020202020204" pitchFamily="34" charset="0"/>
                <a:ea typeface="Arial" panose="020B0604020202020204" pitchFamily="34" charset="0"/>
              </a:rPr>
              <a:t> </a:t>
            </a:r>
            <a:r>
              <a:rPr lang="es-MX" sz="1800" dirty="0" err="1">
                <a:solidFill>
                  <a:srgbClr val="000000"/>
                </a:solidFill>
                <a:effectLst/>
                <a:latin typeface="Arial" panose="020B0604020202020204" pitchFamily="34" charset="0"/>
                <a:ea typeface="Arial" panose="020B0604020202020204" pitchFamily="34" charset="0"/>
              </a:rPr>
              <a:t>Press</a:t>
            </a:r>
            <a:r>
              <a:rPr lang="es-MX" sz="1800" dirty="0">
                <a:solidFill>
                  <a:srgbClr val="000000"/>
                </a:solidFill>
                <a:effectLst/>
                <a:latin typeface="Arial" panose="020B0604020202020204" pitchFamily="34" charset="0"/>
                <a:ea typeface="Arial" panose="020B0604020202020204" pitchFamily="34" charset="0"/>
              </a:rPr>
              <a:t>.</a:t>
            </a:r>
            <a:endParaRPr lang="es-MX" sz="1800" dirty="0">
              <a:effectLst/>
              <a:latin typeface="Arial" panose="020B0604020202020204" pitchFamily="34" charset="0"/>
              <a:ea typeface="Arial" panose="020B0604020202020204" pitchFamily="34" charset="0"/>
            </a:endParaRPr>
          </a:p>
          <a:p>
            <a:pPr marL="735965" marR="17145" indent="0">
              <a:lnSpc>
                <a:spcPct val="115000"/>
              </a:lnSpc>
              <a:spcAft>
                <a:spcPts val="0"/>
              </a:spcAft>
              <a:buNone/>
            </a:pPr>
            <a:r>
              <a:rPr lang="es-MX" sz="1800" dirty="0">
                <a:solidFill>
                  <a:srgbClr val="000000"/>
                </a:solidFill>
                <a:effectLst/>
                <a:latin typeface="Arial" panose="020B0604020202020204" pitchFamily="34" charset="0"/>
                <a:ea typeface="Arial" panose="020B0604020202020204" pitchFamily="34" charset="0"/>
              </a:rPr>
              <a:t>Programa de Física IV. Escuela Nacional Preparatoria. Consultado el 7 de marzo de 2020 en </a:t>
            </a:r>
            <a:r>
              <a:rPr lang="es-MX" sz="1800" dirty="0">
                <a:solidFill>
                  <a:srgbClr val="0000FF"/>
                </a:solidFill>
                <a:effectLst/>
                <a:latin typeface="Arial" panose="020B0604020202020204" pitchFamily="34" charset="0"/>
                <a:ea typeface="Arial" panose="020B0604020202020204" pitchFamily="34" charset="0"/>
              </a:rPr>
              <a:t>http://enp.unam.mx/assets/pdf/planesdeestudio/6to/1621_fisica_4_area_2.pdf </a:t>
            </a:r>
            <a:endParaRPr lang="es-MX" sz="1800" dirty="0">
              <a:effectLst/>
              <a:latin typeface="Arial" panose="020B0604020202020204" pitchFamily="34" charset="0"/>
              <a:ea typeface="Arial" panose="020B0604020202020204" pitchFamily="34" charset="0"/>
            </a:endParaRPr>
          </a:p>
          <a:p>
            <a:pPr marL="735965" marR="21590" indent="0">
              <a:lnSpc>
                <a:spcPct val="115000"/>
              </a:lnSpc>
              <a:spcBef>
                <a:spcPts val="55"/>
              </a:spcBef>
              <a:spcAft>
                <a:spcPts val="0"/>
              </a:spcAft>
              <a:buNone/>
            </a:pPr>
            <a:endParaRPr lang="es-MX" sz="1800" dirty="0">
              <a:solidFill>
                <a:srgbClr val="000000"/>
              </a:solidFill>
              <a:latin typeface="Arial" panose="020B0604020202020204" pitchFamily="34" charset="0"/>
              <a:ea typeface="Arial" panose="020B0604020202020204" pitchFamily="34" charset="0"/>
            </a:endParaRPr>
          </a:p>
          <a:p>
            <a:pPr marL="735965" marR="21590" indent="0">
              <a:lnSpc>
                <a:spcPct val="115000"/>
              </a:lnSpc>
              <a:spcBef>
                <a:spcPts val="55"/>
              </a:spcBef>
              <a:spcAft>
                <a:spcPts val="0"/>
              </a:spcAft>
              <a:buNone/>
            </a:pPr>
            <a:r>
              <a:rPr lang="es-MX" sz="1800" dirty="0">
                <a:solidFill>
                  <a:srgbClr val="000000"/>
                </a:solidFill>
                <a:effectLst/>
                <a:latin typeface="Arial" panose="020B0604020202020204" pitchFamily="34" charset="0"/>
                <a:ea typeface="Arial" panose="020B0604020202020204" pitchFamily="34" charset="0"/>
              </a:rPr>
              <a:t>Programa de Inglés VI. Escuela Nacional Preparatoria. Consultado el 7 de marzo de 2020 en </a:t>
            </a:r>
            <a:r>
              <a:rPr lang="es-MX" sz="1800" dirty="0">
                <a:solidFill>
                  <a:srgbClr val="0000FF"/>
                </a:solidFill>
                <a:effectLst/>
                <a:latin typeface="Arial" panose="020B0604020202020204" pitchFamily="34" charset="0"/>
                <a:ea typeface="Arial" panose="020B0604020202020204" pitchFamily="34" charset="0"/>
              </a:rPr>
              <a:t>https://drive.google.com/file/d/1zdx6X7QkIVwXO97qC0SJ9X9_XKiBieC3/view </a:t>
            </a:r>
            <a:endParaRPr lang="es-MX" sz="1800" dirty="0">
              <a:effectLst/>
              <a:latin typeface="Arial" panose="020B0604020202020204" pitchFamily="34" charset="0"/>
              <a:ea typeface="Arial" panose="020B0604020202020204" pitchFamily="34" charset="0"/>
            </a:endParaRPr>
          </a:p>
          <a:p>
            <a:pPr marL="499110" indent="0">
              <a:lnSpc>
                <a:spcPct val="115000"/>
              </a:lnSpc>
              <a:spcBef>
                <a:spcPts val="55"/>
              </a:spcBef>
              <a:spcAft>
                <a:spcPts val="0"/>
              </a:spcAft>
              <a:buNone/>
            </a:pPr>
            <a:r>
              <a:rPr lang="es-MX" sz="1800" dirty="0">
                <a:solidFill>
                  <a:srgbClr val="000000"/>
                </a:solidFill>
                <a:effectLst/>
                <a:latin typeface="Arial" panose="020B0604020202020204" pitchFamily="34" charset="0"/>
                <a:ea typeface="Arial" panose="020B0604020202020204" pitchFamily="34" charset="0"/>
              </a:rPr>
              <a:t> </a:t>
            </a:r>
            <a:endParaRPr lang="es-MX" sz="1800" dirty="0">
              <a:effectLst/>
              <a:latin typeface="Arial" panose="020B0604020202020204" pitchFamily="34" charset="0"/>
              <a:ea typeface="Arial" panose="020B0604020202020204" pitchFamily="34" charset="0"/>
            </a:endParaRPr>
          </a:p>
          <a:p>
            <a:pPr marL="499110" indent="0">
              <a:lnSpc>
                <a:spcPct val="115000"/>
              </a:lnSpc>
              <a:spcBef>
                <a:spcPts val="55"/>
              </a:spcBef>
              <a:spcAft>
                <a:spcPts val="0"/>
              </a:spcAft>
              <a:buNone/>
            </a:pPr>
            <a:r>
              <a:rPr lang="es-MX" sz="1800" dirty="0">
                <a:solidFill>
                  <a:srgbClr val="000000"/>
                </a:solidFill>
                <a:effectLst/>
                <a:latin typeface="Arial" panose="020B0604020202020204" pitchFamily="34" charset="0"/>
                <a:ea typeface="Arial" panose="020B0604020202020204" pitchFamily="34" charset="0"/>
              </a:rPr>
              <a:t>Vygotsky, L. (1986). </a:t>
            </a:r>
            <a:r>
              <a:rPr lang="es-MX" sz="1800" i="1" dirty="0">
                <a:solidFill>
                  <a:srgbClr val="000000"/>
                </a:solidFill>
                <a:effectLst/>
                <a:latin typeface="Arial" panose="020B0604020202020204" pitchFamily="34" charset="0"/>
                <a:ea typeface="Arial" panose="020B0604020202020204" pitchFamily="34" charset="0"/>
              </a:rPr>
              <a:t>Pensamiento y lenguaje</a:t>
            </a:r>
            <a:r>
              <a:rPr lang="es-MX" sz="1800" dirty="0">
                <a:solidFill>
                  <a:srgbClr val="000000"/>
                </a:solidFill>
                <a:effectLst/>
                <a:latin typeface="Arial" panose="020B0604020202020204" pitchFamily="34" charset="0"/>
                <a:ea typeface="Arial" panose="020B0604020202020204" pitchFamily="34" charset="0"/>
              </a:rPr>
              <a:t>. Buenos Aires: La Pléyade. </a:t>
            </a:r>
            <a:endParaRPr lang="es-MX" sz="1800" dirty="0">
              <a:effectLst/>
              <a:latin typeface="Arial" panose="020B0604020202020204" pitchFamily="34" charset="0"/>
              <a:ea typeface="Arial" panose="020B0604020202020204" pitchFamily="34" charset="0"/>
            </a:endParaRPr>
          </a:p>
          <a:p>
            <a:pPr marL="499110" indent="0">
              <a:lnSpc>
                <a:spcPct val="115000"/>
              </a:lnSpc>
              <a:spcBef>
                <a:spcPts val="180"/>
              </a:spcBef>
              <a:spcAft>
                <a:spcPts val="0"/>
              </a:spcAft>
              <a:buNone/>
            </a:pPr>
            <a:r>
              <a:rPr lang="es-MX" sz="1800" dirty="0">
                <a:solidFill>
                  <a:srgbClr val="000000"/>
                </a:solidFill>
                <a:effectLst/>
                <a:latin typeface="Arial" panose="020B0604020202020204" pitchFamily="34" charset="0"/>
                <a:ea typeface="Arial" panose="020B0604020202020204" pitchFamily="34" charset="0"/>
              </a:rPr>
              <a:t> </a:t>
            </a:r>
            <a:endParaRPr lang="es-MX" sz="1800" dirty="0">
              <a:effectLst/>
              <a:latin typeface="Arial" panose="020B0604020202020204" pitchFamily="34" charset="0"/>
              <a:ea typeface="Arial" panose="020B0604020202020204" pitchFamily="34" charset="0"/>
            </a:endParaRPr>
          </a:p>
          <a:p>
            <a:pPr marL="499110" indent="0">
              <a:lnSpc>
                <a:spcPct val="115000"/>
              </a:lnSpc>
              <a:spcBef>
                <a:spcPts val="180"/>
              </a:spcBef>
              <a:spcAft>
                <a:spcPts val="0"/>
              </a:spcAft>
              <a:buNone/>
            </a:pPr>
            <a:r>
              <a:rPr lang="es-MX" sz="1800" dirty="0">
                <a:solidFill>
                  <a:srgbClr val="000000"/>
                </a:solidFill>
                <a:effectLst/>
                <a:latin typeface="Arial" panose="020B0604020202020204" pitchFamily="34" charset="0"/>
                <a:ea typeface="Arial" panose="020B0604020202020204" pitchFamily="34" charset="0"/>
              </a:rPr>
              <a:t>Vygotsky, L. (1988). </a:t>
            </a:r>
            <a:r>
              <a:rPr lang="es-MX" sz="1800" i="1" dirty="0">
                <a:solidFill>
                  <a:srgbClr val="000000"/>
                </a:solidFill>
                <a:effectLst/>
                <a:latin typeface="Arial" panose="020B0604020202020204" pitchFamily="34" charset="0"/>
                <a:ea typeface="Arial" panose="020B0604020202020204" pitchFamily="34" charset="0"/>
              </a:rPr>
              <a:t>El desarrollo de los procesos psicológicos superiores</a:t>
            </a:r>
            <a:r>
              <a:rPr lang="es-MX" sz="1800" dirty="0">
                <a:solidFill>
                  <a:srgbClr val="000000"/>
                </a:solidFill>
                <a:effectLst/>
                <a:latin typeface="Arial" panose="020B0604020202020204" pitchFamily="34" charset="0"/>
                <a:ea typeface="Arial" panose="020B0604020202020204" pitchFamily="34" charset="0"/>
              </a:rPr>
              <a:t>. México: Grijalbo.</a:t>
            </a:r>
            <a:endParaRPr lang="es-MX" sz="1800" dirty="0">
              <a:effectLst/>
              <a:latin typeface="Arial" panose="020B0604020202020204" pitchFamily="34" charset="0"/>
              <a:ea typeface="Arial" panose="020B0604020202020204" pitchFamily="34" charset="0"/>
            </a:endParaRPr>
          </a:p>
          <a:p>
            <a:pPr marL="727710">
              <a:lnSpc>
                <a:spcPct val="115000"/>
              </a:lnSpc>
              <a:spcBef>
                <a:spcPts val="180"/>
              </a:spcBef>
              <a:spcAft>
                <a:spcPts val="0"/>
              </a:spcAft>
            </a:pPr>
            <a:endParaRPr lang="es-MX" sz="1800" dirty="0">
              <a:effectLst/>
              <a:latin typeface="Arial" panose="020B0604020202020204" pitchFamily="34" charset="0"/>
              <a:ea typeface="Arial" panose="020B0604020202020204" pitchFamily="34" charset="0"/>
            </a:endParaRPr>
          </a:p>
          <a:p>
            <a:endParaRPr lang="es-MX" dirty="0"/>
          </a:p>
        </p:txBody>
      </p:sp>
    </p:spTree>
    <p:extLst>
      <p:ext uri="{BB962C8B-B14F-4D97-AF65-F5344CB8AC3E}">
        <p14:creationId xmlns:p14="http://schemas.microsoft.com/office/powerpoint/2010/main" val="37920650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C77005F-E7EE-F8AA-E282-89B02160F709}"/>
              </a:ext>
            </a:extLst>
          </p:cNvPr>
          <p:cNvSpPr>
            <a:spLocks noGrp="1"/>
          </p:cNvSpPr>
          <p:nvPr>
            <p:ph type="ctrTitle"/>
          </p:nvPr>
        </p:nvSpPr>
        <p:spPr>
          <a:xfrm>
            <a:off x="841830" y="1489982"/>
            <a:ext cx="10000341" cy="1939017"/>
          </a:xfrm>
        </p:spPr>
        <p:txBody>
          <a:bodyPr>
            <a:normAutofit/>
          </a:bodyPr>
          <a:lstStyle/>
          <a:p>
            <a:r>
              <a:rPr lang="es-MX" sz="3200" b="1" dirty="0">
                <a:solidFill>
                  <a:srgbClr val="000000"/>
                </a:solidFill>
                <a:effectLst/>
                <a:latin typeface="Arial" panose="020B0604020202020204" pitchFamily="34" charset="0"/>
                <a:ea typeface="Arial" panose="020B0604020202020204" pitchFamily="34" charset="0"/>
              </a:rPr>
              <a:t>Evaluación de dos materias en la ENP: </a:t>
            </a:r>
            <a:br>
              <a:rPr lang="es-MX" sz="3200" b="1" dirty="0">
                <a:solidFill>
                  <a:srgbClr val="000000"/>
                </a:solidFill>
                <a:effectLst/>
                <a:latin typeface="Arial" panose="020B0604020202020204" pitchFamily="34" charset="0"/>
                <a:ea typeface="Arial" panose="020B0604020202020204" pitchFamily="34" charset="0"/>
              </a:rPr>
            </a:br>
            <a:r>
              <a:rPr lang="es-MX" sz="3200" b="1" dirty="0">
                <a:solidFill>
                  <a:srgbClr val="000000"/>
                </a:solidFill>
                <a:effectLst/>
                <a:latin typeface="Arial" panose="020B0604020202020204" pitchFamily="34" charset="0"/>
                <a:ea typeface="Arial" panose="020B0604020202020204" pitchFamily="34" charset="0"/>
              </a:rPr>
              <a:t>Física IV e Inglés VI</a:t>
            </a:r>
            <a:endParaRPr lang="es-MX" sz="3200" dirty="0"/>
          </a:p>
        </p:txBody>
      </p:sp>
      <p:sp>
        <p:nvSpPr>
          <p:cNvPr id="3" name="Subtítulo 2">
            <a:extLst>
              <a:ext uri="{FF2B5EF4-FFF2-40B4-BE49-F238E27FC236}">
                <a16:creationId xmlns:a16="http://schemas.microsoft.com/office/drawing/2014/main" id="{7A553B51-9C59-829C-141C-654240B736BF}"/>
              </a:ext>
            </a:extLst>
          </p:cNvPr>
          <p:cNvSpPr>
            <a:spLocks noGrp="1"/>
          </p:cNvSpPr>
          <p:nvPr>
            <p:ph type="subTitle" idx="1"/>
          </p:nvPr>
        </p:nvSpPr>
        <p:spPr>
          <a:xfrm>
            <a:off x="2641599" y="2888343"/>
            <a:ext cx="8708571" cy="2960913"/>
          </a:xfrm>
        </p:spPr>
        <p:txBody>
          <a:bodyPr>
            <a:normAutofit fontScale="25000" lnSpcReduction="20000"/>
          </a:bodyPr>
          <a:lstStyle/>
          <a:p>
            <a:pPr marR="23495" algn="ctr">
              <a:lnSpc>
                <a:spcPct val="115000"/>
              </a:lnSpc>
            </a:pPr>
            <a:endParaRPr lang="es-MX" sz="1800" dirty="0">
              <a:effectLst/>
              <a:latin typeface="Arial" panose="020B0604020202020204" pitchFamily="34" charset="0"/>
              <a:ea typeface="Arial" panose="020B0604020202020204" pitchFamily="34" charset="0"/>
            </a:endParaRPr>
          </a:p>
          <a:p>
            <a:pPr marR="2347595">
              <a:lnSpc>
                <a:spcPct val="115000"/>
              </a:lnSpc>
              <a:spcBef>
                <a:spcPts val="4375"/>
              </a:spcBef>
              <a:spcAft>
                <a:spcPts val="0"/>
              </a:spcAft>
            </a:pPr>
            <a:r>
              <a:rPr lang="es-MX" sz="6400" b="1" dirty="0">
                <a:solidFill>
                  <a:srgbClr val="000000"/>
                </a:solidFill>
                <a:effectLst/>
                <a:latin typeface="Arial" panose="020B0604020202020204" pitchFamily="34" charset="0"/>
                <a:ea typeface="Arial" panose="020B0604020202020204" pitchFamily="34" charset="0"/>
              </a:rPr>
              <a:t>Reyes Crespo, Sergio </a:t>
            </a:r>
            <a:endParaRPr lang="es-MX" sz="6400" dirty="0">
              <a:effectLst/>
              <a:latin typeface="Arial" panose="020B0604020202020204" pitchFamily="34" charset="0"/>
              <a:ea typeface="Arial" panose="020B0604020202020204" pitchFamily="34" charset="0"/>
            </a:endParaRPr>
          </a:p>
          <a:p>
            <a:pPr marR="2073275">
              <a:lnSpc>
                <a:spcPct val="115000"/>
              </a:lnSpc>
              <a:spcBef>
                <a:spcPts val="50"/>
              </a:spcBef>
              <a:spcAft>
                <a:spcPts val="0"/>
              </a:spcAft>
            </a:pPr>
            <a:r>
              <a:rPr lang="es-MX" sz="6400" dirty="0">
                <a:solidFill>
                  <a:srgbClr val="0000FF"/>
                </a:solidFill>
                <a:effectLst/>
                <a:latin typeface="Arial" panose="020B0604020202020204" pitchFamily="34" charset="0"/>
                <a:ea typeface="Arial" panose="020B0604020202020204" pitchFamily="34" charset="0"/>
                <a:hlinkClick r:id="rId2"/>
              </a:rPr>
              <a:t>sergio.reyes.crespo@enp.unam.mx</a:t>
            </a:r>
            <a:endParaRPr lang="es-MX" sz="6400" dirty="0">
              <a:solidFill>
                <a:srgbClr val="0000FF"/>
              </a:solidFill>
              <a:effectLst/>
              <a:latin typeface="Arial" panose="020B0604020202020204" pitchFamily="34" charset="0"/>
              <a:ea typeface="Arial" panose="020B0604020202020204" pitchFamily="34" charset="0"/>
            </a:endParaRPr>
          </a:p>
          <a:p>
            <a:pPr marR="2073275">
              <a:lnSpc>
                <a:spcPct val="115000"/>
              </a:lnSpc>
              <a:spcBef>
                <a:spcPts val="50"/>
              </a:spcBef>
              <a:spcAft>
                <a:spcPts val="0"/>
              </a:spcAft>
            </a:pPr>
            <a:endParaRPr lang="es-MX" sz="6400" dirty="0">
              <a:effectLst/>
              <a:latin typeface="Arial" panose="020B0604020202020204" pitchFamily="34" charset="0"/>
              <a:ea typeface="Arial" panose="020B0604020202020204" pitchFamily="34" charset="0"/>
            </a:endParaRPr>
          </a:p>
          <a:p>
            <a:pPr marR="2409825">
              <a:lnSpc>
                <a:spcPct val="115000"/>
              </a:lnSpc>
              <a:spcBef>
                <a:spcPts val="1305"/>
              </a:spcBef>
              <a:spcAft>
                <a:spcPts val="0"/>
              </a:spcAft>
            </a:pPr>
            <a:r>
              <a:rPr lang="es-MX" sz="6400" b="1" dirty="0">
                <a:solidFill>
                  <a:srgbClr val="000000"/>
                </a:solidFill>
                <a:effectLst/>
                <a:latin typeface="Arial" panose="020B0604020202020204" pitchFamily="34" charset="0"/>
                <a:ea typeface="Arial" panose="020B0604020202020204" pitchFamily="34" charset="0"/>
              </a:rPr>
              <a:t>León Salinas, David </a:t>
            </a:r>
            <a:endParaRPr lang="es-MX" sz="6400" dirty="0">
              <a:effectLst/>
              <a:latin typeface="Arial" panose="020B0604020202020204" pitchFamily="34" charset="0"/>
              <a:ea typeface="Arial" panose="020B0604020202020204" pitchFamily="34" charset="0"/>
            </a:endParaRPr>
          </a:p>
          <a:p>
            <a:pPr marR="2294255">
              <a:lnSpc>
                <a:spcPct val="115000"/>
              </a:lnSpc>
              <a:spcBef>
                <a:spcPts val="25"/>
              </a:spcBef>
              <a:spcAft>
                <a:spcPts val="0"/>
              </a:spcAft>
            </a:pPr>
            <a:r>
              <a:rPr lang="es-MX" sz="6400" dirty="0">
                <a:solidFill>
                  <a:srgbClr val="0000FF"/>
                </a:solidFill>
                <a:effectLst/>
                <a:latin typeface="Arial" panose="020B0604020202020204" pitchFamily="34" charset="0"/>
                <a:ea typeface="Arial" panose="020B0604020202020204" pitchFamily="34" charset="0"/>
                <a:hlinkClick r:id="rId3"/>
              </a:rPr>
              <a:t>david.leon@enp.unam.mx</a:t>
            </a:r>
            <a:endParaRPr lang="es-MX" sz="6400" dirty="0">
              <a:solidFill>
                <a:srgbClr val="0000FF"/>
              </a:solidFill>
              <a:effectLst/>
              <a:latin typeface="Arial" panose="020B0604020202020204" pitchFamily="34" charset="0"/>
              <a:ea typeface="Arial" panose="020B0604020202020204" pitchFamily="34" charset="0"/>
            </a:endParaRPr>
          </a:p>
          <a:p>
            <a:pPr marR="2294255">
              <a:lnSpc>
                <a:spcPct val="115000"/>
              </a:lnSpc>
              <a:spcBef>
                <a:spcPts val="25"/>
              </a:spcBef>
              <a:spcAft>
                <a:spcPts val="0"/>
              </a:spcAft>
            </a:pPr>
            <a:endParaRPr lang="es-MX" sz="6400" dirty="0">
              <a:solidFill>
                <a:srgbClr val="0000FF"/>
              </a:solidFill>
              <a:effectLst/>
              <a:latin typeface="Arial" panose="020B0604020202020204" pitchFamily="34" charset="0"/>
              <a:ea typeface="Arial" panose="020B0604020202020204" pitchFamily="34" charset="0"/>
            </a:endParaRPr>
          </a:p>
          <a:p>
            <a:pPr marR="2294255">
              <a:lnSpc>
                <a:spcPct val="115000"/>
              </a:lnSpc>
              <a:spcBef>
                <a:spcPts val="25"/>
              </a:spcBef>
            </a:pPr>
            <a:r>
              <a:rPr lang="es-MX" sz="6400" b="1" dirty="0">
                <a:solidFill>
                  <a:srgbClr val="000000"/>
                </a:solidFill>
                <a:effectLst/>
                <a:latin typeface="Arial" panose="020B0604020202020204" pitchFamily="34" charset="0"/>
                <a:ea typeface="Arial" panose="020B0604020202020204" pitchFamily="34" charset="0"/>
              </a:rPr>
              <a:t>Universidad Nacional Autónoma de México </a:t>
            </a:r>
            <a:endParaRPr lang="es-MX" sz="6400" b="1" dirty="0">
              <a:effectLst/>
              <a:latin typeface="Arial" panose="020B0604020202020204" pitchFamily="34" charset="0"/>
              <a:ea typeface="Arial" panose="020B0604020202020204" pitchFamily="34" charset="0"/>
            </a:endParaRPr>
          </a:p>
          <a:p>
            <a:pPr marR="2294255">
              <a:lnSpc>
                <a:spcPct val="115000"/>
              </a:lnSpc>
              <a:spcBef>
                <a:spcPts val="25"/>
              </a:spcBef>
              <a:spcAft>
                <a:spcPts val="0"/>
              </a:spcAft>
            </a:pPr>
            <a:endParaRPr lang="es-MX" sz="6400" dirty="0">
              <a:solidFill>
                <a:srgbClr val="0000FF"/>
              </a:solidFill>
              <a:effectLst/>
              <a:latin typeface="Arial" panose="020B0604020202020204" pitchFamily="34" charset="0"/>
              <a:ea typeface="Arial" panose="020B0604020202020204" pitchFamily="34" charset="0"/>
            </a:endParaRPr>
          </a:p>
          <a:p>
            <a:pPr marR="1196340">
              <a:lnSpc>
                <a:spcPct val="115000"/>
              </a:lnSpc>
              <a:spcBef>
                <a:spcPts val="25"/>
              </a:spcBef>
              <a:spcAft>
                <a:spcPts val="0"/>
              </a:spcAft>
            </a:pPr>
            <a:r>
              <a:rPr lang="es-MX" sz="6400" b="1" dirty="0">
                <a:solidFill>
                  <a:srgbClr val="000000"/>
                </a:solidFill>
                <a:effectLst/>
                <a:latin typeface="Arial" panose="020B0604020202020204" pitchFamily="34" charset="0"/>
                <a:ea typeface="Arial" panose="020B0604020202020204" pitchFamily="34" charset="0"/>
              </a:rPr>
              <a:t>Escuela Nacional Preparatoria Plantel 7 “Ezequiel A. Chávez” </a:t>
            </a:r>
            <a:endParaRPr lang="es-MX" sz="6400" b="1" dirty="0">
              <a:effectLst/>
              <a:latin typeface="Arial" panose="020B0604020202020204" pitchFamily="34" charset="0"/>
              <a:ea typeface="Arial" panose="020B0604020202020204" pitchFamily="34" charset="0"/>
            </a:endParaRPr>
          </a:p>
          <a:p>
            <a:pPr marR="2294255">
              <a:lnSpc>
                <a:spcPct val="115000"/>
              </a:lnSpc>
              <a:spcBef>
                <a:spcPts val="25"/>
              </a:spcBef>
              <a:spcAft>
                <a:spcPts val="0"/>
              </a:spcAft>
            </a:pPr>
            <a:endParaRPr lang="es-MX" sz="1800" dirty="0">
              <a:effectLst/>
              <a:latin typeface="Arial" panose="020B0604020202020204" pitchFamily="34" charset="0"/>
              <a:ea typeface="Arial" panose="020B0604020202020204" pitchFamily="34" charset="0"/>
            </a:endParaRPr>
          </a:p>
          <a:p>
            <a:endParaRPr lang="es-MX" dirty="0"/>
          </a:p>
        </p:txBody>
      </p:sp>
      <p:pic>
        <p:nvPicPr>
          <p:cNvPr id="6" name="Imagen 5">
            <a:extLst>
              <a:ext uri="{FF2B5EF4-FFF2-40B4-BE49-F238E27FC236}">
                <a16:creationId xmlns:a16="http://schemas.microsoft.com/office/drawing/2014/main" id="{8A05422F-9042-E1CC-89B8-064627B1250F}"/>
              </a:ext>
            </a:extLst>
          </p:cNvPr>
          <p:cNvPicPr>
            <a:picLocks noChangeAspect="1"/>
          </p:cNvPicPr>
          <p:nvPr/>
        </p:nvPicPr>
        <p:blipFill>
          <a:blip r:embed="rId4"/>
          <a:stretch>
            <a:fillRect/>
          </a:stretch>
        </p:blipFill>
        <p:spPr>
          <a:xfrm>
            <a:off x="606559" y="708707"/>
            <a:ext cx="3894998" cy="1765979"/>
          </a:xfrm>
          <a:prstGeom prst="rect">
            <a:avLst/>
          </a:prstGeom>
        </p:spPr>
      </p:pic>
      <p:pic>
        <p:nvPicPr>
          <p:cNvPr id="7" name="Imagen 6">
            <a:extLst>
              <a:ext uri="{FF2B5EF4-FFF2-40B4-BE49-F238E27FC236}">
                <a16:creationId xmlns:a16="http://schemas.microsoft.com/office/drawing/2014/main" id="{993200AF-3634-54CC-AF1F-18342835E3E6}"/>
              </a:ext>
            </a:extLst>
          </p:cNvPr>
          <p:cNvPicPr>
            <a:picLocks noChangeAspect="1"/>
          </p:cNvPicPr>
          <p:nvPr/>
        </p:nvPicPr>
        <p:blipFill>
          <a:blip r:embed="rId5">
            <a:extLst>
              <a:ext uri="{28A0092B-C50C-407E-A947-70E740481C1C}">
                <a14:useLocalDpi xmlns:a14="http://schemas.microsoft.com/office/drawing/2010/main" val="0"/>
              </a:ext>
              <a:ext uri="{837473B0-CC2E-450A-ABE3-18F120FF3D39}">
                <a1611:picAttrSrcUrl xmlns:a1611="http://schemas.microsoft.com/office/drawing/2016/11/main" r:id="rId6"/>
              </a:ext>
            </a:extLst>
          </a:blip>
          <a:stretch>
            <a:fillRect/>
          </a:stretch>
        </p:blipFill>
        <p:spPr>
          <a:xfrm>
            <a:off x="5155744" y="270445"/>
            <a:ext cx="1840140" cy="1840140"/>
          </a:xfrm>
          <a:prstGeom prst="rect">
            <a:avLst/>
          </a:prstGeom>
        </p:spPr>
      </p:pic>
      <p:pic>
        <p:nvPicPr>
          <p:cNvPr id="8" name="Imagen 7">
            <a:extLst>
              <a:ext uri="{FF2B5EF4-FFF2-40B4-BE49-F238E27FC236}">
                <a16:creationId xmlns:a16="http://schemas.microsoft.com/office/drawing/2014/main" id="{E2B9E210-ED04-3CBE-63C1-3B3F2C35041B}"/>
              </a:ext>
            </a:extLst>
          </p:cNvPr>
          <p:cNvPicPr>
            <a:picLocks noChangeAspect="1"/>
          </p:cNvPicPr>
          <p:nvPr/>
        </p:nvPicPr>
        <p:blipFill>
          <a:blip r:embed="rId7">
            <a:extLst>
              <a:ext uri="{28A0092B-C50C-407E-A947-70E740481C1C}">
                <a14:useLocalDpi xmlns:a14="http://schemas.microsoft.com/office/drawing/2010/main" val="0"/>
              </a:ext>
              <a:ext uri="{837473B0-CC2E-450A-ABE3-18F120FF3D39}">
                <a1611:picAttrSrcUrl xmlns:a1611="http://schemas.microsoft.com/office/drawing/2016/11/main" r:id="rId8"/>
              </a:ext>
            </a:extLst>
          </a:blip>
          <a:stretch>
            <a:fillRect/>
          </a:stretch>
        </p:blipFill>
        <p:spPr>
          <a:xfrm>
            <a:off x="9597570" y="198212"/>
            <a:ext cx="1472287" cy="1912373"/>
          </a:xfrm>
          <a:prstGeom prst="rect">
            <a:avLst/>
          </a:prstGeom>
        </p:spPr>
      </p:pic>
    </p:spTree>
    <p:extLst>
      <p:ext uri="{BB962C8B-B14F-4D97-AF65-F5344CB8AC3E}">
        <p14:creationId xmlns:p14="http://schemas.microsoft.com/office/powerpoint/2010/main" val="31583573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018D5F6-3C9F-B86A-4FC9-279FE567B13F}"/>
              </a:ext>
            </a:extLst>
          </p:cNvPr>
          <p:cNvSpPr>
            <a:spLocks noGrp="1"/>
          </p:cNvSpPr>
          <p:nvPr>
            <p:ph type="title"/>
          </p:nvPr>
        </p:nvSpPr>
        <p:spPr/>
        <p:txBody>
          <a:bodyPr/>
          <a:lstStyle/>
          <a:p>
            <a:r>
              <a:rPr lang="es-MX" b="1" dirty="0"/>
              <a:t>Contenido</a:t>
            </a:r>
          </a:p>
        </p:txBody>
      </p:sp>
      <p:sp>
        <p:nvSpPr>
          <p:cNvPr id="3" name="Marcador de contenido 2">
            <a:extLst>
              <a:ext uri="{FF2B5EF4-FFF2-40B4-BE49-F238E27FC236}">
                <a16:creationId xmlns:a16="http://schemas.microsoft.com/office/drawing/2014/main" id="{0BA59400-D751-2BF9-8D62-C7AE7FAB851C}"/>
              </a:ext>
            </a:extLst>
          </p:cNvPr>
          <p:cNvSpPr>
            <a:spLocks noGrp="1"/>
          </p:cNvSpPr>
          <p:nvPr>
            <p:ph idx="1"/>
          </p:nvPr>
        </p:nvSpPr>
        <p:spPr/>
        <p:txBody>
          <a:bodyPr/>
          <a:lstStyle/>
          <a:p>
            <a:r>
              <a:rPr lang="es-MX" dirty="0"/>
              <a:t>Introducción</a:t>
            </a:r>
          </a:p>
          <a:p>
            <a:r>
              <a:rPr lang="es-MX" dirty="0"/>
              <a:t>Propuesta didáctica</a:t>
            </a:r>
          </a:p>
          <a:p>
            <a:r>
              <a:rPr lang="es-MX" dirty="0"/>
              <a:t>Proceso de evaluación y validación del material didáctico</a:t>
            </a:r>
          </a:p>
          <a:p>
            <a:r>
              <a:rPr lang="es-MX" dirty="0"/>
              <a:t>Instrumentos de evaluación</a:t>
            </a:r>
          </a:p>
          <a:p>
            <a:r>
              <a:rPr lang="es-MX" dirty="0"/>
              <a:t>Resultados</a:t>
            </a:r>
          </a:p>
          <a:p>
            <a:r>
              <a:rPr lang="es-MX" dirty="0"/>
              <a:t>Análisis y conclusiones</a:t>
            </a:r>
          </a:p>
          <a:p>
            <a:r>
              <a:rPr lang="es-MX" dirty="0"/>
              <a:t>Referencias</a:t>
            </a:r>
          </a:p>
        </p:txBody>
      </p:sp>
      <p:pic>
        <p:nvPicPr>
          <p:cNvPr id="6" name="Imagen 5">
            <a:extLst>
              <a:ext uri="{FF2B5EF4-FFF2-40B4-BE49-F238E27FC236}">
                <a16:creationId xmlns:a16="http://schemas.microsoft.com/office/drawing/2014/main" id="{8DEE3AE2-E9E6-B32E-F2CC-CD9D4EED349F}"/>
              </a:ext>
            </a:extLst>
          </p:cNvPr>
          <p:cNvPicPr>
            <a:picLocks noChangeAspect="1"/>
          </p:cNvPicPr>
          <p:nvPr/>
        </p:nvPicPr>
        <p:blipFill>
          <a:blip r:embed="rId2"/>
          <a:stretch>
            <a:fillRect/>
          </a:stretch>
        </p:blipFill>
        <p:spPr>
          <a:xfrm>
            <a:off x="5929767" y="3773693"/>
            <a:ext cx="5598205" cy="2538207"/>
          </a:xfrm>
          <a:prstGeom prst="rect">
            <a:avLst/>
          </a:prstGeom>
        </p:spPr>
      </p:pic>
    </p:spTree>
    <p:extLst>
      <p:ext uri="{BB962C8B-B14F-4D97-AF65-F5344CB8AC3E}">
        <p14:creationId xmlns:p14="http://schemas.microsoft.com/office/powerpoint/2010/main" val="1754189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787636F-24A2-6A2F-68BF-0615327181BA}"/>
              </a:ext>
            </a:extLst>
          </p:cNvPr>
          <p:cNvSpPr>
            <a:spLocks noGrp="1"/>
          </p:cNvSpPr>
          <p:nvPr>
            <p:ph type="title"/>
          </p:nvPr>
        </p:nvSpPr>
        <p:spPr/>
        <p:txBody>
          <a:bodyPr/>
          <a:lstStyle/>
          <a:p>
            <a:r>
              <a:rPr lang="es-MX" b="1" dirty="0"/>
              <a:t>Introducción (1)</a:t>
            </a:r>
          </a:p>
        </p:txBody>
      </p:sp>
      <p:sp>
        <p:nvSpPr>
          <p:cNvPr id="3" name="Marcador de contenido 2">
            <a:extLst>
              <a:ext uri="{FF2B5EF4-FFF2-40B4-BE49-F238E27FC236}">
                <a16:creationId xmlns:a16="http://schemas.microsoft.com/office/drawing/2014/main" id="{946AA938-35B0-0233-8B23-FA056D81593E}"/>
              </a:ext>
            </a:extLst>
          </p:cNvPr>
          <p:cNvSpPr>
            <a:spLocks noGrp="1"/>
          </p:cNvSpPr>
          <p:nvPr>
            <p:ph idx="1"/>
          </p:nvPr>
        </p:nvSpPr>
        <p:spPr>
          <a:xfrm>
            <a:off x="275771" y="1393371"/>
            <a:ext cx="11698515" cy="4783592"/>
          </a:xfrm>
        </p:spPr>
        <p:txBody>
          <a:bodyPr/>
          <a:lstStyle/>
          <a:p>
            <a:r>
              <a:rPr lang="es-MX" sz="2400" dirty="0">
                <a:solidFill>
                  <a:srgbClr val="000000"/>
                </a:solidFill>
                <a:latin typeface="Arial" panose="020B0604020202020204" pitchFamily="34" charset="0"/>
                <a:ea typeface="Arial" panose="020B0604020202020204" pitchFamily="34" charset="0"/>
              </a:rPr>
              <a:t>T</a:t>
            </a:r>
            <a:r>
              <a:rPr lang="es-MX" sz="2400" dirty="0">
                <a:solidFill>
                  <a:srgbClr val="000000"/>
                </a:solidFill>
                <a:effectLst/>
                <a:latin typeface="Arial" panose="020B0604020202020204" pitchFamily="34" charset="0"/>
                <a:ea typeface="Arial" panose="020B0604020202020204" pitchFamily="34" charset="0"/>
              </a:rPr>
              <a:t>ransversalidad en la Escuela Nacional Preparatoria </a:t>
            </a:r>
          </a:p>
          <a:p>
            <a:r>
              <a:rPr lang="es-MX" sz="2400" dirty="0">
                <a:solidFill>
                  <a:srgbClr val="000000"/>
                </a:solidFill>
                <a:effectLst/>
                <a:latin typeface="Arial" panose="020B0604020202020204" pitchFamily="34" charset="0"/>
                <a:ea typeface="Arial" panose="020B0604020202020204" pitchFamily="34" charset="0"/>
              </a:rPr>
              <a:t>Ciclo escolar 2021-2022:  Física IV e Inglés VI con un grupo del turno diurno del plantel 7</a:t>
            </a:r>
          </a:p>
          <a:p>
            <a:r>
              <a:rPr lang="es-MX" sz="2400" dirty="0">
                <a:solidFill>
                  <a:srgbClr val="000000"/>
                </a:solidFill>
                <a:latin typeface="Arial" panose="020B0604020202020204" pitchFamily="34" charset="0"/>
                <a:ea typeface="Arial" panose="020B0604020202020204" pitchFamily="34" charset="0"/>
              </a:rPr>
              <a:t>I</a:t>
            </a:r>
            <a:r>
              <a:rPr lang="es-MX" sz="2400" dirty="0">
                <a:solidFill>
                  <a:srgbClr val="000000"/>
                </a:solidFill>
                <a:effectLst/>
                <a:latin typeface="Arial" panose="020B0604020202020204" pitchFamily="34" charset="0"/>
                <a:ea typeface="Arial" panose="020B0604020202020204" pitchFamily="34" charset="0"/>
              </a:rPr>
              <a:t>nstrumentos de evaluación: lista de cotejo para el producto final y una lista de cotejo como guía para la presentación de su proyecto. </a:t>
            </a:r>
          </a:p>
          <a:p>
            <a:r>
              <a:rPr lang="es-MX" sz="2400" dirty="0">
                <a:solidFill>
                  <a:srgbClr val="000000"/>
                </a:solidFill>
                <a:effectLst/>
                <a:latin typeface="Arial" panose="020B0604020202020204" pitchFamily="34" charset="0"/>
                <a:ea typeface="Arial" panose="020B0604020202020204" pitchFamily="34" charset="0"/>
              </a:rPr>
              <a:t>Los objetivos que se cubrieron fueron de Física IV la Unidad 2: Fluidos e impulsos eléctricos en el cuerpo humano, y de Inglés VI la Unidad 2: Identificará información específica por medio de la lectura de textos argumentativos para organizar información detallada. </a:t>
            </a:r>
          </a:p>
          <a:p>
            <a:r>
              <a:rPr lang="es-MX" sz="2400" dirty="0">
                <a:solidFill>
                  <a:srgbClr val="000000"/>
                </a:solidFill>
                <a:effectLst/>
                <a:latin typeface="Arial" panose="020B0604020202020204" pitchFamily="34" charset="0"/>
                <a:ea typeface="Arial" panose="020B0604020202020204" pitchFamily="34" charset="0"/>
              </a:rPr>
              <a:t>Presentamos ejemplos del producto y conclusiones del proyecto mediado por tecnología como evaluación del aprendizaje. </a:t>
            </a:r>
            <a:endParaRPr lang="es-MX" sz="2400" dirty="0">
              <a:effectLst/>
              <a:latin typeface="Arial" panose="020B0604020202020204" pitchFamily="34" charset="0"/>
              <a:ea typeface="Arial" panose="020B0604020202020204" pitchFamily="34" charset="0"/>
            </a:endParaRPr>
          </a:p>
          <a:p>
            <a:endParaRPr lang="es-MX" dirty="0"/>
          </a:p>
        </p:txBody>
      </p:sp>
      <p:pic>
        <p:nvPicPr>
          <p:cNvPr id="6" name="Imagen 5">
            <a:extLst>
              <a:ext uri="{FF2B5EF4-FFF2-40B4-BE49-F238E27FC236}">
                <a16:creationId xmlns:a16="http://schemas.microsoft.com/office/drawing/2014/main" id="{9CD3B5F8-EAD7-ABFC-13D3-14C8CC702312}"/>
              </a:ext>
            </a:extLst>
          </p:cNvPr>
          <p:cNvPicPr>
            <a:picLocks noChangeAspect="1"/>
          </p:cNvPicPr>
          <p:nvPr/>
        </p:nvPicPr>
        <p:blipFill>
          <a:blip r:embed="rId2"/>
          <a:stretch>
            <a:fillRect/>
          </a:stretch>
        </p:blipFill>
        <p:spPr>
          <a:xfrm>
            <a:off x="9145488" y="226106"/>
            <a:ext cx="1839331" cy="1464582"/>
          </a:xfrm>
          <a:prstGeom prst="rect">
            <a:avLst/>
          </a:prstGeom>
        </p:spPr>
      </p:pic>
    </p:spTree>
    <p:extLst>
      <p:ext uri="{BB962C8B-B14F-4D97-AF65-F5344CB8AC3E}">
        <p14:creationId xmlns:p14="http://schemas.microsoft.com/office/powerpoint/2010/main" val="39034311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600AD0F-BD9A-C3CE-9AB7-AA73ECF6A75C}"/>
              </a:ext>
            </a:extLst>
          </p:cNvPr>
          <p:cNvSpPr>
            <a:spLocks noGrp="1"/>
          </p:cNvSpPr>
          <p:nvPr>
            <p:ph type="title"/>
          </p:nvPr>
        </p:nvSpPr>
        <p:spPr>
          <a:xfrm>
            <a:off x="838200" y="365126"/>
            <a:ext cx="10515600" cy="476704"/>
          </a:xfrm>
        </p:spPr>
        <p:txBody>
          <a:bodyPr>
            <a:normAutofit fontScale="90000"/>
          </a:bodyPr>
          <a:lstStyle/>
          <a:p>
            <a:r>
              <a:rPr lang="es-MX" b="1" dirty="0"/>
              <a:t>Introducción</a:t>
            </a:r>
            <a:r>
              <a:rPr lang="es-MX" dirty="0"/>
              <a:t> (2)</a:t>
            </a:r>
          </a:p>
        </p:txBody>
      </p:sp>
      <p:sp>
        <p:nvSpPr>
          <p:cNvPr id="3" name="Marcador de contenido 2">
            <a:extLst>
              <a:ext uri="{FF2B5EF4-FFF2-40B4-BE49-F238E27FC236}">
                <a16:creationId xmlns:a16="http://schemas.microsoft.com/office/drawing/2014/main" id="{ED297CE5-1BBD-E5AE-30D9-2BC6DCAC0F24}"/>
              </a:ext>
            </a:extLst>
          </p:cNvPr>
          <p:cNvSpPr>
            <a:spLocks noGrp="1"/>
          </p:cNvSpPr>
          <p:nvPr>
            <p:ph idx="1"/>
          </p:nvPr>
        </p:nvSpPr>
        <p:spPr>
          <a:xfrm>
            <a:off x="838199" y="1161142"/>
            <a:ext cx="11019971" cy="5331731"/>
          </a:xfrm>
        </p:spPr>
        <p:txBody>
          <a:bodyPr>
            <a:normAutofit/>
          </a:bodyPr>
          <a:lstStyle/>
          <a:p>
            <a:r>
              <a:rPr lang="es-MX" sz="2000" dirty="0">
                <a:solidFill>
                  <a:srgbClr val="000000"/>
                </a:solidFill>
                <a:latin typeface="Arial" panose="020B0604020202020204" pitchFamily="34" charset="0"/>
                <a:ea typeface="Arial" panose="020B0604020202020204" pitchFamily="34" charset="0"/>
              </a:rPr>
              <a:t>Las </a:t>
            </a:r>
            <a:r>
              <a:rPr lang="es-MX" sz="2000" dirty="0">
                <a:solidFill>
                  <a:srgbClr val="000000"/>
                </a:solidFill>
                <a:effectLst/>
                <a:latin typeface="Arial" panose="020B0604020202020204" pitchFamily="34" charset="0"/>
                <a:ea typeface="Arial" panose="020B0604020202020204" pitchFamily="34" charset="0"/>
              </a:rPr>
              <a:t>unidades didácticas tienen como objetivo que los alumnos concreticen, apliquen y transfieran los conocimientos adquiridos en los proyectos que realicen en cada unidad.</a:t>
            </a:r>
          </a:p>
          <a:p>
            <a:endParaRPr lang="es-MX" sz="2400" dirty="0">
              <a:solidFill>
                <a:srgbClr val="000000"/>
              </a:solidFill>
              <a:effectLst/>
              <a:latin typeface="Arial" panose="020B0604020202020204" pitchFamily="34" charset="0"/>
              <a:ea typeface="Arial" panose="020B0604020202020204" pitchFamily="34" charset="0"/>
            </a:endParaRPr>
          </a:p>
          <a:p>
            <a:r>
              <a:rPr lang="es-MX" sz="2000" dirty="0">
                <a:solidFill>
                  <a:srgbClr val="000000"/>
                </a:solidFill>
                <a:effectLst/>
                <a:latin typeface="Arial" panose="020B0604020202020204" pitchFamily="34" charset="0"/>
                <a:ea typeface="Arial" panose="020B0604020202020204" pitchFamily="34" charset="0"/>
              </a:rPr>
              <a:t>En el proyecto buscamos que nuestros estudiantes de 6º año de bachillerato apliquen:</a:t>
            </a:r>
          </a:p>
          <a:p>
            <a:pPr marL="0" indent="0">
              <a:buNone/>
            </a:pPr>
            <a:r>
              <a:rPr lang="es-MX" sz="2000" dirty="0">
                <a:solidFill>
                  <a:srgbClr val="000000"/>
                </a:solidFill>
                <a:effectLst/>
                <a:latin typeface="Arial" panose="020B0604020202020204" pitchFamily="34" charset="0"/>
                <a:ea typeface="Arial" panose="020B0604020202020204" pitchFamily="34" charset="0"/>
              </a:rPr>
              <a:t> </a:t>
            </a:r>
          </a:p>
          <a:p>
            <a:pPr lvl="1"/>
            <a:r>
              <a:rPr lang="es-MX" sz="1800" dirty="0">
                <a:solidFill>
                  <a:srgbClr val="000000"/>
                </a:solidFill>
                <a:effectLst/>
                <a:latin typeface="Arial" panose="020B0604020202020204" pitchFamily="34" charset="0"/>
                <a:ea typeface="Arial" panose="020B0604020202020204" pitchFamily="34" charset="0"/>
              </a:rPr>
              <a:t>multidisciplinariedad,</a:t>
            </a:r>
          </a:p>
          <a:p>
            <a:pPr lvl="1"/>
            <a:r>
              <a:rPr lang="es-MX" sz="1800" dirty="0">
                <a:solidFill>
                  <a:srgbClr val="000000"/>
                </a:solidFill>
                <a:effectLst/>
                <a:latin typeface="Arial" panose="020B0604020202020204" pitchFamily="34" charset="0"/>
                <a:ea typeface="Arial" panose="020B0604020202020204" pitchFamily="34" charset="0"/>
              </a:rPr>
              <a:t> transversalidad, </a:t>
            </a:r>
          </a:p>
          <a:p>
            <a:pPr lvl="1"/>
            <a:r>
              <a:rPr lang="es-MX" sz="1800" dirty="0">
                <a:solidFill>
                  <a:srgbClr val="000000"/>
                </a:solidFill>
                <a:effectLst/>
                <a:latin typeface="Arial" panose="020B0604020202020204" pitchFamily="34" charset="0"/>
                <a:ea typeface="Arial" panose="020B0604020202020204" pitchFamily="34" charset="0"/>
              </a:rPr>
              <a:t>lecto escritura, </a:t>
            </a:r>
          </a:p>
          <a:p>
            <a:pPr lvl="1"/>
            <a:r>
              <a:rPr lang="es-MX" sz="1800" dirty="0">
                <a:solidFill>
                  <a:srgbClr val="000000"/>
                </a:solidFill>
                <a:effectLst/>
                <a:latin typeface="Arial" panose="020B0604020202020204" pitchFamily="34" charset="0"/>
                <a:ea typeface="Arial" panose="020B0604020202020204" pitchFamily="34" charset="0"/>
              </a:rPr>
              <a:t>uso adecuado de las TIC y TAC, </a:t>
            </a:r>
          </a:p>
          <a:p>
            <a:pPr lvl="1"/>
            <a:r>
              <a:rPr lang="es-MX" sz="1800" dirty="0">
                <a:solidFill>
                  <a:srgbClr val="000000"/>
                </a:solidFill>
                <a:effectLst/>
                <a:latin typeface="Arial" panose="020B0604020202020204" pitchFamily="34" charset="0"/>
                <a:ea typeface="Arial" panose="020B0604020202020204" pitchFamily="34" charset="0"/>
              </a:rPr>
              <a:t>auto regulación, </a:t>
            </a:r>
          </a:p>
          <a:p>
            <a:pPr lvl="1"/>
            <a:r>
              <a:rPr lang="es-MX" sz="1800" dirty="0">
                <a:solidFill>
                  <a:srgbClr val="000000"/>
                </a:solidFill>
                <a:effectLst/>
                <a:latin typeface="Arial" panose="020B0604020202020204" pitchFamily="34" charset="0"/>
                <a:ea typeface="Arial" panose="020B0604020202020204" pitchFamily="34" charset="0"/>
              </a:rPr>
              <a:t>lectura de comprensión en una lengua extranjera, </a:t>
            </a:r>
          </a:p>
          <a:p>
            <a:pPr lvl="1"/>
            <a:r>
              <a:rPr lang="es-MX" sz="1800" dirty="0">
                <a:solidFill>
                  <a:srgbClr val="000000"/>
                </a:solidFill>
                <a:effectLst/>
                <a:latin typeface="Arial" panose="020B0604020202020204" pitchFamily="34" charset="0"/>
                <a:ea typeface="Arial" panose="020B0604020202020204" pitchFamily="34" charset="0"/>
              </a:rPr>
              <a:t>búsqueda, recuperación y transferencia de información, </a:t>
            </a:r>
          </a:p>
          <a:p>
            <a:pPr lvl="1"/>
            <a:r>
              <a:rPr lang="es-MX" sz="1800" dirty="0">
                <a:solidFill>
                  <a:srgbClr val="000000"/>
                </a:solidFill>
                <a:effectLst/>
                <a:latin typeface="Arial" panose="020B0604020202020204" pitchFamily="34" charset="0"/>
                <a:ea typeface="Arial" panose="020B0604020202020204" pitchFamily="34" charset="0"/>
              </a:rPr>
              <a:t>citación correcta en formato APA, </a:t>
            </a:r>
          </a:p>
          <a:p>
            <a:pPr lvl="1"/>
            <a:r>
              <a:rPr lang="es-MX" sz="1800" dirty="0">
                <a:solidFill>
                  <a:srgbClr val="000000"/>
                </a:solidFill>
                <a:effectLst/>
                <a:latin typeface="Arial" panose="020B0604020202020204" pitchFamily="34" charset="0"/>
                <a:ea typeface="Arial" panose="020B0604020202020204" pitchFamily="34" charset="0"/>
              </a:rPr>
              <a:t>trabajo en equipo y colaborativo </a:t>
            </a:r>
          </a:p>
          <a:p>
            <a:pPr lvl="1"/>
            <a:r>
              <a:rPr lang="es-MX" sz="1800" dirty="0">
                <a:solidFill>
                  <a:srgbClr val="000000"/>
                </a:solidFill>
                <a:effectLst/>
                <a:latin typeface="Arial" panose="020B0604020202020204" pitchFamily="34" charset="0"/>
                <a:ea typeface="Arial" panose="020B0604020202020204" pitchFamily="34" charset="0"/>
              </a:rPr>
              <a:t>aprendizaje basado en proyectos </a:t>
            </a:r>
            <a:endParaRPr lang="es-MX" sz="1800" dirty="0">
              <a:effectLst/>
              <a:latin typeface="Arial" panose="020B0604020202020204" pitchFamily="34" charset="0"/>
              <a:ea typeface="Arial" panose="020B0604020202020204" pitchFamily="34" charset="0"/>
            </a:endParaRPr>
          </a:p>
          <a:p>
            <a:endParaRPr lang="es-MX" dirty="0"/>
          </a:p>
        </p:txBody>
      </p:sp>
      <p:pic>
        <p:nvPicPr>
          <p:cNvPr id="5" name="Imagen 4">
            <a:extLst>
              <a:ext uri="{FF2B5EF4-FFF2-40B4-BE49-F238E27FC236}">
                <a16:creationId xmlns:a16="http://schemas.microsoft.com/office/drawing/2014/main" id="{A2F14992-A2B3-5644-472E-70F28058FFBD}"/>
              </a:ext>
            </a:extLst>
          </p:cNvPr>
          <p:cNvPicPr>
            <a:picLocks noChangeAspect="1"/>
          </p:cNvPicPr>
          <p:nvPr/>
        </p:nvPicPr>
        <p:blipFill>
          <a:blip r:embed="rId2"/>
          <a:stretch>
            <a:fillRect/>
          </a:stretch>
        </p:blipFill>
        <p:spPr>
          <a:xfrm>
            <a:off x="8879331" y="3443513"/>
            <a:ext cx="2474469" cy="1970316"/>
          </a:xfrm>
          <a:prstGeom prst="rect">
            <a:avLst/>
          </a:prstGeom>
        </p:spPr>
      </p:pic>
    </p:spTree>
    <p:extLst>
      <p:ext uri="{BB962C8B-B14F-4D97-AF65-F5344CB8AC3E}">
        <p14:creationId xmlns:p14="http://schemas.microsoft.com/office/powerpoint/2010/main" val="39373891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E0DC7AA-4146-D8E3-0B9C-29F443F85B5F}"/>
              </a:ext>
            </a:extLst>
          </p:cNvPr>
          <p:cNvSpPr>
            <a:spLocks noGrp="1"/>
          </p:cNvSpPr>
          <p:nvPr>
            <p:ph type="title"/>
          </p:nvPr>
        </p:nvSpPr>
        <p:spPr/>
        <p:txBody>
          <a:bodyPr>
            <a:normAutofit fontScale="90000"/>
          </a:bodyPr>
          <a:lstStyle/>
          <a:p>
            <a:r>
              <a:rPr lang="es-MX" sz="4400" b="1" dirty="0">
                <a:solidFill>
                  <a:srgbClr val="000000"/>
                </a:solidFill>
                <a:effectLst/>
                <a:latin typeface="Arial" panose="020B0604020202020204" pitchFamily="34" charset="0"/>
                <a:ea typeface="Arial" panose="020B0604020202020204" pitchFamily="34" charset="0"/>
              </a:rPr>
              <a:t>Propuesta didáctica: Evaluación de dos materias en la ENP: Física IV e Inglés VI</a:t>
            </a:r>
            <a:br>
              <a:rPr lang="es-MX" sz="4400" dirty="0">
                <a:effectLst/>
                <a:latin typeface="Arial" panose="020B0604020202020204" pitchFamily="34" charset="0"/>
                <a:ea typeface="Arial" panose="020B0604020202020204" pitchFamily="34" charset="0"/>
              </a:rPr>
            </a:br>
            <a:endParaRPr lang="es-MX" dirty="0"/>
          </a:p>
        </p:txBody>
      </p:sp>
      <p:sp>
        <p:nvSpPr>
          <p:cNvPr id="3" name="Marcador de contenido 2">
            <a:extLst>
              <a:ext uri="{FF2B5EF4-FFF2-40B4-BE49-F238E27FC236}">
                <a16:creationId xmlns:a16="http://schemas.microsoft.com/office/drawing/2014/main" id="{FD1890F5-B052-7319-85B4-5631BD413890}"/>
              </a:ext>
            </a:extLst>
          </p:cNvPr>
          <p:cNvSpPr>
            <a:spLocks noGrp="1"/>
          </p:cNvSpPr>
          <p:nvPr>
            <p:ph idx="1"/>
          </p:nvPr>
        </p:nvSpPr>
        <p:spPr>
          <a:xfrm>
            <a:off x="637674" y="1576138"/>
            <a:ext cx="10716126" cy="4600826"/>
          </a:xfrm>
        </p:spPr>
        <p:txBody>
          <a:bodyPr>
            <a:normAutofit fontScale="92500"/>
          </a:bodyPr>
          <a:lstStyle/>
          <a:p>
            <a:pPr marR="16510" algn="just">
              <a:lnSpc>
                <a:spcPct val="150000"/>
              </a:lnSpc>
              <a:spcBef>
                <a:spcPts val="55"/>
              </a:spcBef>
              <a:spcAft>
                <a:spcPts val="0"/>
              </a:spcAft>
            </a:pPr>
            <a:r>
              <a:rPr lang="es-MX" sz="3200" b="1" dirty="0">
                <a:solidFill>
                  <a:srgbClr val="000000"/>
                </a:solidFill>
                <a:effectLst/>
                <a:latin typeface="Arial" panose="020B0604020202020204" pitchFamily="34" charset="0"/>
                <a:ea typeface="Arial" panose="020B0604020202020204" pitchFamily="34" charset="0"/>
              </a:rPr>
              <a:t>Objetivo:</a:t>
            </a:r>
            <a:endParaRPr lang="es-MX" sz="3200" b="1" dirty="0">
              <a:effectLst/>
              <a:latin typeface="Arial" panose="020B0604020202020204" pitchFamily="34" charset="0"/>
              <a:ea typeface="Arial" panose="020B0604020202020204" pitchFamily="34" charset="0"/>
            </a:endParaRPr>
          </a:p>
          <a:p>
            <a:pPr marR="16510" algn="just">
              <a:lnSpc>
                <a:spcPct val="150000"/>
              </a:lnSpc>
              <a:spcBef>
                <a:spcPts val="55"/>
              </a:spcBef>
              <a:spcAft>
                <a:spcPts val="0"/>
              </a:spcAft>
            </a:pPr>
            <a:r>
              <a:rPr lang="es-MX" sz="2400" dirty="0">
                <a:solidFill>
                  <a:srgbClr val="000000"/>
                </a:solidFill>
                <a:effectLst/>
                <a:latin typeface="Arial" panose="020B0604020202020204" pitchFamily="34" charset="0"/>
                <a:ea typeface="Arial" panose="020B0604020202020204" pitchFamily="34" charset="0"/>
              </a:rPr>
              <a:t>Evaluar por medio de un proyecto dos materias de 6º. año de la ENP del plantel 7: Física IV e Inglés VI de acuerdo a los objetivos de ambas materias.</a:t>
            </a:r>
          </a:p>
          <a:p>
            <a:pPr marR="16510" algn="just">
              <a:lnSpc>
                <a:spcPct val="150000"/>
              </a:lnSpc>
              <a:spcBef>
                <a:spcPts val="55"/>
              </a:spcBef>
              <a:spcAft>
                <a:spcPts val="0"/>
              </a:spcAft>
            </a:pPr>
            <a:endParaRPr lang="es-MX" sz="2400" dirty="0">
              <a:effectLst/>
              <a:latin typeface="Arial" panose="020B0604020202020204" pitchFamily="34" charset="0"/>
              <a:ea typeface="Arial" panose="020B0604020202020204" pitchFamily="34" charset="0"/>
            </a:endParaRPr>
          </a:p>
          <a:p>
            <a:pPr marR="16510" algn="just">
              <a:lnSpc>
                <a:spcPct val="150000"/>
              </a:lnSpc>
              <a:spcBef>
                <a:spcPts val="55"/>
              </a:spcBef>
            </a:pPr>
            <a:r>
              <a:rPr lang="es-MX" sz="2400" dirty="0">
                <a:solidFill>
                  <a:srgbClr val="000000"/>
                </a:solidFill>
                <a:effectLst/>
                <a:latin typeface="Arial" panose="020B0604020202020204" pitchFamily="34" charset="0"/>
                <a:ea typeface="Arial" panose="020B0604020202020204" pitchFamily="34" charset="0"/>
              </a:rPr>
              <a:t>Población: Grupo 609 del turno diurno del plantel 7 de la ENP, Sección B de Inglés: 24 alumnos.</a:t>
            </a:r>
            <a:endParaRPr lang="es-MX" sz="2400" dirty="0">
              <a:effectLst/>
              <a:latin typeface="Arial" panose="020B0604020202020204" pitchFamily="34" charset="0"/>
              <a:ea typeface="Arial" panose="020B0604020202020204" pitchFamily="34" charset="0"/>
            </a:endParaRPr>
          </a:p>
          <a:p>
            <a:pPr marR="16510" algn="just">
              <a:lnSpc>
                <a:spcPct val="150000"/>
              </a:lnSpc>
              <a:spcBef>
                <a:spcPts val="55"/>
              </a:spcBef>
              <a:spcAft>
                <a:spcPts val="0"/>
              </a:spcAft>
            </a:pPr>
            <a:endParaRPr lang="es-MX" sz="2400" dirty="0">
              <a:effectLst/>
              <a:latin typeface="Arial" panose="020B0604020202020204" pitchFamily="34" charset="0"/>
              <a:ea typeface="Arial" panose="020B0604020202020204" pitchFamily="34" charset="0"/>
            </a:endParaRPr>
          </a:p>
          <a:p>
            <a:pPr marR="16510" algn="just">
              <a:lnSpc>
                <a:spcPct val="150000"/>
              </a:lnSpc>
              <a:spcBef>
                <a:spcPts val="55"/>
              </a:spcBef>
            </a:pPr>
            <a:r>
              <a:rPr lang="es-MX" sz="2400" dirty="0">
                <a:solidFill>
                  <a:srgbClr val="000000"/>
                </a:solidFill>
                <a:effectLst/>
                <a:latin typeface="Arial" panose="020B0604020202020204" pitchFamily="34" charset="0"/>
                <a:ea typeface="Arial" panose="020B0604020202020204" pitchFamily="34" charset="0"/>
              </a:rPr>
              <a:t>Duración: </a:t>
            </a:r>
            <a:r>
              <a:rPr lang="es-MX" sz="2400" dirty="0">
                <a:solidFill>
                  <a:srgbClr val="000000"/>
                </a:solidFill>
                <a:latin typeface="Arial" panose="020B0604020202020204" pitchFamily="34" charset="0"/>
                <a:ea typeface="Arial" panose="020B0604020202020204" pitchFamily="34" charset="0"/>
              </a:rPr>
              <a:t>t</a:t>
            </a:r>
            <a:r>
              <a:rPr lang="es-MX" sz="2400" dirty="0">
                <a:solidFill>
                  <a:srgbClr val="000000"/>
                </a:solidFill>
                <a:effectLst/>
                <a:latin typeface="Arial" panose="020B0604020202020204" pitchFamily="34" charset="0"/>
                <a:ea typeface="Arial" panose="020B0604020202020204" pitchFamily="34" charset="0"/>
              </a:rPr>
              <a:t>res semanas para realizar la infografía.</a:t>
            </a:r>
            <a:endParaRPr lang="es-MX" sz="2400" dirty="0">
              <a:effectLst/>
              <a:latin typeface="Arial" panose="020B0604020202020204" pitchFamily="34" charset="0"/>
              <a:ea typeface="Arial" panose="020B0604020202020204" pitchFamily="34" charset="0"/>
            </a:endParaRPr>
          </a:p>
          <a:p>
            <a:pPr marR="16510" algn="just">
              <a:lnSpc>
                <a:spcPct val="150000"/>
              </a:lnSpc>
              <a:spcBef>
                <a:spcPts val="55"/>
              </a:spcBef>
              <a:spcAft>
                <a:spcPts val="0"/>
              </a:spcAft>
            </a:pPr>
            <a:endParaRPr lang="es-MX" sz="1800" dirty="0">
              <a:effectLst/>
              <a:latin typeface="Arial" panose="020B0604020202020204" pitchFamily="34" charset="0"/>
              <a:ea typeface="Arial" panose="020B0604020202020204" pitchFamily="34" charset="0"/>
            </a:endParaRPr>
          </a:p>
          <a:p>
            <a:endParaRPr lang="es-MX" dirty="0"/>
          </a:p>
        </p:txBody>
      </p:sp>
    </p:spTree>
    <p:extLst>
      <p:ext uri="{BB962C8B-B14F-4D97-AF65-F5344CB8AC3E}">
        <p14:creationId xmlns:p14="http://schemas.microsoft.com/office/powerpoint/2010/main" val="20812144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FA37605-C895-0C09-2462-7EEE8CA51543}"/>
              </a:ext>
            </a:extLst>
          </p:cNvPr>
          <p:cNvSpPr>
            <a:spLocks noGrp="1"/>
          </p:cNvSpPr>
          <p:nvPr>
            <p:ph type="title"/>
          </p:nvPr>
        </p:nvSpPr>
        <p:spPr/>
        <p:txBody>
          <a:bodyPr/>
          <a:lstStyle/>
          <a:p>
            <a:r>
              <a:rPr lang="es-MX" sz="4000" b="1" dirty="0">
                <a:solidFill>
                  <a:srgbClr val="000000"/>
                </a:solidFill>
                <a:effectLst/>
                <a:latin typeface="Arial" panose="020B0604020202020204" pitchFamily="34" charset="0"/>
                <a:ea typeface="Arial" panose="020B0604020202020204" pitchFamily="34" charset="0"/>
              </a:rPr>
              <a:t>Descripción de la propuesta (1)</a:t>
            </a:r>
            <a:br>
              <a:rPr lang="es-MX" sz="1800" dirty="0">
                <a:effectLst/>
                <a:latin typeface="Arial" panose="020B0604020202020204" pitchFamily="34" charset="0"/>
                <a:ea typeface="Arial" panose="020B0604020202020204" pitchFamily="34" charset="0"/>
              </a:rPr>
            </a:br>
            <a:endParaRPr lang="es-MX" dirty="0"/>
          </a:p>
        </p:txBody>
      </p:sp>
      <p:sp>
        <p:nvSpPr>
          <p:cNvPr id="3" name="Marcador de contenido 2">
            <a:extLst>
              <a:ext uri="{FF2B5EF4-FFF2-40B4-BE49-F238E27FC236}">
                <a16:creationId xmlns:a16="http://schemas.microsoft.com/office/drawing/2014/main" id="{1316738B-1E3C-8FCF-6AF8-D95F3BDFA2D7}"/>
              </a:ext>
            </a:extLst>
          </p:cNvPr>
          <p:cNvSpPr>
            <a:spLocks noGrp="1"/>
          </p:cNvSpPr>
          <p:nvPr>
            <p:ph idx="1"/>
          </p:nvPr>
        </p:nvSpPr>
        <p:spPr>
          <a:xfrm>
            <a:off x="275771" y="1103086"/>
            <a:ext cx="11538858" cy="5073877"/>
          </a:xfrm>
        </p:spPr>
        <p:txBody>
          <a:bodyPr/>
          <a:lstStyle/>
          <a:p>
            <a:r>
              <a:rPr lang="es-MX" sz="1800" dirty="0">
                <a:solidFill>
                  <a:srgbClr val="000000"/>
                </a:solidFill>
                <a:effectLst/>
                <a:latin typeface="Arial" panose="020B0604020202020204" pitchFamily="34" charset="0"/>
                <a:ea typeface="Arial" panose="020B0604020202020204" pitchFamily="34" charset="0"/>
              </a:rPr>
              <a:t>La Unidad 2 del programa de Inglés VI dice que el alumno “Identificará información específica por medio de la lectura de textos argumentativos para organizar información en programas establecidos y en agendas.” (Programa de Inglés VI). Organizamos a los alumnos en equipos cooperativos para que leyeran un texto en inglés relacionado con uno de los objetivos del programa de Física IV de la Unidad 2. “</a:t>
            </a:r>
            <a:r>
              <a:rPr lang="es-MX" sz="1800" dirty="0">
                <a:solidFill>
                  <a:srgbClr val="000000"/>
                </a:solidFill>
                <a:effectLst/>
                <a:highlight>
                  <a:srgbClr val="FFFFFF"/>
                </a:highlight>
                <a:latin typeface="Arial" panose="020B0604020202020204" pitchFamily="34" charset="0"/>
                <a:ea typeface="Arial" panose="020B0604020202020204" pitchFamily="34" charset="0"/>
              </a:rPr>
              <a:t>2.9 Identificación de los parámetros físicos que intervienen y fundamentan el funcionamiento de aparatos</a:t>
            </a:r>
            <a:r>
              <a:rPr lang="es-MX" sz="1800" dirty="0">
                <a:solidFill>
                  <a:srgbClr val="000000"/>
                </a:solidFill>
                <a:effectLst/>
                <a:latin typeface="Arial" panose="020B0604020202020204" pitchFamily="34" charset="0"/>
                <a:ea typeface="Arial" panose="020B0604020202020204" pitchFamily="34" charset="0"/>
              </a:rPr>
              <a:t> </a:t>
            </a:r>
            <a:r>
              <a:rPr lang="es-MX" sz="1800" dirty="0">
                <a:solidFill>
                  <a:srgbClr val="000000"/>
                </a:solidFill>
                <a:effectLst/>
                <a:highlight>
                  <a:srgbClr val="FFFFFF"/>
                </a:highlight>
                <a:latin typeface="Arial" panose="020B0604020202020204" pitchFamily="34" charset="0"/>
                <a:ea typeface="Arial" panose="020B0604020202020204" pitchFamily="34" charset="0"/>
              </a:rPr>
              <a:t>biomédicos como: esfigmomanómetro, electrocardiógrafo, desfibrilador, encefalografía, marcapasos, entre</a:t>
            </a:r>
            <a:r>
              <a:rPr lang="es-MX" sz="1800" dirty="0">
                <a:solidFill>
                  <a:srgbClr val="000000"/>
                </a:solidFill>
                <a:effectLst/>
                <a:latin typeface="Arial" panose="020B0604020202020204" pitchFamily="34" charset="0"/>
                <a:ea typeface="Arial" panose="020B0604020202020204" pitchFamily="34" charset="0"/>
              </a:rPr>
              <a:t> </a:t>
            </a:r>
            <a:r>
              <a:rPr lang="es-MX" sz="1800" dirty="0">
                <a:solidFill>
                  <a:srgbClr val="000000"/>
                </a:solidFill>
                <a:effectLst/>
                <a:highlight>
                  <a:srgbClr val="FFFFFF"/>
                </a:highlight>
                <a:latin typeface="Arial" panose="020B0604020202020204" pitchFamily="34" charset="0"/>
                <a:ea typeface="Arial" panose="020B0604020202020204" pitchFamily="34" charset="0"/>
              </a:rPr>
              <a:t>otros. Asociando al funcionamiento del corazón con las células cardiacas y su impulso eléctrico.” (Programa</a:t>
            </a:r>
            <a:r>
              <a:rPr lang="es-MX" sz="1800" dirty="0">
                <a:solidFill>
                  <a:srgbClr val="000000"/>
                </a:solidFill>
                <a:effectLst/>
                <a:latin typeface="Arial" panose="020B0604020202020204" pitchFamily="34" charset="0"/>
                <a:ea typeface="Arial" panose="020B0604020202020204" pitchFamily="34" charset="0"/>
              </a:rPr>
              <a:t> </a:t>
            </a:r>
            <a:r>
              <a:rPr lang="es-MX" sz="1800" dirty="0">
                <a:solidFill>
                  <a:srgbClr val="000000"/>
                </a:solidFill>
                <a:effectLst/>
                <a:highlight>
                  <a:srgbClr val="FFFFFF"/>
                </a:highlight>
                <a:latin typeface="Arial" panose="020B0604020202020204" pitchFamily="34" charset="0"/>
                <a:ea typeface="Arial" panose="020B0604020202020204" pitchFamily="34" charset="0"/>
              </a:rPr>
              <a:t>de Física IV)</a:t>
            </a:r>
            <a:r>
              <a:rPr lang="es-MX" sz="1800" dirty="0">
                <a:solidFill>
                  <a:srgbClr val="000000"/>
                </a:solidFill>
                <a:effectLst/>
                <a:latin typeface="Arial" panose="020B0604020202020204" pitchFamily="34" charset="0"/>
                <a:ea typeface="Arial" panose="020B0604020202020204" pitchFamily="34" charset="0"/>
              </a:rPr>
              <a:t>. Dividimos en </a:t>
            </a:r>
            <a:r>
              <a:rPr lang="es-MX" sz="1800" b="1" dirty="0">
                <a:solidFill>
                  <a:srgbClr val="002060"/>
                </a:solidFill>
                <a:effectLst/>
                <a:latin typeface="Arial" panose="020B0604020202020204" pitchFamily="34" charset="0"/>
                <a:ea typeface="Arial" panose="020B0604020202020204" pitchFamily="34" charset="0"/>
              </a:rPr>
              <a:t>tres sesiones sincrónicas </a:t>
            </a:r>
            <a:r>
              <a:rPr lang="es-MX" sz="1800" dirty="0">
                <a:latin typeface="Arial" panose="020B0604020202020204" pitchFamily="34" charset="0"/>
                <a:ea typeface="Arial" panose="020B0604020202020204" pitchFamily="34" charset="0"/>
              </a:rPr>
              <a:t>para</a:t>
            </a:r>
            <a:r>
              <a:rPr lang="es-MX" sz="1800" b="1" dirty="0">
                <a:solidFill>
                  <a:srgbClr val="002060"/>
                </a:solidFill>
                <a:effectLst/>
                <a:latin typeface="Arial" panose="020B0604020202020204" pitchFamily="34" charset="0"/>
                <a:ea typeface="Arial" panose="020B0604020202020204" pitchFamily="34" charset="0"/>
              </a:rPr>
              <a:t> </a:t>
            </a:r>
            <a:r>
              <a:rPr lang="es-MX" sz="1800" dirty="0">
                <a:solidFill>
                  <a:srgbClr val="000000"/>
                </a:solidFill>
                <a:effectLst/>
                <a:latin typeface="Arial" panose="020B0604020202020204" pitchFamily="34" charset="0"/>
                <a:ea typeface="Arial" panose="020B0604020202020204" pitchFamily="34" charset="0"/>
              </a:rPr>
              <a:t>el desarrollo de la infografía. Cada sesión utilizando la técnica del “</a:t>
            </a:r>
            <a:r>
              <a:rPr lang="es-MX" sz="1800" b="1" dirty="0">
                <a:solidFill>
                  <a:srgbClr val="002060"/>
                </a:solidFill>
                <a:effectLst/>
                <a:latin typeface="Arial" panose="020B0604020202020204" pitchFamily="34" charset="0"/>
                <a:ea typeface="Arial" panose="020B0604020202020204" pitchFamily="34" charset="0"/>
              </a:rPr>
              <a:t>aula invertida</a:t>
            </a:r>
            <a:r>
              <a:rPr lang="es-MX" sz="1800" dirty="0">
                <a:solidFill>
                  <a:srgbClr val="000000"/>
                </a:solidFill>
                <a:effectLst/>
                <a:latin typeface="Arial" panose="020B0604020202020204" pitchFamily="34" charset="0"/>
                <a:ea typeface="Arial" panose="020B0604020202020204" pitchFamily="34" charset="0"/>
              </a:rPr>
              <a:t>” con el fin de optimizar el tiempo de las sesiones sincrónicas. </a:t>
            </a:r>
          </a:p>
          <a:p>
            <a:endParaRPr lang="es-MX" sz="1800" dirty="0">
              <a:solidFill>
                <a:srgbClr val="000000"/>
              </a:solidFill>
              <a:effectLst/>
              <a:latin typeface="Arial" panose="020B0604020202020204" pitchFamily="34" charset="0"/>
              <a:ea typeface="Arial" panose="020B0604020202020204" pitchFamily="34" charset="0"/>
            </a:endParaRPr>
          </a:p>
          <a:p>
            <a:pPr lvl="1"/>
            <a:r>
              <a:rPr lang="es-MX" sz="1800" b="1" dirty="0">
                <a:solidFill>
                  <a:srgbClr val="FF0000"/>
                </a:solidFill>
                <a:effectLst/>
                <a:latin typeface="Arial" panose="020B0604020202020204" pitchFamily="34" charset="0"/>
                <a:ea typeface="Arial" panose="020B0604020202020204" pitchFamily="34" charset="0"/>
              </a:rPr>
              <a:t>La</a:t>
            </a:r>
            <a:r>
              <a:rPr lang="es-MX" sz="1800" b="1" dirty="0">
                <a:solidFill>
                  <a:srgbClr val="000000"/>
                </a:solidFill>
                <a:effectLst/>
                <a:latin typeface="Arial" panose="020B0604020202020204" pitchFamily="34" charset="0"/>
                <a:ea typeface="Arial" panose="020B0604020202020204" pitchFamily="34" charset="0"/>
              </a:rPr>
              <a:t> </a:t>
            </a:r>
            <a:r>
              <a:rPr lang="es-MX" sz="1800" b="1" dirty="0">
                <a:solidFill>
                  <a:srgbClr val="FF0000"/>
                </a:solidFill>
                <a:effectLst/>
                <a:latin typeface="Arial" panose="020B0604020202020204" pitchFamily="34" charset="0"/>
                <a:ea typeface="Arial" panose="020B0604020202020204" pitchFamily="34" charset="0"/>
              </a:rPr>
              <a:t>primera sesión </a:t>
            </a:r>
            <a:r>
              <a:rPr lang="es-MX" sz="1800" dirty="0">
                <a:solidFill>
                  <a:srgbClr val="000000"/>
                </a:solidFill>
                <a:effectLst/>
                <a:latin typeface="Arial" panose="020B0604020202020204" pitchFamily="34" charset="0"/>
                <a:ea typeface="Arial" panose="020B0604020202020204" pitchFamily="34" charset="0"/>
              </a:rPr>
              <a:t>la llamamos </a:t>
            </a:r>
            <a:r>
              <a:rPr lang="es-MX" sz="1800" b="1" dirty="0">
                <a:solidFill>
                  <a:srgbClr val="FF0000"/>
                </a:solidFill>
                <a:effectLst/>
                <a:latin typeface="Arial" panose="020B0604020202020204" pitchFamily="34" charset="0"/>
                <a:ea typeface="Arial" panose="020B0604020202020204" pitchFamily="34" charset="0"/>
              </a:rPr>
              <a:t>ENCUADRE DEL PROYECTO </a:t>
            </a:r>
            <a:r>
              <a:rPr lang="es-MX" sz="1800" dirty="0">
                <a:solidFill>
                  <a:srgbClr val="000000"/>
                </a:solidFill>
                <a:effectLst/>
                <a:latin typeface="Arial" panose="020B0604020202020204" pitchFamily="34" charset="0"/>
                <a:ea typeface="Arial" panose="020B0604020202020204" pitchFamily="34" charset="0"/>
              </a:rPr>
              <a:t> tuvo como objetivo que los alumnos buscaran un texto en inglés con un tema específico de la materia de Física IV, Unidad 2. </a:t>
            </a:r>
          </a:p>
          <a:p>
            <a:pPr lvl="2"/>
            <a:r>
              <a:rPr lang="es-MX" dirty="0">
                <a:solidFill>
                  <a:srgbClr val="000000"/>
                </a:solidFill>
                <a:effectLst/>
                <a:latin typeface="Arial" panose="020B0604020202020204" pitchFamily="34" charset="0"/>
                <a:ea typeface="Arial" panose="020B0604020202020204" pitchFamily="34" charset="0"/>
              </a:rPr>
              <a:t>Formación de equipos de 3 o 4 integrantes. </a:t>
            </a:r>
          </a:p>
          <a:p>
            <a:pPr lvl="2"/>
            <a:r>
              <a:rPr lang="es-MX" dirty="0">
                <a:solidFill>
                  <a:srgbClr val="000000"/>
                </a:solidFill>
                <a:effectLst/>
                <a:latin typeface="Arial" panose="020B0604020202020204" pitchFamily="34" charset="0"/>
                <a:ea typeface="Arial" panose="020B0604020202020204" pitchFamily="34" charset="0"/>
              </a:rPr>
              <a:t>Se explicó el objetivo de la infografía  </a:t>
            </a:r>
          </a:p>
          <a:p>
            <a:pPr lvl="2"/>
            <a:r>
              <a:rPr lang="es-MX" dirty="0">
                <a:solidFill>
                  <a:srgbClr val="000000"/>
                </a:solidFill>
                <a:latin typeface="Arial" panose="020B0604020202020204" pitchFamily="34" charset="0"/>
                <a:ea typeface="Arial" panose="020B0604020202020204" pitchFamily="34" charset="0"/>
              </a:rPr>
              <a:t>S</a:t>
            </a:r>
            <a:r>
              <a:rPr lang="es-MX" dirty="0">
                <a:solidFill>
                  <a:srgbClr val="000000"/>
                </a:solidFill>
                <a:effectLst/>
                <a:latin typeface="Arial" panose="020B0604020202020204" pitchFamily="34" charset="0"/>
                <a:ea typeface="Arial" panose="020B0604020202020204" pitchFamily="34" charset="0"/>
              </a:rPr>
              <a:t>e sugirieron sitios de internet donde realizar la búsqueda de información. </a:t>
            </a:r>
          </a:p>
          <a:p>
            <a:pPr lvl="2"/>
            <a:r>
              <a:rPr lang="es-MX" dirty="0">
                <a:solidFill>
                  <a:srgbClr val="000000"/>
                </a:solidFill>
                <a:latin typeface="Arial" panose="020B0604020202020204" pitchFamily="34" charset="0"/>
                <a:ea typeface="Arial" panose="020B0604020202020204" pitchFamily="34" charset="0"/>
              </a:rPr>
              <a:t>S</a:t>
            </a:r>
            <a:r>
              <a:rPr lang="es-MX" dirty="0">
                <a:solidFill>
                  <a:srgbClr val="000000"/>
                </a:solidFill>
                <a:effectLst/>
                <a:latin typeface="Arial" panose="020B0604020202020204" pitchFamily="34" charset="0"/>
                <a:ea typeface="Arial" panose="020B0604020202020204" pitchFamily="34" charset="0"/>
              </a:rPr>
              <a:t>e presentó una LISTA DE COTEJO PARA ELABORAR UNA INFOGRAFÍA</a:t>
            </a:r>
          </a:p>
          <a:p>
            <a:pPr lvl="2"/>
            <a:r>
              <a:rPr lang="es-MX" dirty="0">
                <a:solidFill>
                  <a:srgbClr val="000000"/>
                </a:solidFill>
                <a:effectLst/>
                <a:latin typeface="Arial" panose="020B0604020202020204" pitchFamily="34" charset="0"/>
                <a:ea typeface="Arial" panose="020B0604020202020204" pitchFamily="34" charset="0"/>
              </a:rPr>
              <a:t>Y se aclararon las dudas</a:t>
            </a:r>
            <a:endParaRPr lang="es-MX" sz="1800" dirty="0">
              <a:effectLst/>
              <a:latin typeface="Arial" panose="020B0604020202020204" pitchFamily="34" charset="0"/>
              <a:ea typeface="Arial" panose="020B0604020202020204" pitchFamily="34" charset="0"/>
            </a:endParaRPr>
          </a:p>
          <a:p>
            <a:endParaRPr lang="es-MX" dirty="0"/>
          </a:p>
        </p:txBody>
      </p:sp>
    </p:spTree>
    <p:extLst>
      <p:ext uri="{BB962C8B-B14F-4D97-AF65-F5344CB8AC3E}">
        <p14:creationId xmlns:p14="http://schemas.microsoft.com/office/powerpoint/2010/main" val="32747651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598B193-22D8-3B5A-DABF-C359F4BADB1B}"/>
              </a:ext>
            </a:extLst>
          </p:cNvPr>
          <p:cNvSpPr>
            <a:spLocks noGrp="1"/>
          </p:cNvSpPr>
          <p:nvPr>
            <p:ph type="title"/>
          </p:nvPr>
        </p:nvSpPr>
        <p:spPr>
          <a:xfrm>
            <a:off x="838200" y="365126"/>
            <a:ext cx="10515600" cy="262672"/>
          </a:xfrm>
        </p:spPr>
        <p:txBody>
          <a:bodyPr>
            <a:normAutofit fontScale="90000"/>
          </a:bodyPr>
          <a:lstStyle/>
          <a:p>
            <a:endParaRPr lang="es-MX" dirty="0"/>
          </a:p>
        </p:txBody>
      </p:sp>
      <p:pic>
        <p:nvPicPr>
          <p:cNvPr id="5" name="Marcador de contenido 4">
            <a:extLst>
              <a:ext uri="{FF2B5EF4-FFF2-40B4-BE49-F238E27FC236}">
                <a16:creationId xmlns:a16="http://schemas.microsoft.com/office/drawing/2014/main" id="{B38934D8-F6A8-87FA-3EB4-87E9CF3C3ADF}"/>
              </a:ext>
            </a:extLst>
          </p:cNvPr>
          <p:cNvPicPr>
            <a:picLocks noGrp="1" noChangeAspect="1"/>
          </p:cNvPicPr>
          <p:nvPr>
            <p:ph idx="1"/>
          </p:nvPr>
        </p:nvPicPr>
        <p:blipFill>
          <a:blip r:embed="rId2"/>
          <a:stretch>
            <a:fillRect/>
          </a:stretch>
        </p:blipFill>
        <p:spPr>
          <a:xfrm>
            <a:off x="838199" y="627798"/>
            <a:ext cx="10593509" cy="5865076"/>
          </a:xfrm>
        </p:spPr>
      </p:pic>
    </p:spTree>
    <p:extLst>
      <p:ext uri="{BB962C8B-B14F-4D97-AF65-F5344CB8AC3E}">
        <p14:creationId xmlns:p14="http://schemas.microsoft.com/office/powerpoint/2010/main" val="10432292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D5BD9EC-042B-A35B-D11E-F9961378AD1B}"/>
              </a:ext>
            </a:extLst>
          </p:cNvPr>
          <p:cNvSpPr>
            <a:spLocks noGrp="1"/>
          </p:cNvSpPr>
          <p:nvPr>
            <p:ph type="title"/>
          </p:nvPr>
        </p:nvSpPr>
        <p:spPr>
          <a:xfrm>
            <a:off x="838200" y="365126"/>
            <a:ext cx="10515600" cy="825046"/>
          </a:xfrm>
        </p:spPr>
        <p:txBody>
          <a:bodyPr>
            <a:normAutofit/>
          </a:bodyPr>
          <a:lstStyle/>
          <a:p>
            <a:r>
              <a:rPr lang="es-MX" sz="4000" b="1" dirty="0">
                <a:solidFill>
                  <a:srgbClr val="000000"/>
                </a:solidFill>
                <a:effectLst/>
                <a:latin typeface="Arial" panose="020B0604020202020204" pitchFamily="34" charset="0"/>
                <a:ea typeface="Arial" panose="020B0604020202020204" pitchFamily="34" charset="0"/>
              </a:rPr>
              <a:t>Descripción de la propuesta (2)</a:t>
            </a:r>
            <a:endParaRPr lang="es-MX" sz="4000" dirty="0"/>
          </a:p>
        </p:txBody>
      </p:sp>
      <p:sp>
        <p:nvSpPr>
          <p:cNvPr id="3" name="Marcador de contenido 2">
            <a:extLst>
              <a:ext uri="{FF2B5EF4-FFF2-40B4-BE49-F238E27FC236}">
                <a16:creationId xmlns:a16="http://schemas.microsoft.com/office/drawing/2014/main" id="{5C57BB17-7F9A-7800-92BD-6BBEBBC1736B}"/>
              </a:ext>
            </a:extLst>
          </p:cNvPr>
          <p:cNvSpPr>
            <a:spLocks noGrp="1"/>
          </p:cNvSpPr>
          <p:nvPr>
            <p:ph idx="1"/>
          </p:nvPr>
        </p:nvSpPr>
        <p:spPr>
          <a:xfrm>
            <a:off x="601579" y="1335504"/>
            <a:ext cx="11044989" cy="5157369"/>
          </a:xfrm>
        </p:spPr>
        <p:txBody>
          <a:bodyPr>
            <a:normAutofit fontScale="92500" lnSpcReduction="10000"/>
          </a:bodyPr>
          <a:lstStyle/>
          <a:p>
            <a:pPr>
              <a:lnSpc>
                <a:spcPct val="160000"/>
              </a:lnSpc>
            </a:pPr>
            <a:r>
              <a:rPr lang="es-MX" sz="1800" b="1" dirty="0">
                <a:solidFill>
                  <a:srgbClr val="FF0000"/>
                </a:solidFill>
                <a:effectLst/>
                <a:latin typeface="Arial" panose="020B0604020202020204" pitchFamily="34" charset="0"/>
                <a:ea typeface="Arial" panose="020B0604020202020204" pitchFamily="34" charset="0"/>
              </a:rPr>
              <a:t>La segunda sesión </a:t>
            </a:r>
            <a:r>
              <a:rPr lang="es-MX" sz="1800" dirty="0">
                <a:solidFill>
                  <a:srgbClr val="000000"/>
                </a:solidFill>
                <a:effectLst/>
                <a:latin typeface="Arial" panose="020B0604020202020204" pitchFamily="34" charset="0"/>
                <a:ea typeface="Arial" panose="020B0604020202020204" pitchFamily="34" charset="0"/>
              </a:rPr>
              <a:t>la denominamos </a:t>
            </a:r>
            <a:r>
              <a:rPr lang="es-MX" sz="1800" b="1" dirty="0">
                <a:solidFill>
                  <a:srgbClr val="FF0000"/>
                </a:solidFill>
                <a:effectLst/>
                <a:latin typeface="Arial" panose="020B0604020202020204" pitchFamily="34" charset="0"/>
                <a:ea typeface="Arial" panose="020B0604020202020204" pitchFamily="34" charset="0"/>
              </a:rPr>
              <a:t>LECTURA Y ORGANIZACIÓN DE LA INFORMACIÓN</a:t>
            </a:r>
            <a:r>
              <a:rPr lang="es-MX" sz="1800" dirty="0">
                <a:solidFill>
                  <a:srgbClr val="000000"/>
                </a:solidFill>
                <a:effectLst/>
                <a:latin typeface="Arial" panose="020B0604020202020204" pitchFamily="34" charset="0"/>
                <a:ea typeface="Arial" panose="020B0604020202020204" pitchFamily="34" charset="0"/>
              </a:rPr>
              <a:t>. </a:t>
            </a:r>
            <a:r>
              <a:rPr lang="es-MX" sz="1800" b="1" dirty="0">
                <a:solidFill>
                  <a:srgbClr val="002060"/>
                </a:solidFill>
                <a:effectLst/>
                <a:latin typeface="Arial" panose="020B0604020202020204" pitchFamily="34" charset="0"/>
                <a:ea typeface="Arial" panose="020B0604020202020204" pitchFamily="34" charset="0"/>
              </a:rPr>
              <a:t>Aula invertida</a:t>
            </a:r>
            <a:r>
              <a:rPr lang="es-MX" sz="1800" dirty="0">
                <a:solidFill>
                  <a:srgbClr val="000000"/>
                </a:solidFill>
                <a:effectLst/>
                <a:latin typeface="Arial" panose="020B0604020202020204" pitchFamily="34" charset="0"/>
                <a:ea typeface="Arial" panose="020B0604020202020204" pitchFamily="34" charset="0"/>
              </a:rPr>
              <a:t>: lectura del artículo seleccionado y </a:t>
            </a:r>
            <a:r>
              <a:rPr lang="es-MX" sz="1800" dirty="0">
                <a:solidFill>
                  <a:srgbClr val="000000"/>
                </a:solidFill>
                <a:latin typeface="Arial" panose="020B0604020202020204" pitchFamily="34" charset="0"/>
                <a:ea typeface="Arial" panose="020B0604020202020204" pitchFamily="34" charset="0"/>
              </a:rPr>
              <a:t>o</a:t>
            </a:r>
            <a:r>
              <a:rPr lang="es-MX" sz="1800" dirty="0">
                <a:solidFill>
                  <a:srgbClr val="000000"/>
                </a:solidFill>
                <a:effectLst/>
                <a:latin typeface="Arial" panose="020B0604020202020204" pitchFamily="34" charset="0"/>
                <a:ea typeface="Arial" panose="020B0604020202020204" pitchFamily="34" charset="0"/>
              </a:rPr>
              <a:t>btener las ideas principales, seleccionarlas y jerarquizarlas. </a:t>
            </a:r>
            <a:r>
              <a:rPr lang="es-MX" sz="1800" dirty="0">
                <a:solidFill>
                  <a:srgbClr val="000000"/>
                </a:solidFill>
                <a:latin typeface="Arial" panose="020B0604020202020204" pitchFamily="34" charset="0"/>
                <a:ea typeface="Arial" panose="020B0604020202020204" pitchFamily="34" charset="0"/>
              </a:rPr>
              <a:t>S</a:t>
            </a:r>
            <a:r>
              <a:rPr lang="es-MX" sz="1800" dirty="0">
                <a:solidFill>
                  <a:srgbClr val="000000"/>
                </a:solidFill>
                <a:effectLst/>
                <a:latin typeface="Arial" panose="020B0604020202020204" pitchFamily="34" charset="0"/>
                <a:ea typeface="Arial" panose="020B0604020202020204" pitchFamily="34" charset="0"/>
              </a:rPr>
              <a:t>eleccionar la APP para elaborar la infografía. Teniendo presente la LISTA DE COTEJO PARA ELABORAR UNA INFOGRAFÍA, se reunieron e intercambiaron información de diversas maneras sincrónicas y asincrónicas y buscaron que la infografía tuviera una introducción, un desarrollo y conclusiones. Buscaron y seleccionaron las ilustraciones. Pusieron las referencias en formato APA. Finalmente, los equipos revisaron sus productos conforme a la LISTA DE COTEJO. </a:t>
            </a:r>
          </a:p>
          <a:p>
            <a:endParaRPr lang="es-MX" sz="1800" dirty="0">
              <a:effectLst/>
              <a:latin typeface="Arial" panose="020B0604020202020204" pitchFamily="34" charset="0"/>
              <a:ea typeface="Arial" panose="020B0604020202020204" pitchFamily="34" charset="0"/>
            </a:endParaRPr>
          </a:p>
          <a:p>
            <a:pPr marR="16510" algn="just">
              <a:lnSpc>
                <a:spcPct val="150000"/>
              </a:lnSpc>
              <a:spcBef>
                <a:spcPts val="130"/>
              </a:spcBef>
              <a:spcAft>
                <a:spcPts val="0"/>
              </a:spcAft>
            </a:pPr>
            <a:r>
              <a:rPr lang="es-MX" sz="1800" dirty="0">
                <a:solidFill>
                  <a:srgbClr val="000000"/>
                </a:solidFill>
                <a:effectLst/>
                <a:latin typeface="Arial" panose="020B0604020202020204" pitchFamily="34" charset="0"/>
                <a:ea typeface="Arial" panose="020B0604020202020204" pitchFamily="34" charset="0"/>
              </a:rPr>
              <a:t>En </a:t>
            </a:r>
            <a:r>
              <a:rPr lang="es-MX" sz="1800" b="1" dirty="0">
                <a:solidFill>
                  <a:srgbClr val="FF0000"/>
                </a:solidFill>
                <a:effectLst/>
                <a:latin typeface="Arial" panose="020B0604020202020204" pitchFamily="34" charset="0"/>
                <a:ea typeface="Arial" panose="020B0604020202020204" pitchFamily="34" charset="0"/>
              </a:rPr>
              <a:t>la segunda sesión presencial </a:t>
            </a:r>
            <a:r>
              <a:rPr lang="es-MX" sz="1800" dirty="0">
                <a:solidFill>
                  <a:srgbClr val="000000"/>
                </a:solidFill>
                <a:effectLst/>
                <a:latin typeface="Arial" panose="020B0604020202020204" pitchFamily="34" charset="0"/>
                <a:ea typeface="Arial" panose="020B0604020202020204" pitchFamily="34" charset="0"/>
              </a:rPr>
              <a:t>se aclararon dudas, se revisó la LISTA DE COTEJO PARA ELABORAR UNA INFOGRAFÍA y se programaron fechas para las presentaciones orales en ZOOM. </a:t>
            </a:r>
          </a:p>
          <a:p>
            <a:pPr marR="16510" algn="just">
              <a:lnSpc>
                <a:spcPct val="150000"/>
              </a:lnSpc>
              <a:spcBef>
                <a:spcPts val="130"/>
              </a:spcBef>
              <a:spcAft>
                <a:spcPts val="0"/>
              </a:spcAft>
            </a:pPr>
            <a:endParaRPr lang="es-MX" sz="1800" dirty="0">
              <a:effectLst/>
              <a:latin typeface="Arial" panose="020B0604020202020204" pitchFamily="34" charset="0"/>
              <a:ea typeface="Arial" panose="020B0604020202020204" pitchFamily="34" charset="0"/>
            </a:endParaRPr>
          </a:p>
          <a:p>
            <a:pPr marR="17145" algn="just">
              <a:lnSpc>
                <a:spcPct val="150000"/>
              </a:lnSpc>
              <a:spcBef>
                <a:spcPts val="130"/>
              </a:spcBef>
              <a:spcAft>
                <a:spcPts val="0"/>
              </a:spcAft>
            </a:pPr>
            <a:r>
              <a:rPr lang="es-MX" sz="1800" b="1" dirty="0">
                <a:solidFill>
                  <a:srgbClr val="002060"/>
                </a:solidFill>
                <a:effectLst/>
                <a:latin typeface="Arial" panose="020B0604020202020204" pitchFamily="34" charset="0"/>
                <a:ea typeface="Arial" panose="020B0604020202020204" pitchFamily="34" charset="0"/>
              </a:rPr>
              <a:t>La evaluación de la segunda sesión </a:t>
            </a:r>
            <a:r>
              <a:rPr lang="es-MX" sz="1800" dirty="0">
                <a:solidFill>
                  <a:srgbClr val="000000"/>
                </a:solidFill>
                <a:effectLst/>
                <a:latin typeface="Arial" panose="020B0604020202020204" pitchFamily="34" charset="0"/>
                <a:ea typeface="Arial" panose="020B0604020202020204" pitchFamily="34" charset="0"/>
              </a:rPr>
              <a:t>fue que los alumnos después de la clase, en la hoja de Excel pusieran el link de la infografía de acuerdo a la APP seleccionada, el link de la infografía en PDF, y la APP utilizada. </a:t>
            </a:r>
            <a:endParaRPr lang="es-MX" sz="1800" dirty="0">
              <a:effectLst/>
              <a:latin typeface="Arial" panose="020B0604020202020204" pitchFamily="34" charset="0"/>
              <a:ea typeface="Arial" panose="020B0604020202020204" pitchFamily="34" charset="0"/>
            </a:endParaRPr>
          </a:p>
          <a:p>
            <a:endParaRPr lang="es-MX" dirty="0"/>
          </a:p>
        </p:txBody>
      </p:sp>
    </p:spTree>
    <p:extLst>
      <p:ext uri="{BB962C8B-B14F-4D97-AF65-F5344CB8AC3E}">
        <p14:creationId xmlns:p14="http://schemas.microsoft.com/office/powerpoint/2010/main" val="2581605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694F4F-C829-B5A5-0F77-A535C2E754DF}"/>
              </a:ext>
            </a:extLst>
          </p:cNvPr>
          <p:cNvSpPr>
            <a:spLocks noGrp="1"/>
          </p:cNvSpPr>
          <p:nvPr>
            <p:ph type="title"/>
          </p:nvPr>
        </p:nvSpPr>
        <p:spPr>
          <a:xfrm>
            <a:off x="838200" y="365126"/>
            <a:ext cx="10515600" cy="713047"/>
          </a:xfrm>
        </p:spPr>
        <p:txBody>
          <a:bodyPr>
            <a:normAutofit/>
          </a:bodyPr>
          <a:lstStyle/>
          <a:p>
            <a:r>
              <a:rPr lang="es-MX" sz="4000" b="1" dirty="0">
                <a:solidFill>
                  <a:srgbClr val="000000"/>
                </a:solidFill>
                <a:effectLst/>
                <a:latin typeface="Arial" panose="020B0604020202020204" pitchFamily="34" charset="0"/>
                <a:ea typeface="Arial" panose="020B0604020202020204" pitchFamily="34" charset="0"/>
              </a:rPr>
              <a:t>Descripción de la propuesta (3)</a:t>
            </a:r>
            <a:endParaRPr lang="es-MX" sz="4000" dirty="0"/>
          </a:p>
        </p:txBody>
      </p:sp>
      <p:sp>
        <p:nvSpPr>
          <p:cNvPr id="3" name="Marcador de contenido 2">
            <a:extLst>
              <a:ext uri="{FF2B5EF4-FFF2-40B4-BE49-F238E27FC236}">
                <a16:creationId xmlns:a16="http://schemas.microsoft.com/office/drawing/2014/main" id="{2DC27DF4-F573-CE64-BDF3-689D392B8751}"/>
              </a:ext>
            </a:extLst>
          </p:cNvPr>
          <p:cNvSpPr>
            <a:spLocks noGrp="1"/>
          </p:cNvSpPr>
          <p:nvPr>
            <p:ph idx="1"/>
          </p:nvPr>
        </p:nvSpPr>
        <p:spPr>
          <a:xfrm>
            <a:off x="838200" y="1262744"/>
            <a:ext cx="10515600" cy="4914219"/>
          </a:xfrm>
        </p:spPr>
        <p:txBody>
          <a:bodyPr>
            <a:normAutofit lnSpcReduction="10000"/>
          </a:bodyPr>
          <a:lstStyle/>
          <a:p>
            <a:pPr marR="13970" algn="just">
              <a:lnSpc>
                <a:spcPct val="150000"/>
              </a:lnSpc>
              <a:spcBef>
                <a:spcPts val="130"/>
              </a:spcBef>
              <a:spcAft>
                <a:spcPts val="0"/>
              </a:spcAft>
            </a:pPr>
            <a:r>
              <a:rPr lang="es-MX" sz="1800" b="1" dirty="0">
                <a:solidFill>
                  <a:srgbClr val="002060"/>
                </a:solidFill>
                <a:effectLst/>
                <a:latin typeface="Arial" panose="020B0604020202020204" pitchFamily="34" charset="0"/>
                <a:ea typeface="Arial" panose="020B0604020202020204" pitchFamily="34" charset="0"/>
              </a:rPr>
              <a:t>Aula invertida</a:t>
            </a:r>
            <a:r>
              <a:rPr lang="es-MX" sz="1800" dirty="0">
                <a:solidFill>
                  <a:srgbClr val="002060"/>
                </a:solidFill>
                <a:effectLst/>
                <a:latin typeface="Arial" panose="020B0604020202020204" pitchFamily="34" charset="0"/>
                <a:ea typeface="Arial" panose="020B0604020202020204" pitchFamily="34" charset="0"/>
              </a:rPr>
              <a:t> </a:t>
            </a:r>
            <a:r>
              <a:rPr lang="es-MX" sz="1800" dirty="0">
                <a:solidFill>
                  <a:srgbClr val="FF0000"/>
                </a:solidFill>
                <a:effectLst/>
                <a:latin typeface="Arial" panose="020B0604020202020204" pitchFamily="34" charset="0"/>
                <a:ea typeface="Arial" panose="020B0604020202020204" pitchFamily="34" charset="0"/>
              </a:rPr>
              <a:t>antes de la </a:t>
            </a:r>
            <a:r>
              <a:rPr lang="es-MX" sz="1800" b="1" dirty="0">
                <a:solidFill>
                  <a:srgbClr val="FF0000"/>
                </a:solidFill>
                <a:effectLst/>
                <a:latin typeface="Arial" panose="020B0604020202020204" pitchFamily="34" charset="0"/>
                <a:ea typeface="Arial" panose="020B0604020202020204" pitchFamily="34" charset="0"/>
              </a:rPr>
              <a:t>tercera presentación</a:t>
            </a:r>
            <a:r>
              <a:rPr lang="es-MX" sz="1800" dirty="0">
                <a:solidFill>
                  <a:srgbClr val="000000"/>
                </a:solidFill>
                <a:effectLst/>
                <a:latin typeface="Arial" panose="020B0604020202020204" pitchFamily="34" charset="0"/>
                <a:ea typeface="Arial" panose="020B0604020202020204" pitchFamily="34" charset="0"/>
              </a:rPr>
              <a:t>, los equipos tuvieron listas sus infografías. Y luego se prepararon para la presentación oral. </a:t>
            </a:r>
            <a:r>
              <a:rPr lang="es-MX" sz="1800" dirty="0">
                <a:solidFill>
                  <a:srgbClr val="000000"/>
                </a:solidFill>
                <a:latin typeface="Arial" panose="020B0604020202020204" pitchFamily="34" charset="0"/>
                <a:ea typeface="Arial" panose="020B0604020202020204" pitchFamily="34" charset="0"/>
              </a:rPr>
              <a:t>L</a:t>
            </a:r>
            <a:r>
              <a:rPr lang="es-MX" sz="1800" dirty="0">
                <a:solidFill>
                  <a:srgbClr val="000000"/>
                </a:solidFill>
                <a:effectLst/>
                <a:latin typeface="Arial" panose="020B0604020202020204" pitchFamily="34" charset="0"/>
                <a:ea typeface="Arial" panose="020B0604020202020204" pitchFamily="34" charset="0"/>
              </a:rPr>
              <a:t>os alumnos al revisar su producto con la LISTA DE COTEJO practicaron la </a:t>
            </a:r>
            <a:r>
              <a:rPr lang="es-MX" sz="1800" b="1" dirty="0">
                <a:solidFill>
                  <a:srgbClr val="002060"/>
                </a:solidFill>
                <a:effectLst/>
                <a:latin typeface="Arial" panose="020B0604020202020204" pitchFamily="34" charset="0"/>
                <a:ea typeface="Arial" panose="020B0604020202020204" pitchFamily="34" charset="0"/>
              </a:rPr>
              <a:t>autoevaluación</a:t>
            </a:r>
            <a:r>
              <a:rPr lang="es-MX" sz="1800" dirty="0">
                <a:solidFill>
                  <a:srgbClr val="000000"/>
                </a:solidFill>
                <a:effectLst/>
                <a:latin typeface="Arial" panose="020B0604020202020204" pitchFamily="34" charset="0"/>
                <a:ea typeface="Arial" panose="020B0604020202020204" pitchFamily="34" charset="0"/>
              </a:rPr>
              <a:t>. </a:t>
            </a:r>
            <a:endParaRPr lang="es-MX" sz="1800" dirty="0">
              <a:effectLst/>
              <a:latin typeface="Arial" panose="020B0604020202020204" pitchFamily="34" charset="0"/>
              <a:ea typeface="Arial" panose="020B0604020202020204" pitchFamily="34" charset="0"/>
            </a:endParaRPr>
          </a:p>
          <a:p>
            <a:pPr marR="14605" algn="just">
              <a:lnSpc>
                <a:spcPct val="150000"/>
              </a:lnSpc>
              <a:spcBef>
                <a:spcPts val="130"/>
              </a:spcBef>
              <a:spcAft>
                <a:spcPts val="0"/>
              </a:spcAft>
            </a:pPr>
            <a:r>
              <a:rPr lang="es-MX" sz="1800" dirty="0">
                <a:solidFill>
                  <a:srgbClr val="000000"/>
                </a:solidFill>
                <a:effectLst/>
                <a:latin typeface="Arial" panose="020B0604020202020204" pitchFamily="34" charset="0"/>
                <a:ea typeface="Arial" panose="020B0604020202020204" pitchFamily="34" charset="0"/>
              </a:rPr>
              <a:t>En </a:t>
            </a:r>
            <a:r>
              <a:rPr lang="es-MX" sz="1800" b="1" dirty="0">
                <a:solidFill>
                  <a:srgbClr val="FF0000"/>
                </a:solidFill>
                <a:effectLst/>
                <a:latin typeface="Arial" panose="020B0604020202020204" pitchFamily="34" charset="0"/>
                <a:ea typeface="Arial" panose="020B0604020202020204" pitchFamily="34" charset="0"/>
              </a:rPr>
              <a:t>la tercera etapa</a:t>
            </a:r>
            <a:r>
              <a:rPr lang="es-MX" sz="1800" dirty="0">
                <a:solidFill>
                  <a:srgbClr val="000000"/>
                </a:solidFill>
                <a:effectLst/>
                <a:latin typeface="Arial" panose="020B0604020202020204" pitchFamily="34" charset="0"/>
                <a:ea typeface="Arial" panose="020B0604020202020204" pitchFamily="34" charset="0"/>
              </a:rPr>
              <a:t> del proyecto </a:t>
            </a:r>
            <a:r>
              <a:rPr lang="es-MX" sz="1800" b="1" dirty="0">
                <a:solidFill>
                  <a:srgbClr val="FF0000"/>
                </a:solidFill>
                <a:effectLst/>
                <a:latin typeface="Arial" panose="020B0604020202020204" pitchFamily="34" charset="0"/>
                <a:ea typeface="Arial" panose="020B0604020202020204" pitchFamily="34" charset="0"/>
              </a:rPr>
              <a:t>PRESENTACIÓN Y EVALUACIÓN DE LOS PRODUCTOS</a:t>
            </a:r>
            <a:r>
              <a:rPr lang="es-MX" sz="1800" dirty="0">
                <a:solidFill>
                  <a:srgbClr val="000000"/>
                </a:solidFill>
                <a:effectLst/>
                <a:latin typeface="Arial" panose="020B0604020202020204" pitchFamily="34" charset="0"/>
                <a:ea typeface="Arial" panose="020B0604020202020204" pitchFamily="34" charset="0"/>
              </a:rPr>
              <a:t>. En sesiones sincrónicas se presentaron las infografías, se hicieron </a:t>
            </a:r>
            <a:r>
              <a:rPr lang="es-MX" sz="1800" b="1" dirty="0">
                <a:solidFill>
                  <a:srgbClr val="002060"/>
                </a:solidFill>
                <a:effectLst/>
                <a:latin typeface="Arial" panose="020B0604020202020204" pitchFamily="34" charset="0"/>
                <a:ea typeface="Arial" panose="020B0604020202020204" pitchFamily="34" charset="0"/>
              </a:rPr>
              <a:t>coevaluaciones y heteroevaluación </a:t>
            </a:r>
            <a:r>
              <a:rPr lang="es-MX" sz="1800" dirty="0">
                <a:solidFill>
                  <a:srgbClr val="000000"/>
                </a:solidFill>
                <a:effectLst/>
                <a:latin typeface="Arial" panose="020B0604020202020204" pitchFamily="34" charset="0"/>
                <a:ea typeface="Arial" panose="020B0604020202020204" pitchFamily="34" charset="0"/>
              </a:rPr>
              <a:t>utilizando la LISTA DE COTEJO DE LA PRESENTACIÓN ORAL y se dio </a:t>
            </a:r>
            <a:r>
              <a:rPr lang="es-MX" sz="1800" b="1" dirty="0">
                <a:solidFill>
                  <a:srgbClr val="002060"/>
                </a:solidFill>
                <a:effectLst/>
                <a:latin typeface="Arial" panose="020B0604020202020204" pitchFamily="34" charset="0"/>
                <a:ea typeface="Arial" panose="020B0604020202020204" pitchFamily="34" charset="0"/>
              </a:rPr>
              <a:t>retroalimentación</a:t>
            </a:r>
            <a:r>
              <a:rPr lang="es-MX" sz="1800" dirty="0">
                <a:solidFill>
                  <a:srgbClr val="000000"/>
                </a:solidFill>
                <a:effectLst/>
                <a:latin typeface="Arial" panose="020B0604020202020204" pitchFamily="34" charset="0"/>
                <a:ea typeface="Arial" panose="020B0604020202020204" pitchFamily="34" charset="0"/>
              </a:rPr>
              <a:t>, procurando que primero esta fuera por parte de los alumnos y al último complementada por el profesor. </a:t>
            </a:r>
            <a:endParaRPr lang="es-MX" sz="1800" dirty="0">
              <a:effectLst/>
              <a:latin typeface="Arial" panose="020B0604020202020204" pitchFamily="34" charset="0"/>
              <a:ea typeface="Arial" panose="020B0604020202020204" pitchFamily="34" charset="0"/>
            </a:endParaRPr>
          </a:p>
          <a:p>
            <a:pPr marR="22225" algn="just">
              <a:lnSpc>
                <a:spcPct val="150000"/>
              </a:lnSpc>
              <a:spcBef>
                <a:spcPts val="130"/>
              </a:spcBef>
              <a:spcAft>
                <a:spcPts val="0"/>
              </a:spcAft>
            </a:pPr>
            <a:r>
              <a:rPr lang="es-MX" sz="1800" dirty="0">
                <a:solidFill>
                  <a:srgbClr val="000000"/>
                </a:solidFill>
                <a:effectLst/>
                <a:latin typeface="Arial" panose="020B0604020202020204" pitchFamily="34" charset="0"/>
                <a:ea typeface="Arial" panose="020B0604020202020204" pitchFamily="34" charset="0"/>
              </a:rPr>
              <a:t>Los equipos de acuerdo a la </a:t>
            </a:r>
            <a:r>
              <a:rPr lang="es-MX" sz="1800" b="1" dirty="0">
                <a:solidFill>
                  <a:srgbClr val="002060"/>
                </a:solidFill>
                <a:effectLst/>
                <a:latin typeface="Arial" panose="020B0604020202020204" pitchFamily="34" charset="0"/>
                <a:ea typeface="Arial" panose="020B0604020202020204" pitchFamily="34" charset="0"/>
              </a:rPr>
              <a:t>retroalimentación</a:t>
            </a:r>
            <a:r>
              <a:rPr lang="es-MX" sz="1800" dirty="0">
                <a:solidFill>
                  <a:srgbClr val="000000"/>
                </a:solidFill>
                <a:effectLst/>
                <a:latin typeface="Arial" panose="020B0604020202020204" pitchFamily="34" charset="0"/>
                <a:ea typeface="Arial" panose="020B0604020202020204" pitchFamily="34" charset="0"/>
              </a:rPr>
              <a:t> hicieron los ajustes convenientes y volvieron a subir los links de la infografía al Excel del grupo. </a:t>
            </a:r>
            <a:endParaRPr lang="es-MX" sz="1800" dirty="0">
              <a:effectLst/>
              <a:latin typeface="Arial" panose="020B0604020202020204" pitchFamily="34" charset="0"/>
              <a:ea typeface="Arial" panose="020B0604020202020204" pitchFamily="34" charset="0"/>
            </a:endParaRPr>
          </a:p>
          <a:p>
            <a:pPr marR="22225" algn="just">
              <a:lnSpc>
                <a:spcPct val="150000"/>
              </a:lnSpc>
              <a:spcBef>
                <a:spcPts val="130"/>
              </a:spcBef>
              <a:spcAft>
                <a:spcPts val="0"/>
              </a:spcAft>
            </a:pPr>
            <a:r>
              <a:rPr lang="es-MX" sz="1800" dirty="0">
                <a:solidFill>
                  <a:srgbClr val="000000"/>
                </a:solidFill>
                <a:effectLst/>
                <a:latin typeface="Arial" panose="020B0604020202020204" pitchFamily="34" charset="0"/>
                <a:ea typeface="Arial" panose="020B0604020202020204" pitchFamily="34" charset="0"/>
              </a:rPr>
              <a:t>En el Anexo 3 tenemos las habilidades que los alumnos desarrollaron en la elaboración de esta infografía relacionadas con las TIC (Matriz de habilidades digitales:2014).</a:t>
            </a:r>
            <a:endParaRPr lang="es-MX" sz="1800" dirty="0">
              <a:effectLst/>
              <a:latin typeface="Arial" panose="020B0604020202020204" pitchFamily="34" charset="0"/>
              <a:ea typeface="Arial" panose="020B0604020202020204" pitchFamily="34" charset="0"/>
            </a:endParaRPr>
          </a:p>
          <a:p>
            <a:endParaRPr lang="es-MX" dirty="0"/>
          </a:p>
        </p:txBody>
      </p:sp>
    </p:spTree>
    <p:extLst>
      <p:ext uri="{BB962C8B-B14F-4D97-AF65-F5344CB8AC3E}">
        <p14:creationId xmlns:p14="http://schemas.microsoft.com/office/powerpoint/2010/main" val="321781687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TotalTime>
  <Words>2150</Words>
  <Application>Microsoft Office PowerPoint</Application>
  <PresentationFormat>Panorámica</PresentationFormat>
  <Paragraphs>129</Paragraphs>
  <Slides>19</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19</vt:i4>
      </vt:variant>
    </vt:vector>
  </HeadingPairs>
  <TitlesOfParts>
    <vt:vector size="23" baseType="lpstr">
      <vt:lpstr>Arial</vt:lpstr>
      <vt:lpstr>Calibri</vt:lpstr>
      <vt:lpstr>Calibri Light</vt:lpstr>
      <vt:lpstr>Tema de Office</vt:lpstr>
      <vt:lpstr>Evaluación de dos materias en la ENP:  Física IV e Inglés VI</vt:lpstr>
      <vt:lpstr>Contenido</vt:lpstr>
      <vt:lpstr>Introducción (1)</vt:lpstr>
      <vt:lpstr>Introducción (2)</vt:lpstr>
      <vt:lpstr>Propuesta didáctica: Evaluación de dos materias en la ENP: Física IV e Inglés VI </vt:lpstr>
      <vt:lpstr>Descripción de la propuesta (1) </vt:lpstr>
      <vt:lpstr>Presentación de PowerPoint</vt:lpstr>
      <vt:lpstr>Descripción de la propuesta (2)</vt:lpstr>
      <vt:lpstr>Descripción de la propuesta (3)</vt:lpstr>
      <vt:lpstr>Presentación de PowerPoint</vt:lpstr>
      <vt:lpstr>Presentación de PowerPoint</vt:lpstr>
      <vt:lpstr>Conclusiones (1)</vt:lpstr>
      <vt:lpstr>Conclusiones (2)</vt:lpstr>
      <vt:lpstr>Conclusiones (3)</vt:lpstr>
      <vt:lpstr>Conclusiones (4)</vt:lpstr>
      <vt:lpstr>Problemas</vt:lpstr>
      <vt:lpstr>Presentación de PowerPoint</vt:lpstr>
      <vt:lpstr>Referencias</vt:lpstr>
      <vt:lpstr>Evaluación de dos materias en la ENP:  Física IV e Inglés VI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Evaluación de dos materias en la ENP: Física IV e Inglés VI</dc:title>
  <dc:creator>Dir Deportiva</dc:creator>
  <cp:lastModifiedBy>Dir Deportiva</cp:lastModifiedBy>
  <cp:revision>10</cp:revision>
  <dcterms:created xsi:type="dcterms:W3CDTF">2022-05-11T21:27:42Z</dcterms:created>
  <dcterms:modified xsi:type="dcterms:W3CDTF">2022-06-15T14:47:36Z</dcterms:modified>
</cp:coreProperties>
</file>