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6858000" cx="9144000"/>
  <p:notesSz cx="6858000" cy="9144000"/>
  <p:embeddedFontLst>
    <p:embeddedFont>
      <p:font typeface="Roboto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5" roundtripDataSignature="AMtx7mjvlsoRt0KzBhFPU5n6Z0ky/ZFHJ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regular.fntdata"/><Relationship Id="rId10" Type="http://schemas.openxmlformats.org/officeDocument/2006/relationships/slide" Target="slides/slide5.xml"/><Relationship Id="rId13" Type="http://schemas.openxmlformats.org/officeDocument/2006/relationships/font" Target="fonts/Roboto-italic.fntdata"/><Relationship Id="rId12" Type="http://schemas.openxmlformats.org/officeDocument/2006/relationships/font" Target="fonts/Roboto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customschemas.google.com/relationships/presentationmetadata" Target="metadata"/><Relationship Id="rId14" Type="http://schemas.openxmlformats.org/officeDocument/2006/relationships/font" Target="fonts/Robo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/>
          <p:nvPr>
            <p:ph type="ctrTitle"/>
          </p:nvPr>
        </p:nvSpPr>
        <p:spPr>
          <a:xfrm>
            <a:off x="685800" y="2348880"/>
            <a:ext cx="7772400" cy="15121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7"/>
          <p:cNvSpPr txBox="1"/>
          <p:nvPr>
            <p:ph idx="1" type="subTitle"/>
          </p:nvPr>
        </p:nvSpPr>
        <p:spPr>
          <a:xfrm>
            <a:off x="1371600" y="3933056"/>
            <a:ext cx="6400800" cy="20882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7"/>
          <p:cNvSpPr txBox="1"/>
          <p:nvPr>
            <p:ph idx="10" type="dt"/>
          </p:nvPr>
        </p:nvSpPr>
        <p:spPr>
          <a:xfrm>
            <a:off x="457200" y="6356350"/>
            <a:ext cx="15225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7"/>
          <p:cNvSpPr txBox="1"/>
          <p:nvPr>
            <p:ph idx="12" type="sldNum"/>
          </p:nvPr>
        </p:nvSpPr>
        <p:spPr>
          <a:xfrm>
            <a:off x="7740352" y="6356350"/>
            <a:ext cx="94644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6"/>
          <p:cNvSpPr txBox="1"/>
          <p:nvPr>
            <p:ph type="title"/>
          </p:nvPr>
        </p:nvSpPr>
        <p:spPr>
          <a:xfrm>
            <a:off x="457200" y="274638"/>
            <a:ext cx="7067128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6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7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8"/>
          <p:cNvSpPr txBox="1"/>
          <p:nvPr>
            <p:ph type="title"/>
          </p:nvPr>
        </p:nvSpPr>
        <p:spPr>
          <a:xfrm>
            <a:off x="457200" y="274638"/>
            <a:ext cx="7067128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" name="Google Shape;19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9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9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5" name="Google Shape;25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0"/>
          <p:cNvSpPr txBox="1"/>
          <p:nvPr>
            <p:ph type="title"/>
          </p:nvPr>
        </p:nvSpPr>
        <p:spPr>
          <a:xfrm>
            <a:off x="457200" y="274638"/>
            <a:ext cx="7067128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0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1" name="Google Shape;31;p10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 txBox="1"/>
          <p:nvPr>
            <p:ph type="title"/>
          </p:nvPr>
        </p:nvSpPr>
        <p:spPr>
          <a:xfrm>
            <a:off x="457200" y="274638"/>
            <a:ext cx="7067128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1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8" name="Google Shape;38;p11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39" name="Google Shape;39;p11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0" name="Google Shape;40;p11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1" name="Google Shape;41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ólo el título" type="titleOnly">
  <p:cSld name="TITLE_ONLY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2"/>
          <p:cNvSpPr txBox="1"/>
          <p:nvPr>
            <p:ph type="title"/>
          </p:nvPr>
        </p:nvSpPr>
        <p:spPr>
          <a:xfrm>
            <a:off x="457200" y="274638"/>
            <a:ext cx="7067128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4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4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6" name="Google Shape;56;p14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7" name="Google Shape;57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5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5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3" name="Google Shape;63;p15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4" name="Google Shape;64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457200" y="274638"/>
            <a:ext cx="7067128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"/>
          <p:cNvSpPr txBox="1"/>
          <p:nvPr>
            <p:ph type="ctrTitle"/>
          </p:nvPr>
        </p:nvSpPr>
        <p:spPr>
          <a:xfrm>
            <a:off x="685800" y="2348880"/>
            <a:ext cx="7772400" cy="15121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s-MX"/>
              <a:t>Una modalidad híbrida en la Universidad Autónoma Metropolitana</a:t>
            </a:r>
            <a:endParaRPr/>
          </a:p>
        </p:txBody>
      </p:sp>
      <p:sp>
        <p:nvSpPr>
          <p:cNvPr id="84" name="Google Shape;84;p1"/>
          <p:cNvSpPr txBox="1"/>
          <p:nvPr>
            <p:ph idx="1" type="subTitle"/>
          </p:nvPr>
        </p:nvSpPr>
        <p:spPr>
          <a:xfrm>
            <a:off x="1371600" y="3933056"/>
            <a:ext cx="6400800" cy="20882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s-MX"/>
              <a:t>Descripción de la experiencia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s-MX" sz="280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Peñaloza Castro Eduardo </a:t>
            </a:r>
            <a:endParaRPr sz="2800">
              <a:solidFill>
                <a:schemeClr val="dk1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s-MX" sz="280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Hernández Cerrito Pablo César</a:t>
            </a:r>
            <a:endParaRPr sz="2800">
              <a:solidFill>
                <a:schemeClr val="dk1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"/>
          <p:cNvSpPr txBox="1"/>
          <p:nvPr>
            <p:ph type="title"/>
          </p:nvPr>
        </p:nvSpPr>
        <p:spPr>
          <a:xfrm>
            <a:off x="457200" y="274638"/>
            <a:ext cx="7067128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MX"/>
              <a:t>Objetivo y contexto</a:t>
            </a:r>
            <a:endParaRPr/>
          </a:p>
        </p:txBody>
      </p:sp>
      <p:sp>
        <p:nvSpPr>
          <p:cNvPr id="90" name="Google Shape;90;p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s-MX"/>
              <a:t>El objetivo principal de este trabajo fue presentar la experiencia de la modalidad semipresencial en un grupo piloto de 30 estudiantes de nuevo ingreso a la licenciatura en administración de la UAM Azcapotzalco.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"/>
          <p:cNvSpPr txBox="1"/>
          <p:nvPr>
            <p:ph type="title"/>
          </p:nvPr>
        </p:nvSpPr>
        <p:spPr>
          <a:xfrm>
            <a:off x="457200" y="274638"/>
            <a:ext cx="7067128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s-MX"/>
              <a:t>Resultados de la primera generación piloto</a:t>
            </a:r>
            <a:endParaRPr/>
          </a:p>
        </p:txBody>
      </p:sp>
      <p:sp>
        <p:nvSpPr>
          <p:cNvPr id="96" name="Google Shape;96;p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s-MX"/>
              <a:t>Los resultados obtenidos nos muestran una actitud y grado de satisfacción de los estudiantes ante la modalidad semipresencial, así como se muestra un rendimiento académico favorable.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s-MX"/>
              <a:t>De las cinco materias implementadas, el 94% aprobó todas; el 63% obtuvo “MB” (10, que es la máxima calificación); el 17% “B” (calificación de 8) y el 14% “S” (calificación de 6); y solamente 6% reprobó materias.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"/>
          <p:cNvSpPr txBox="1"/>
          <p:nvPr>
            <p:ph type="title"/>
          </p:nvPr>
        </p:nvSpPr>
        <p:spPr>
          <a:xfrm>
            <a:off x="457200" y="274638"/>
            <a:ext cx="7067128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s-MX"/>
              <a:t>Elementos de la calidad académica</a:t>
            </a:r>
            <a:endParaRPr/>
          </a:p>
        </p:txBody>
      </p:sp>
      <p:sp>
        <p:nvSpPr>
          <p:cNvPr id="102" name="Google Shape;102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s-MX"/>
              <a:t>En la calidad académica de la modalidad semipresencial influyen los factores de diseño del curso, la relación profesor-estudiante y el apoyo institucional como la asesoría y la colaboración para el desarrollo de autonomía, la comunicación, la motivación y la evaluación.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5"/>
          <p:cNvSpPr txBox="1"/>
          <p:nvPr>
            <p:ph type="title"/>
          </p:nvPr>
        </p:nvSpPr>
        <p:spPr>
          <a:xfrm>
            <a:off x="457200" y="274638"/>
            <a:ext cx="7067128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MX"/>
              <a:t>Conclusión</a:t>
            </a:r>
            <a:endParaRPr/>
          </a:p>
        </p:txBody>
      </p:sp>
      <p:sp>
        <p:nvSpPr>
          <p:cNvPr id="108" name="Google Shape;108;p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1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s-MX"/>
              <a:t>Los alumnos de esta modalidad híbrida indicaron que están listos para cursar toda la licenciatura bajo esta modalidad, debido a que es muy flexible, genera una gran satisfacción, despierta su interés, mejora su retención, permite ahorros de dinero, de tiempo, incrementó la cobertura y la retención escolar, y se reducen riesgos en el transporte, además de que los estudiantes pueden laborar.</a:t>
            </a:r>
            <a:endParaRPr/>
          </a:p>
          <a:p>
            <a:pPr indent="-342900" lvl="0" marL="34290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s-MX"/>
              <a:t>La modalidad híbrida, a juicio de los miembros de la comunidad, tiene muchas ventajas y están preparados para esta modalidad.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2022-06-06T16:20:02Z</dcterms:created>
  <dc:creator>Eduardo Peñalosa</dc:creator>
</cp:coreProperties>
</file>