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  <p:sldId id="263" r:id="rId8"/>
    <p:sldId id="260" r:id="rId9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6"/>
    <p:restoredTop sz="95872"/>
  </p:normalViewPr>
  <p:slideViewPr>
    <p:cSldViewPr>
      <p:cViewPr varScale="1">
        <p:scale>
          <a:sx n="58" d="100"/>
          <a:sy n="58" d="100"/>
        </p:scale>
        <p:origin x="116" y="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348880"/>
            <a:ext cx="10363200" cy="1512168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933056"/>
            <a:ext cx="8534400" cy="208823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MX"/>
              <a:t>Haz clic para editar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030016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fld id="{6CC87390-96F7-4595-9973-7554D39C17AD}" type="datetimeFigureOut">
              <a:rPr lang="es-MX" smtClean="0"/>
              <a:pPr/>
              <a:t>30/06/2022</a:t>
            </a:fld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0320469" y="6356351"/>
            <a:ext cx="1261931" cy="365125"/>
          </a:xfrm>
        </p:spPr>
        <p:txBody>
          <a:bodyPr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fld id="{C3C0F2BA-0638-4D1F-B224-C999965B36F0}" type="slidenum">
              <a:rPr lang="es-MX" smtClean="0"/>
              <a:pPr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MX"/>
              <a:t>Haz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94228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87390-96F7-4595-9973-7554D39C17AD}" type="datetimeFigureOut">
              <a:rPr lang="es-MX" smtClean="0"/>
              <a:t>30/06/2022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C0F2BA-0638-4D1F-B224-C999965B36F0}" type="slidenum">
              <a:rPr lang="es-MX" smtClean="0"/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view.genial.ly/6193aef98c52640dc5959826/presentation-scamper-biba2-mbs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2209800" y="328498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es-MX" dirty="0"/>
              <a:t>Los desafíos de la enseñanza hibrida en un curso de español de la licenciatura de Administración de negocios al internacional</a:t>
            </a:r>
            <a:br>
              <a:rPr lang="es-MX" dirty="0"/>
            </a:b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53DF309-3EE1-79C3-3EBE-3F323AD43D44}"/>
              </a:ext>
            </a:extLst>
          </p:cNvPr>
          <p:cNvSpPr txBox="1"/>
          <p:nvPr/>
        </p:nvSpPr>
        <p:spPr>
          <a:xfrm>
            <a:off x="3863752" y="5373217"/>
            <a:ext cx="65162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s-MX" dirty="0"/>
              <a:t>Experiencia realizada en Montpellier Business </a:t>
            </a:r>
            <a:r>
              <a:rPr lang="fr-FR" dirty="0" err="1"/>
              <a:t>School</a:t>
            </a:r>
            <a:r>
              <a:rPr lang="fr-FR" dirty="0"/>
              <a:t>, Francia</a:t>
            </a:r>
          </a:p>
          <a:p>
            <a:pPr algn="r"/>
            <a:r>
              <a:rPr lang="fr-FR" dirty="0" err="1"/>
              <a:t>Por</a:t>
            </a:r>
            <a:r>
              <a:rPr lang="fr-FR" dirty="0"/>
              <a:t> : </a:t>
            </a:r>
            <a:r>
              <a:rPr lang="fr-FR" dirty="0" err="1"/>
              <a:t>Rocío</a:t>
            </a:r>
            <a:r>
              <a:rPr lang="fr-FR" dirty="0"/>
              <a:t> </a:t>
            </a:r>
            <a:r>
              <a:rPr lang="fr-FR" dirty="0" err="1"/>
              <a:t>Ovilla</a:t>
            </a:r>
            <a:r>
              <a:rPr lang="fr-FR" dirty="0"/>
              <a:t> </a:t>
            </a:r>
            <a:r>
              <a:rPr lang="fr-FR" dirty="0" err="1"/>
              <a:t>Bueno</a:t>
            </a:r>
            <a:endParaRPr lang="fr-FR" dirty="0"/>
          </a:p>
        </p:txBody>
      </p:sp>
      <p:pic>
        <p:nvPicPr>
          <p:cNvPr id="8" name="Image 6">
            <a:extLst>
              <a:ext uri="{FF2B5EF4-FFF2-40B4-BE49-F238E27FC236}">
                <a16:creationId xmlns:a16="http://schemas.microsoft.com/office/drawing/2014/main" id="{D0DC8570-3AAE-67A7-4257-06F0BA07C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5220090"/>
            <a:ext cx="815411" cy="9525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C305A0-9B7A-664A-9193-A24D3355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Contexto</a:t>
            </a:r>
          </a:p>
        </p:txBody>
      </p:sp>
      <p:sp>
        <p:nvSpPr>
          <p:cNvPr id="6" name="Espace réservé du contenu 6">
            <a:extLst>
              <a:ext uri="{FF2B5EF4-FFF2-40B4-BE49-F238E27FC236}">
                <a16:creationId xmlns:a16="http://schemas.microsoft.com/office/drawing/2014/main" id="{340AD31B-CB0A-5E34-1824-49A8DA27900C}"/>
              </a:ext>
            </a:extLst>
          </p:cNvPr>
          <p:cNvSpPr txBox="1">
            <a:spLocks/>
          </p:cNvSpPr>
          <p:nvPr/>
        </p:nvSpPr>
        <p:spPr>
          <a:xfrm>
            <a:off x="335360" y="1844824"/>
            <a:ext cx="5181600" cy="4351338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/>
              <a:t>Curso de español de negocios.</a:t>
            </a:r>
          </a:p>
          <a:p>
            <a:r>
              <a:rPr lang="es-MX" dirty="0"/>
              <a:t>Nivel licenciatura, segundo año, segundo semestre:</a:t>
            </a:r>
          </a:p>
          <a:p>
            <a:r>
              <a:rPr lang="es-MX" dirty="0"/>
              <a:t>Duración del curso: 30 horas. (24 horas en el salón y 6 horas de e-Learning)</a:t>
            </a:r>
          </a:p>
          <a:p>
            <a:r>
              <a:rPr lang="es-MX" dirty="0"/>
              <a:t>13 estudiantes franceses</a:t>
            </a:r>
          </a:p>
          <a:p>
            <a:r>
              <a:rPr lang="es-MX" dirty="0"/>
              <a:t>Proyecto de exportación de un producto o servicio aunado al desarrollo de la creatividad</a:t>
            </a:r>
          </a:p>
          <a:p>
            <a:r>
              <a:rPr lang="es-MX" dirty="0"/>
              <a:t>Evaluación: 100% Control continuo.</a:t>
            </a:r>
          </a:p>
          <a:p>
            <a:endParaRPr lang="es-MX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7" name="Espace réservé du contenu 4">
            <a:extLst>
              <a:ext uri="{FF2B5EF4-FFF2-40B4-BE49-F238E27FC236}">
                <a16:creationId xmlns:a16="http://schemas.microsoft.com/office/drawing/2014/main" id="{735AC182-3243-7786-CD08-34F4904949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105725" y="1844824"/>
            <a:ext cx="5560294" cy="3972994"/>
          </a:xfrm>
          <a:solidFill>
            <a:srgbClr val="33CCCC"/>
          </a:solidFill>
        </p:spPr>
      </p:pic>
    </p:spTree>
    <p:extLst>
      <p:ext uri="{BB962C8B-B14F-4D97-AF65-F5344CB8AC3E}">
        <p14:creationId xmlns:p14="http://schemas.microsoft.com/office/powerpoint/2010/main" val="903280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5">
            <a:extLst>
              <a:ext uri="{FF2B5EF4-FFF2-40B4-BE49-F238E27FC236}">
                <a16:creationId xmlns:a16="http://schemas.microsoft.com/office/drawing/2014/main" id="{02A0422B-CF3E-A5D3-98E7-649D9C1739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912503"/>
            <a:ext cx="6391275" cy="4623788"/>
          </a:xfrm>
          <a:prstGeom prst="rect">
            <a:avLst/>
          </a:prstGeom>
          <a:solidFill>
            <a:srgbClr val="33CCCC"/>
          </a:solidFill>
        </p:spPr>
      </p:pic>
      <p:sp>
        <p:nvSpPr>
          <p:cNvPr id="4" name="ZoneTexte 7">
            <a:extLst>
              <a:ext uri="{FF2B5EF4-FFF2-40B4-BE49-F238E27FC236}">
                <a16:creationId xmlns:a16="http://schemas.microsoft.com/office/drawing/2014/main" id="{4124F8AF-F3FD-018E-15B5-E6233DAE19AE}"/>
              </a:ext>
            </a:extLst>
          </p:cNvPr>
          <p:cNvSpPr txBox="1"/>
          <p:nvPr/>
        </p:nvSpPr>
        <p:spPr>
          <a:xfrm rot="1316449">
            <a:off x="7591451" y="3224563"/>
            <a:ext cx="414901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hlinkClick r:id="rId3"/>
              </a:rPr>
              <a:t>https://view.genial.ly/6193aef98c52640dc5959826/presentation-scamper-biba2-mbs</a:t>
            </a:r>
            <a:endParaRPr lang="fr-FR" dirty="0"/>
          </a:p>
          <a:p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F206689B-69BF-3ACC-7856-FE2DC9F19332}"/>
              </a:ext>
            </a:extLst>
          </p:cNvPr>
          <p:cNvSpPr txBox="1">
            <a:spLocks/>
          </p:cNvSpPr>
          <p:nvPr/>
        </p:nvSpPr>
        <p:spPr>
          <a:xfrm>
            <a:off x="3359696" y="404664"/>
            <a:ext cx="6262464" cy="1119659"/>
          </a:xfrm>
          <a:prstGeom prst="rect">
            <a:avLst/>
          </a:prstGeom>
          <a:solidFill>
            <a:srgbClr val="33CCCC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/>
              <a:t>Ejemplo</a:t>
            </a:r>
            <a:r>
              <a:rPr lang="fr-FR" dirty="0"/>
              <a:t> de un </a:t>
            </a:r>
            <a:r>
              <a:rPr lang="fr-FR" dirty="0" err="1"/>
              <a:t>módulo</a:t>
            </a:r>
            <a:endParaRPr lang="fr-FR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F50ECB4-A911-EA5B-F882-EA5C2395F509}"/>
              </a:ext>
            </a:extLst>
          </p:cNvPr>
          <p:cNvSpPr/>
          <p:nvPr/>
        </p:nvSpPr>
        <p:spPr>
          <a:xfrm>
            <a:off x="407368" y="1700808"/>
            <a:ext cx="6262464" cy="504056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95769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>
            <a:extLst>
              <a:ext uri="{FF2B5EF4-FFF2-40B4-BE49-F238E27FC236}">
                <a16:creationId xmlns:a16="http://schemas.microsoft.com/office/drawing/2014/main" id="{A480794A-9542-8C17-4D7A-4604FB911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47667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Ejemplo</a:t>
            </a:r>
            <a:r>
              <a:rPr lang="fr-FR" dirty="0"/>
              <a:t> de un </a:t>
            </a:r>
            <a:r>
              <a:rPr lang="fr-FR" dirty="0" err="1"/>
              <a:t>soporte</a:t>
            </a:r>
            <a:r>
              <a:rPr lang="fr-FR" dirty="0"/>
              <a:t> diaporama de </a:t>
            </a:r>
            <a:r>
              <a:rPr lang="fr-FR" dirty="0" err="1"/>
              <a:t>uan</a:t>
            </a:r>
            <a:r>
              <a:rPr lang="fr-FR" dirty="0"/>
              <a:t> </a:t>
            </a:r>
            <a:r>
              <a:rPr lang="fr-FR" dirty="0" err="1"/>
              <a:t>presentación</a:t>
            </a:r>
            <a:r>
              <a:rPr lang="fr-FR" dirty="0"/>
              <a:t> oral</a:t>
            </a:r>
          </a:p>
        </p:txBody>
      </p:sp>
      <p:pic>
        <p:nvPicPr>
          <p:cNvPr id="9" name="Espace réservé du contenu 7">
            <a:extLst>
              <a:ext uri="{FF2B5EF4-FFF2-40B4-BE49-F238E27FC236}">
                <a16:creationId xmlns:a16="http://schemas.microsoft.com/office/drawing/2014/main" id="{D78C08E5-7D31-CF44-BD6B-7F675F788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987420"/>
            <a:ext cx="5651372" cy="3917967"/>
          </a:xfrm>
          <a:prstGeom prst="rect">
            <a:avLst/>
          </a:prstGeom>
        </p:spPr>
      </p:pic>
      <p:pic>
        <p:nvPicPr>
          <p:cNvPr id="10" name="Espace réservé du contenu 5">
            <a:extLst>
              <a:ext uri="{FF2B5EF4-FFF2-40B4-BE49-F238E27FC236}">
                <a16:creationId xmlns:a16="http://schemas.microsoft.com/office/drawing/2014/main" id="{1AC5AC22-55D5-4320-C54D-086ADD120E7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52400" y="1957885"/>
            <a:ext cx="6019800" cy="3958173"/>
          </a:xfrm>
        </p:spPr>
      </p:pic>
    </p:spTree>
    <p:extLst>
      <p:ext uri="{BB962C8B-B14F-4D97-AF65-F5344CB8AC3E}">
        <p14:creationId xmlns:p14="http://schemas.microsoft.com/office/powerpoint/2010/main" val="125186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C4271-F2F8-CF74-34D1-B1B440126FF9}"/>
              </a:ext>
            </a:extLst>
          </p:cNvPr>
          <p:cNvSpPr txBox="1">
            <a:spLocks/>
          </p:cNvSpPr>
          <p:nvPr/>
        </p:nvSpPr>
        <p:spPr>
          <a:xfrm>
            <a:off x="676418" y="344423"/>
            <a:ext cx="9290248" cy="614589"/>
          </a:xfrm>
          <a:prstGeom prst="rect">
            <a:avLst/>
          </a:prstGeom>
          <a:solidFill>
            <a:srgbClr val="33CCCC"/>
          </a:solidFill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Ejemplo de la utilización test en Moodle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D74F408F-D801-FABA-DD92-176DFDC3EE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8" y="1121382"/>
            <a:ext cx="4950651" cy="5392195"/>
          </a:xfrm>
          <a:prstGeom prst="rect">
            <a:avLst/>
          </a:prstGeom>
          <a:solidFill>
            <a:srgbClr val="33CCCC"/>
          </a:solidFill>
        </p:spPr>
      </p:pic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7DC0B73A-0A2E-CCBD-2D38-73CDFE778C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932" y="1121382"/>
            <a:ext cx="4112593" cy="3917343"/>
          </a:xfrm>
          <a:prstGeom prst="rect">
            <a:avLst/>
          </a:prstGeom>
        </p:spPr>
      </p:pic>
      <p:pic>
        <p:nvPicPr>
          <p:cNvPr id="5" name="Image 11">
            <a:extLst>
              <a:ext uri="{FF2B5EF4-FFF2-40B4-BE49-F238E27FC236}">
                <a16:creationId xmlns:a16="http://schemas.microsoft.com/office/drawing/2014/main" id="{ED320879-7087-E3C0-1AC7-FFC0EAEB1D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4932" y="5038725"/>
            <a:ext cx="4112592" cy="1734501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E11311F0-70F5-92CD-63A7-8A848D3CA381}"/>
              </a:ext>
            </a:extLst>
          </p:cNvPr>
          <p:cNvSpPr/>
          <p:nvPr/>
        </p:nvSpPr>
        <p:spPr>
          <a:xfrm>
            <a:off x="676418" y="1124744"/>
            <a:ext cx="5059542" cy="554797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09BA311D-AE1B-F1A8-D0CA-E605322CC861}"/>
              </a:ext>
            </a:extLst>
          </p:cNvPr>
          <p:cNvSpPr/>
          <p:nvPr/>
        </p:nvSpPr>
        <p:spPr>
          <a:xfrm>
            <a:off x="6564932" y="1117206"/>
            <a:ext cx="4211588" cy="574079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53292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4">
            <a:extLst>
              <a:ext uri="{FF2B5EF4-FFF2-40B4-BE49-F238E27FC236}">
                <a16:creationId xmlns:a16="http://schemas.microsoft.com/office/drawing/2014/main" id="{9D8A9D68-28E0-EC7A-EF43-18ECE7014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400" y="260648"/>
            <a:ext cx="9002216" cy="1325563"/>
          </a:xfrm>
          <a:solidFill>
            <a:srgbClr val="33CCCC"/>
          </a:solidFill>
        </p:spPr>
        <p:txBody>
          <a:bodyPr/>
          <a:lstStyle/>
          <a:p>
            <a:r>
              <a:rPr lang="fr-FR" dirty="0" err="1"/>
              <a:t>Ejercicios</a:t>
            </a:r>
            <a:r>
              <a:rPr lang="fr-FR" dirty="0"/>
              <a:t> en </a:t>
            </a:r>
            <a:r>
              <a:rPr lang="fr-FR" dirty="0" err="1"/>
              <a:t>formato</a:t>
            </a:r>
            <a:r>
              <a:rPr lang="fr-FR" dirty="0"/>
              <a:t> H5P en Moodle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4DF30517-CE1B-2B30-EAC0-ED6E456337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3430" y="2155226"/>
            <a:ext cx="5751553" cy="4236510"/>
          </a:xfrm>
        </p:spPr>
      </p:pic>
      <p:pic>
        <p:nvPicPr>
          <p:cNvPr id="10" name="Espace réservé du contenu 11">
            <a:extLst>
              <a:ext uri="{FF2B5EF4-FFF2-40B4-BE49-F238E27FC236}">
                <a16:creationId xmlns:a16="http://schemas.microsoft.com/office/drawing/2014/main" id="{64143068-4666-D526-E7C8-C0450B3393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1874244"/>
            <a:ext cx="5699114" cy="4236510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27B723A4-3A87-FA66-4371-D0D74666D6A1}"/>
              </a:ext>
            </a:extLst>
          </p:cNvPr>
          <p:cNvSpPr/>
          <p:nvPr/>
        </p:nvSpPr>
        <p:spPr>
          <a:xfrm>
            <a:off x="268247" y="1874242"/>
            <a:ext cx="5903953" cy="4798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CA6C50D-E673-1DA6-3A3C-238F52434719}"/>
              </a:ext>
            </a:extLst>
          </p:cNvPr>
          <p:cNvSpPr/>
          <p:nvPr/>
        </p:nvSpPr>
        <p:spPr>
          <a:xfrm>
            <a:off x="6172200" y="1874241"/>
            <a:ext cx="5903953" cy="4798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82986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0826763-E554-EF72-18B6-6A726177FE7C}"/>
              </a:ext>
            </a:extLst>
          </p:cNvPr>
          <p:cNvSpPr txBox="1">
            <a:spLocks/>
          </p:cNvSpPr>
          <p:nvPr/>
        </p:nvSpPr>
        <p:spPr>
          <a:xfrm>
            <a:off x="421266" y="692696"/>
            <a:ext cx="9419150" cy="1325563"/>
          </a:xfrm>
          <a:prstGeom prst="rect">
            <a:avLst/>
          </a:prstGeom>
          <a:solidFill>
            <a:srgbClr val="33CCCC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Chat en Teams para los </a:t>
            </a:r>
            <a:r>
              <a:rPr lang="fr-FR" dirty="0" err="1"/>
              <a:t>estudiantes</a:t>
            </a:r>
            <a:r>
              <a:rPr lang="fr-FR" dirty="0"/>
              <a:t> a distancia</a:t>
            </a:r>
          </a:p>
        </p:txBody>
      </p:sp>
      <p:pic>
        <p:nvPicPr>
          <p:cNvPr id="3" name="Espace réservé du contenu 5">
            <a:extLst>
              <a:ext uri="{FF2B5EF4-FFF2-40B4-BE49-F238E27FC236}">
                <a16:creationId xmlns:a16="http://schemas.microsoft.com/office/drawing/2014/main" id="{25A5CA4C-289F-A409-8428-8E8A01D72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70" y="2659678"/>
            <a:ext cx="5439914" cy="985346"/>
          </a:xfrm>
          <a:prstGeom prst="rect">
            <a:avLst/>
          </a:prstGeom>
        </p:spPr>
      </p:pic>
      <p:pic>
        <p:nvPicPr>
          <p:cNvPr id="4" name="Espace réservé du contenu 7">
            <a:extLst>
              <a:ext uri="{FF2B5EF4-FFF2-40B4-BE49-F238E27FC236}">
                <a16:creationId xmlns:a16="http://schemas.microsoft.com/office/drawing/2014/main" id="{F2866B04-C949-0BAD-3F8A-96C4071124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9134" y="2524495"/>
            <a:ext cx="5181600" cy="3856833"/>
          </a:xfrm>
          <a:prstGeom prst="rect">
            <a:avLst/>
          </a:prstGeom>
        </p:spPr>
      </p:pic>
      <p:pic>
        <p:nvPicPr>
          <p:cNvPr id="5" name="Image 9">
            <a:extLst>
              <a:ext uri="{FF2B5EF4-FFF2-40B4-BE49-F238E27FC236}">
                <a16:creationId xmlns:a16="http://schemas.microsoft.com/office/drawing/2014/main" id="{67580D23-857C-C1A0-1079-C71E0C50F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266" y="4077072"/>
            <a:ext cx="5698228" cy="2253602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1E36D1EC-4052-EFAE-EA8E-578165328BF0}"/>
              </a:ext>
            </a:extLst>
          </p:cNvPr>
          <p:cNvSpPr/>
          <p:nvPr/>
        </p:nvSpPr>
        <p:spPr>
          <a:xfrm>
            <a:off x="268247" y="2348880"/>
            <a:ext cx="5903953" cy="4323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2EF5342-F0A9-C83D-1027-961C7CB45B51}"/>
              </a:ext>
            </a:extLst>
          </p:cNvPr>
          <p:cNvSpPr/>
          <p:nvPr/>
        </p:nvSpPr>
        <p:spPr>
          <a:xfrm>
            <a:off x="6227958" y="2348879"/>
            <a:ext cx="5695796" cy="432384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67531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re 4">
            <a:extLst>
              <a:ext uri="{FF2B5EF4-FFF2-40B4-BE49-F238E27FC236}">
                <a16:creationId xmlns:a16="http://schemas.microsoft.com/office/drawing/2014/main" id="{22F2AB79-9564-1713-F6BC-1C68F6F5D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259" y="2564904"/>
            <a:ext cx="7111482" cy="1325563"/>
          </a:xfrm>
        </p:spPr>
        <p:txBody>
          <a:bodyPr/>
          <a:lstStyle/>
          <a:p>
            <a:r>
              <a:rPr lang="fr-FR" dirty="0"/>
              <a:t>¡Gracias por su atención!</a:t>
            </a:r>
          </a:p>
        </p:txBody>
      </p:sp>
      <p:pic>
        <p:nvPicPr>
          <p:cNvPr id="13" name="Image 6">
            <a:extLst>
              <a:ext uri="{FF2B5EF4-FFF2-40B4-BE49-F238E27FC236}">
                <a16:creationId xmlns:a16="http://schemas.microsoft.com/office/drawing/2014/main" id="{E55279D4-DCF4-A934-9DEE-CE1215EC52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085184"/>
            <a:ext cx="1390261" cy="162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5934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de Office</Template>
  <TotalTime>77</TotalTime>
  <Words>144</Words>
  <Application>Microsoft Office PowerPoint</Application>
  <PresentationFormat>Panorámica</PresentationFormat>
  <Paragraphs>18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1" baseType="lpstr">
      <vt:lpstr>Arial</vt:lpstr>
      <vt:lpstr>Calibri</vt:lpstr>
      <vt:lpstr>Tema de Office</vt:lpstr>
      <vt:lpstr>Los desafíos de la enseñanza hibrida en un curso de español de la licenciatura de Administración de negocios al internacional </vt:lpstr>
      <vt:lpstr>Contexto</vt:lpstr>
      <vt:lpstr>Presentación de PowerPoint</vt:lpstr>
      <vt:lpstr>Ejemplo de un soporte diaporama de uan presentación oral</vt:lpstr>
      <vt:lpstr>Presentación de PowerPoint</vt:lpstr>
      <vt:lpstr>Ejercicios en formato H5P en Moodle</vt:lpstr>
      <vt:lpstr>Presentación de PowerPoint</vt:lpstr>
      <vt:lpstr>¡Gracias por su atención!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Una modalidad híbrida en la Universidad Autónoma Metropolitana</dc:title>
  <dc:creator>Eduardo Peñalosa</dc:creator>
  <cp:lastModifiedBy>Jose</cp:lastModifiedBy>
  <cp:revision>6</cp:revision>
  <dcterms:created xsi:type="dcterms:W3CDTF">2022-06-06T16:20:02Z</dcterms:created>
  <dcterms:modified xsi:type="dcterms:W3CDTF">2022-06-30T13:55:43Z</dcterms:modified>
</cp:coreProperties>
</file>