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04D423-149F-44D8-9EE5-FFDF8D0E1C6A}" v="6" dt="2022-06-04T04:10:24.7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lce Montes de Oca Olivo" userId="79d1a1425ef94f9f" providerId="LiveId" clId="{5004D423-149F-44D8-9EE5-FFDF8D0E1C6A}"/>
    <pc:docChg chg="custSel modSld">
      <pc:chgData name="Dulce Montes de Oca Olivo" userId="79d1a1425ef94f9f" providerId="LiveId" clId="{5004D423-149F-44D8-9EE5-FFDF8D0E1C6A}" dt="2022-06-04T04:10:24.739" v="68" actId="1076"/>
      <pc:docMkLst>
        <pc:docMk/>
      </pc:docMkLst>
      <pc:sldChg chg="addSp modSp mod">
        <pc:chgData name="Dulce Montes de Oca Olivo" userId="79d1a1425ef94f9f" providerId="LiveId" clId="{5004D423-149F-44D8-9EE5-FFDF8D0E1C6A}" dt="2022-06-04T04:10:24.739" v="68" actId="1076"/>
        <pc:sldMkLst>
          <pc:docMk/>
          <pc:sldMk cId="0" sldId="256"/>
        </pc:sldMkLst>
        <pc:spChg chg="mod">
          <ac:chgData name="Dulce Montes de Oca Olivo" userId="79d1a1425ef94f9f" providerId="LiveId" clId="{5004D423-149F-44D8-9EE5-FFDF8D0E1C6A}" dt="2022-05-30T01:16:20.596" v="62" actId="27636"/>
          <ac:spMkLst>
            <pc:docMk/>
            <pc:sldMk cId="0" sldId="256"/>
            <ac:spMk id="2" creationId="{00000000-0000-0000-0000-000000000000}"/>
          </ac:spMkLst>
        </pc:spChg>
        <pc:spChg chg="mod">
          <ac:chgData name="Dulce Montes de Oca Olivo" userId="79d1a1425ef94f9f" providerId="LiveId" clId="{5004D423-149F-44D8-9EE5-FFDF8D0E1C6A}" dt="2022-06-04T04:10:16.626" v="67" actId="1076"/>
          <ac:spMkLst>
            <pc:docMk/>
            <pc:sldMk cId="0" sldId="256"/>
            <ac:spMk id="3" creationId="{00000000-0000-0000-0000-000000000000}"/>
          </ac:spMkLst>
        </pc:spChg>
        <pc:picChg chg="add mod">
          <ac:chgData name="Dulce Montes de Oca Olivo" userId="79d1a1425ef94f9f" providerId="LiveId" clId="{5004D423-149F-44D8-9EE5-FFDF8D0E1C6A}" dt="2022-06-04T04:10:24.739" v="68" actId="1076"/>
          <ac:picMkLst>
            <pc:docMk/>
            <pc:sldMk cId="0" sldId="256"/>
            <ac:picMk id="1026" creationId="{0175D3F4-80A2-F350-8031-24246B31A9AC}"/>
          </ac:picMkLst>
        </pc:picChg>
      </pc:sldChg>
      <pc:sldChg chg="modSp mod">
        <pc:chgData name="Dulce Montes de Oca Olivo" userId="79d1a1425ef94f9f" providerId="LiveId" clId="{5004D423-149F-44D8-9EE5-FFDF8D0E1C6A}" dt="2022-05-30T01:15:02.851" v="60" actId="20577"/>
        <pc:sldMkLst>
          <pc:docMk/>
          <pc:sldMk cId="4222609183" sldId="261"/>
        </pc:sldMkLst>
        <pc:spChg chg="mod">
          <ac:chgData name="Dulce Montes de Oca Olivo" userId="79d1a1425ef94f9f" providerId="LiveId" clId="{5004D423-149F-44D8-9EE5-FFDF8D0E1C6A}" dt="2022-05-30T01:15:02.851" v="60" actId="20577"/>
          <ac:spMkLst>
            <pc:docMk/>
            <pc:sldMk cId="4222609183" sldId="261"/>
            <ac:spMk id="3" creationId="{988B5615-4EEE-0486-7347-F3B72BA0E319}"/>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348880"/>
            <a:ext cx="7772400" cy="1512168"/>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933056"/>
            <a:ext cx="6400800" cy="208823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a:xfrm>
            <a:off x="457200" y="6356350"/>
            <a:ext cx="1522512" cy="365125"/>
          </a:xfrm>
        </p:spPr>
        <p:txBody>
          <a:bodyPr/>
          <a:lstStyle>
            <a:lvl1pPr algn="ctr">
              <a:defRPr>
                <a:solidFill>
                  <a:schemeClr val="tx1"/>
                </a:solidFill>
              </a:defRPr>
            </a:lvl1pPr>
          </a:lstStyle>
          <a:p>
            <a:fld id="{6CC87390-96F7-4595-9973-7554D39C17AD}" type="datetimeFigureOut">
              <a:rPr lang="es-MX" smtClean="0"/>
              <a:pPr/>
              <a:t>03/06/2022</a:t>
            </a:fld>
            <a:endParaRPr lang="es-MX" dirty="0"/>
          </a:p>
        </p:txBody>
      </p:sp>
      <p:sp>
        <p:nvSpPr>
          <p:cNvPr id="6" name="5 Marcador de número de diapositiva"/>
          <p:cNvSpPr>
            <a:spLocks noGrp="1"/>
          </p:cNvSpPr>
          <p:nvPr>
            <p:ph type="sldNum" sz="quarter" idx="12"/>
          </p:nvPr>
        </p:nvSpPr>
        <p:spPr>
          <a:xfrm>
            <a:off x="7740352" y="6356350"/>
            <a:ext cx="946448" cy="365125"/>
          </a:xfrm>
        </p:spPr>
        <p:txBody>
          <a:bodyPr/>
          <a:lstStyle>
            <a:lvl1pPr algn="l">
              <a:defRPr>
                <a:solidFill>
                  <a:schemeClr val="tx1"/>
                </a:solidFill>
              </a:defRPr>
            </a:lvl1pPr>
          </a:lstStyle>
          <a:p>
            <a:fld id="{C3C0F2BA-0638-4D1F-B224-C999965B36F0}"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6CC87390-96F7-4595-9973-7554D39C17AD}" type="datetimeFigureOut">
              <a:rPr lang="es-MX" smtClean="0"/>
              <a:t>03/06/2022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6CC87390-96F7-4595-9973-7554D39C17AD}" type="datetimeFigureOut">
              <a:rPr lang="es-MX" smtClean="0"/>
              <a:t>03/06/2022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6CC87390-96F7-4595-9973-7554D39C17AD}" type="datetimeFigureOut">
              <a:rPr lang="es-MX" smtClean="0"/>
              <a:t>03/06/2022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3 Marcador de fecha"/>
          <p:cNvSpPr>
            <a:spLocks noGrp="1"/>
          </p:cNvSpPr>
          <p:nvPr>
            <p:ph type="dt" sz="half" idx="10"/>
          </p:nvPr>
        </p:nvSpPr>
        <p:spPr/>
        <p:txBody>
          <a:bodyPr/>
          <a:lstStyle/>
          <a:p>
            <a:fld id="{6CC87390-96F7-4595-9973-7554D39C17AD}" type="datetimeFigureOut">
              <a:rPr lang="es-MX" smtClean="0"/>
              <a:t>03/06/2022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6CC87390-96F7-4595-9973-7554D39C17AD}" type="datetimeFigureOut">
              <a:rPr lang="es-MX" smtClean="0"/>
              <a:t>03/06/2022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6CC87390-96F7-4595-9973-7554D39C17AD}" type="datetimeFigureOut">
              <a:rPr lang="es-MX" smtClean="0"/>
              <a:t>03/06/2022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6CC87390-96F7-4595-9973-7554D39C17AD}" type="datetimeFigureOut">
              <a:rPr lang="es-MX" smtClean="0"/>
              <a:t>03/06/2022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CC87390-96F7-4595-9973-7554D39C17AD}" type="datetimeFigureOut">
              <a:rPr lang="es-MX" smtClean="0"/>
              <a:t>03/06/2022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4 Marcador de fecha"/>
          <p:cNvSpPr>
            <a:spLocks noGrp="1"/>
          </p:cNvSpPr>
          <p:nvPr>
            <p:ph type="dt" sz="half" idx="10"/>
          </p:nvPr>
        </p:nvSpPr>
        <p:spPr/>
        <p:txBody>
          <a:bodyPr/>
          <a:lstStyle/>
          <a:p>
            <a:fld id="{6CC87390-96F7-4595-9973-7554D39C17AD}" type="datetimeFigureOut">
              <a:rPr lang="es-MX" smtClean="0"/>
              <a:t>03/06/2022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4 Marcador de fecha"/>
          <p:cNvSpPr>
            <a:spLocks noGrp="1"/>
          </p:cNvSpPr>
          <p:nvPr>
            <p:ph type="dt" sz="half" idx="10"/>
          </p:nvPr>
        </p:nvSpPr>
        <p:spPr/>
        <p:txBody>
          <a:bodyPr/>
          <a:lstStyle/>
          <a:p>
            <a:fld id="{6CC87390-96F7-4595-9973-7554D39C17AD}" type="datetimeFigureOut">
              <a:rPr lang="es-MX" smtClean="0"/>
              <a:t>03/06/2022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7067128"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87390-96F7-4595-9973-7554D39C17AD}" type="datetimeFigureOut">
              <a:rPr lang="es-MX" smtClean="0"/>
              <a:t>03/06/2022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0F2BA-0638-4D1F-B224-C999965B36F0}"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redalyc.org/articulo.oa?id=36815128010" TargetMode="External"/><Relationship Id="rId3" Type="http://schemas.openxmlformats.org/officeDocument/2006/relationships/hyperlink" Target="http://www.revistaeducacion.educacion.es/re352/re352_04.pdf" TargetMode="External"/><Relationship Id="rId7" Type="http://schemas.openxmlformats.org/officeDocument/2006/relationships/hyperlink" Target="https://designingoutcomes.com/assets/PadWheelV5/PW_SPA_V5.0_Android_SCREEN.pdf" TargetMode="External"/><Relationship Id="rId2" Type="http://schemas.openxmlformats.org/officeDocument/2006/relationships/hyperlink" Target="http://ardilladigital.com/DOCUMENTOS/TECNOLOGIA%20EDUCATIVA/TICs/T1%20SOC.INFORMACION/AREA%20Manual/tema2.pdf" TargetMode="External"/><Relationship Id="rId1" Type="http://schemas.openxmlformats.org/officeDocument/2006/relationships/slideLayout" Target="../slideLayouts/slideLayout2.xml"/><Relationship Id="rId6" Type="http://schemas.openxmlformats.org/officeDocument/2006/relationships/hyperlink" Target="https://www.uaeh.edu.mx/docencia/VI_Lectura/maestria/documentos/LECT50.pdf" TargetMode="External"/><Relationship Id="rId5" Type="http://schemas.openxmlformats.org/officeDocument/2006/relationships/hyperlink" Target="https://reunir.unir.net/bitstream/handle/123456789/2265/Martinez-Zamora.pdf?sequence=1" TargetMode="External"/><Relationship Id="rId4" Type="http://schemas.openxmlformats.org/officeDocument/2006/relationships/hyperlink" Target="https://drive.google.com/file/d/1C-g9fJh43JIVcwhLzyJU1r0dnk4Apt3U/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sz="2400" i="1" dirty="0">
                <a:solidFill>
                  <a:srgbClr val="666666"/>
                </a:solidFill>
                <a:latin typeface="Roboto" panose="02000000000000000000" pitchFamily="2" charset="0"/>
              </a:rPr>
              <a:t>E</a:t>
            </a:r>
            <a:r>
              <a:rPr lang="es-ES" sz="2400" b="0" i="1" dirty="0">
                <a:solidFill>
                  <a:srgbClr val="666666"/>
                </a:solidFill>
                <a:effectLst/>
                <a:latin typeface="Roboto" panose="02000000000000000000" pitchFamily="2" charset="0"/>
              </a:rPr>
              <a:t>strategias de acuerdo al uso pedagógico de aplicaciones educativas para trabajar en la modalidad hibrida en la asignatura de inglés de la ENP</a:t>
            </a:r>
            <a:endParaRPr lang="es-MX" sz="2400" i="1" dirty="0"/>
          </a:p>
        </p:txBody>
      </p:sp>
      <p:sp>
        <p:nvSpPr>
          <p:cNvPr id="3" name="2 Subtítulo"/>
          <p:cNvSpPr>
            <a:spLocks noGrp="1"/>
          </p:cNvSpPr>
          <p:nvPr>
            <p:ph type="subTitle" idx="1"/>
          </p:nvPr>
        </p:nvSpPr>
        <p:spPr>
          <a:xfrm>
            <a:off x="539552" y="4293096"/>
            <a:ext cx="8064896" cy="2088232"/>
          </a:xfrm>
        </p:spPr>
        <p:txBody>
          <a:bodyPr>
            <a:normAutofit/>
          </a:bodyPr>
          <a:lstStyle/>
          <a:p>
            <a:r>
              <a:rPr lang="es-ES" b="0" i="0" dirty="0">
                <a:solidFill>
                  <a:srgbClr val="666666"/>
                </a:solidFill>
                <a:effectLst/>
                <a:latin typeface="Roboto" panose="02000000000000000000" pitchFamily="2" charset="0"/>
              </a:rPr>
              <a:t>Dra. Dulce María Verónica Montes de Oca Olivo </a:t>
            </a:r>
          </a:p>
          <a:p>
            <a:r>
              <a:rPr lang="es-ES" b="0" i="0" dirty="0">
                <a:solidFill>
                  <a:srgbClr val="666666"/>
                </a:solidFill>
                <a:effectLst/>
                <a:latin typeface="Roboto" panose="02000000000000000000" pitchFamily="2" charset="0"/>
              </a:rPr>
              <a:t>ENP Plantel 6 “Antonio Caso” 2022</a:t>
            </a:r>
            <a:endParaRPr lang="es-MX" dirty="0"/>
          </a:p>
        </p:txBody>
      </p:sp>
      <p:pic>
        <p:nvPicPr>
          <p:cNvPr id="1026" name="Picture 2" descr="Licencia Creative Commons - Cuaderno de Marketing">
            <a:extLst>
              <a:ext uri="{FF2B5EF4-FFF2-40B4-BE49-F238E27FC236}">
                <a16:creationId xmlns:a16="http://schemas.microsoft.com/office/drawing/2014/main" id="{0175D3F4-80A2-F350-8031-24246B31A9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1" y="6165304"/>
            <a:ext cx="1979131" cy="6926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4AFE57-1FED-3880-9DBB-D9CBE5333C89}"/>
              </a:ext>
            </a:extLst>
          </p:cNvPr>
          <p:cNvSpPr>
            <a:spLocks noGrp="1"/>
          </p:cNvSpPr>
          <p:nvPr>
            <p:ph type="title"/>
          </p:nvPr>
        </p:nvSpPr>
        <p:spPr/>
        <p:txBody>
          <a:bodyPr/>
          <a:lstStyle/>
          <a:p>
            <a:r>
              <a:rPr lang="es-MX" dirty="0"/>
              <a:t>Tema – objetivo </a:t>
            </a:r>
          </a:p>
        </p:txBody>
      </p:sp>
      <p:sp>
        <p:nvSpPr>
          <p:cNvPr id="3" name="Marcador de contenido 2">
            <a:extLst>
              <a:ext uri="{FF2B5EF4-FFF2-40B4-BE49-F238E27FC236}">
                <a16:creationId xmlns:a16="http://schemas.microsoft.com/office/drawing/2014/main" id="{9AF1C4CB-47BA-1E4D-B505-61073F1BD3BD}"/>
              </a:ext>
            </a:extLst>
          </p:cNvPr>
          <p:cNvSpPr>
            <a:spLocks noGrp="1"/>
          </p:cNvSpPr>
          <p:nvPr>
            <p:ph idx="1"/>
          </p:nvPr>
        </p:nvSpPr>
        <p:spPr/>
        <p:txBody>
          <a:bodyPr>
            <a:normAutofit fontScale="92500" lnSpcReduction="10000"/>
          </a:bodyPr>
          <a:lstStyle/>
          <a:p>
            <a:pPr algn="just"/>
            <a:r>
              <a:rPr lang="es-MX" sz="3200" dirty="0">
                <a:solidFill>
                  <a:schemeClr val="accent4"/>
                </a:solidFill>
                <a:effectLst/>
                <a:latin typeface="Arial" panose="020B0604020202020204" pitchFamily="34" charset="0"/>
                <a:ea typeface="Calibri" panose="020F0502020204030204" pitchFamily="34" charset="0"/>
                <a:cs typeface="Times New Roman" panose="02020603050405020304" pitchFamily="18" charset="0"/>
              </a:rPr>
              <a:t>El tema a tratar en esta propuesta, es ver cuál es el uso pedagógico que se le  da a las TIC y TAC en el proceso de enseñanza aprendizaje de una lengua extranjera. </a:t>
            </a:r>
          </a:p>
          <a:p>
            <a:pPr marL="457200" lvl="1" indent="0" algn="just">
              <a:buNone/>
            </a:pPr>
            <a:r>
              <a:rPr lang="es-MX" dirty="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	Objetivo: I</a:t>
            </a:r>
            <a:r>
              <a:rPr lang="es-MX" dirty="0">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dentificar qué aplicaciones se pueden utilizar en los programas de inglés de la ENP y cómo es que se puede sacar un mejor provecho a través de las TAC para apoyar los contenidos de los programas y apoyen a los adolescentes en el aprendizaje de la lengua extranjera: inglés en cualquier modalidad.  </a:t>
            </a:r>
            <a:endParaRPr lang="es-MX"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4283553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E90263-E9C0-AE97-5EAB-AB8C9F52D8B8}"/>
              </a:ext>
            </a:extLst>
          </p:cNvPr>
          <p:cNvSpPr>
            <a:spLocks noGrp="1"/>
          </p:cNvSpPr>
          <p:nvPr>
            <p:ph type="title"/>
          </p:nvPr>
        </p:nvSpPr>
        <p:spPr/>
        <p:txBody>
          <a:bodyPr/>
          <a:lstStyle/>
          <a:p>
            <a:r>
              <a:rPr lang="es-MX" dirty="0"/>
              <a:t>INGLÉS V-ENP Unidades 1-3</a:t>
            </a:r>
          </a:p>
        </p:txBody>
      </p:sp>
      <p:sp>
        <p:nvSpPr>
          <p:cNvPr id="7" name="Marcador de contenido 6">
            <a:extLst>
              <a:ext uri="{FF2B5EF4-FFF2-40B4-BE49-F238E27FC236}">
                <a16:creationId xmlns:a16="http://schemas.microsoft.com/office/drawing/2014/main" id="{36166075-6664-1448-5567-72B2EE994B3D}"/>
              </a:ext>
            </a:extLst>
          </p:cNvPr>
          <p:cNvSpPr>
            <a:spLocks noGrp="1"/>
          </p:cNvSpPr>
          <p:nvPr>
            <p:ph idx="1"/>
          </p:nvPr>
        </p:nvSpPr>
        <p:spPr/>
        <p:txBody>
          <a:bodyPr/>
          <a:lstStyle/>
          <a:p>
            <a:endParaRPr lang="es-MX" dirty="0"/>
          </a:p>
        </p:txBody>
      </p:sp>
      <p:pic>
        <p:nvPicPr>
          <p:cNvPr id="9" name="Imagen 8">
            <a:extLst>
              <a:ext uri="{FF2B5EF4-FFF2-40B4-BE49-F238E27FC236}">
                <a16:creationId xmlns:a16="http://schemas.microsoft.com/office/drawing/2014/main" id="{537E4E9F-8315-4D10-7D40-C573D2036984}"/>
              </a:ext>
            </a:extLst>
          </p:cNvPr>
          <p:cNvPicPr>
            <a:picLocks noChangeAspect="1"/>
          </p:cNvPicPr>
          <p:nvPr/>
        </p:nvPicPr>
        <p:blipFill>
          <a:blip r:embed="rId2"/>
          <a:stretch>
            <a:fillRect/>
          </a:stretch>
        </p:blipFill>
        <p:spPr>
          <a:xfrm>
            <a:off x="329982" y="1234962"/>
            <a:ext cx="8484036" cy="4388076"/>
          </a:xfrm>
          <a:prstGeom prst="rect">
            <a:avLst/>
          </a:prstGeom>
        </p:spPr>
      </p:pic>
    </p:spTree>
    <p:extLst>
      <p:ext uri="{BB962C8B-B14F-4D97-AF65-F5344CB8AC3E}">
        <p14:creationId xmlns:p14="http://schemas.microsoft.com/office/powerpoint/2010/main" val="2067012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C3E28E-935B-0458-568D-BDBF73541310}"/>
              </a:ext>
            </a:extLst>
          </p:cNvPr>
          <p:cNvSpPr>
            <a:spLocks noGrp="1"/>
          </p:cNvSpPr>
          <p:nvPr>
            <p:ph type="title"/>
          </p:nvPr>
        </p:nvSpPr>
        <p:spPr/>
        <p:txBody>
          <a:bodyPr/>
          <a:lstStyle/>
          <a:p>
            <a:r>
              <a:rPr lang="es-MX" dirty="0"/>
              <a:t>Inglés V ENP Unidades 4 – 6</a:t>
            </a:r>
          </a:p>
        </p:txBody>
      </p:sp>
      <p:sp>
        <p:nvSpPr>
          <p:cNvPr id="3" name="Marcador de contenido 2">
            <a:extLst>
              <a:ext uri="{FF2B5EF4-FFF2-40B4-BE49-F238E27FC236}">
                <a16:creationId xmlns:a16="http://schemas.microsoft.com/office/drawing/2014/main" id="{099F4DCA-0535-864C-D93D-1A602D0A34D9}"/>
              </a:ext>
            </a:extLst>
          </p:cNvPr>
          <p:cNvSpPr>
            <a:spLocks noGrp="1"/>
          </p:cNvSpPr>
          <p:nvPr>
            <p:ph idx="1"/>
          </p:nvPr>
        </p:nvSpPr>
        <p:spPr/>
        <p:txBody>
          <a:bodyPr/>
          <a:lstStyle/>
          <a:p>
            <a:endParaRPr lang="es-MX" dirty="0"/>
          </a:p>
        </p:txBody>
      </p:sp>
      <p:pic>
        <p:nvPicPr>
          <p:cNvPr id="5" name="Imagen 4">
            <a:extLst>
              <a:ext uri="{FF2B5EF4-FFF2-40B4-BE49-F238E27FC236}">
                <a16:creationId xmlns:a16="http://schemas.microsoft.com/office/drawing/2014/main" id="{53ED8C03-E8F8-0E7C-720D-890345F66788}"/>
              </a:ext>
            </a:extLst>
          </p:cNvPr>
          <p:cNvPicPr>
            <a:picLocks noChangeAspect="1"/>
          </p:cNvPicPr>
          <p:nvPr/>
        </p:nvPicPr>
        <p:blipFill>
          <a:blip r:embed="rId2"/>
          <a:stretch>
            <a:fillRect/>
          </a:stretch>
        </p:blipFill>
        <p:spPr>
          <a:xfrm>
            <a:off x="339507" y="1177809"/>
            <a:ext cx="8464985" cy="4502381"/>
          </a:xfrm>
          <a:prstGeom prst="rect">
            <a:avLst/>
          </a:prstGeom>
        </p:spPr>
      </p:pic>
    </p:spTree>
    <p:extLst>
      <p:ext uri="{BB962C8B-B14F-4D97-AF65-F5344CB8AC3E}">
        <p14:creationId xmlns:p14="http://schemas.microsoft.com/office/powerpoint/2010/main" val="2255186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06DE88-F769-501D-35BB-86FA2C14B527}"/>
              </a:ext>
            </a:extLst>
          </p:cNvPr>
          <p:cNvSpPr>
            <a:spLocks noGrp="1"/>
          </p:cNvSpPr>
          <p:nvPr>
            <p:ph type="title"/>
          </p:nvPr>
        </p:nvSpPr>
        <p:spPr/>
        <p:txBody>
          <a:bodyPr/>
          <a:lstStyle/>
          <a:p>
            <a:pPr algn="l"/>
            <a:r>
              <a:rPr lang="es-MX" dirty="0"/>
              <a:t>Referencias</a:t>
            </a:r>
          </a:p>
        </p:txBody>
      </p:sp>
      <p:sp>
        <p:nvSpPr>
          <p:cNvPr id="3" name="Marcador de contenido 2">
            <a:extLst>
              <a:ext uri="{FF2B5EF4-FFF2-40B4-BE49-F238E27FC236}">
                <a16:creationId xmlns:a16="http://schemas.microsoft.com/office/drawing/2014/main" id="{988B5615-4EEE-0486-7347-F3B72BA0E319}"/>
              </a:ext>
            </a:extLst>
          </p:cNvPr>
          <p:cNvSpPr>
            <a:spLocks noGrp="1"/>
          </p:cNvSpPr>
          <p:nvPr>
            <p:ph idx="1"/>
          </p:nvPr>
        </p:nvSpPr>
        <p:spPr/>
        <p:txBody>
          <a:bodyPr>
            <a:normAutofit fontScale="32500" lnSpcReduction="20000"/>
          </a:bodyPr>
          <a:lstStyle/>
          <a:p>
            <a:pPr indent="449580" algn="just" fontAlgn="base">
              <a:lnSpc>
                <a:spcPct val="150000"/>
              </a:lnSpc>
              <a:spcAft>
                <a:spcPts val="800"/>
              </a:spcAft>
            </a:pPr>
            <a:r>
              <a:rPr lang="es-MX" sz="3200" dirty="0" err="1">
                <a:effectLst/>
                <a:latin typeface="Arial" panose="020B0604020202020204" pitchFamily="34" charset="0"/>
                <a:ea typeface="Calibri" panose="020F0502020204030204" pitchFamily="34" charset="0"/>
                <a:cs typeface="Times New Roman" panose="02020603050405020304" pitchFamily="18" charset="0"/>
              </a:rPr>
              <a:t>Area</a:t>
            </a:r>
            <a:r>
              <a:rPr lang="es-MX" sz="3200" dirty="0">
                <a:effectLst/>
                <a:latin typeface="Arial" panose="020B0604020202020204" pitchFamily="34" charset="0"/>
                <a:ea typeface="Calibri" panose="020F0502020204030204" pitchFamily="34" charset="0"/>
                <a:cs typeface="Times New Roman" panose="02020603050405020304" pitchFamily="18" charset="0"/>
              </a:rPr>
              <a:t> Moreira, Manuel (2002). La tecnología educativa como disciplina pedagógica. </a:t>
            </a:r>
            <a:r>
              <a:rPr lang="es-MX" sz="3200" i="1" dirty="0">
                <a:effectLst/>
                <a:latin typeface="Arial" panose="020B0604020202020204" pitchFamily="34" charset="0"/>
                <a:ea typeface="Calibri" panose="020F0502020204030204" pitchFamily="34" charset="0"/>
                <a:cs typeface="Times New Roman" panose="02020603050405020304" pitchFamily="18" charset="0"/>
              </a:rPr>
              <a:t>Web docente de Tecnología Educativa</a:t>
            </a:r>
            <a:r>
              <a:rPr lang="es-MX" sz="3200" dirty="0">
                <a:effectLst/>
                <a:latin typeface="Arial" panose="020B0604020202020204" pitchFamily="34" charset="0"/>
                <a:ea typeface="Calibri" panose="020F0502020204030204" pitchFamily="34" charset="0"/>
                <a:cs typeface="Times New Roman" panose="02020603050405020304" pitchFamily="18" charset="0"/>
              </a:rPr>
              <a:t>. Universidad de La Laguna.  </a:t>
            </a:r>
            <a:r>
              <a:rPr lang="es-MX" sz="32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http://ardilladigital.com/DOCUMENTOS/TECNOLOGIA%20EDUCATIVA/TICs/T1%20SOC.INFORMACION/AREA%20Manual/tema2.pdf</a:t>
            </a:r>
            <a:r>
              <a:rPr lang="es-MX" sz="3200" dirty="0">
                <a:effectLst/>
                <a:latin typeface="Arial" panose="020B0604020202020204" pitchFamily="34" charset="0"/>
                <a:ea typeface="Calibri" panose="020F0502020204030204" pitchFamily="34" charset="0"/>
                <a:cs typeface="Times New Roman" panose="02020603050405020304" pitchFamily="18" charset="0"/>
              </a:rPr>
              <a:t> </a:t>
            </a:r>
            <a:endParaRPr lang="es-MX" sz="32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fontAlgn="base">
              <a:lnSpc>
                <a:spcPct val="150000"/>
              </a:lnSpc>
              <a:spcAft>
                <a:spcPts val="800"/>
              </a:spcAft>
            </a:pPr>
            <a:r>
              <a:rPr lang="es-MX" sz="3200" dirty="0" err="1">
                <a:effectLst/>
                <a:latin typeface="Arial" panose="020B0604020202020204" pitchFamily="34" charset="0"/>
                <a:ea typeface="Calibri" panose="020F0502020204030204" pitchFamily="34" charset="0"/>
                <a:cs typeface="Times New Roman" panose="02020603050405020304" pitchFamily="18" charset="0"/>
              </a:rPr>
              <a:t>Area</a:t>
            </a:r>
            <a:r>
              <a:rPr lang="es-MX" sz="3200" dirty="0">
                <a:effectLst/>
                <a:latin typeface="Arial" panose="020B0604020202020204" pitchFamily="34" charset="0"/>
                <a:ea typeface="Calibri" panose="020F0502020204030204" pitchFamily="34" charset="0"/>
                <a:cs typeface="Times New Roman" panose="02020603050405020304" pitchFamily="18" charset="0"/>
              </a:rPr>
              <a:t> Moreira, Manuel (2010). El proceso de integración y uso pedagógico de las TIC en los centros educativos. Un estudio de casos. Revista de Educación, 352. Mayo-Agosto 2010, pp. 77-97. </a:t>
            </a:r>
            <a:r>
              <a:rPr lang="es-MX" sz="32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http://www.revistaeducacion.educacion.es/re352/re352_04.pdf</a:t>
            </a:r>
            <a:r>
              <a:rPr lang="es-MX" sz="3200" dirty="0">
                <a:effectLst/>
                <a:latin typeface="Arial" panose="020B0604020202020204" pitchFamily="34" charset="0"/>
                <a:ea typeface="Calibri" panose="020F0502020204030204" pitchFamily="34" charset="0"/>
                <a:cs typeface="Times New Roman" panose="02020603050405020304" pitchFamily="18" charset="0"/>
              </a:rPr>
              <a:t>  </a:t>
            </a:r>
          </a:p>
          <a:p>
            <a:pPr indent="449580" algn="just" fontAlgn="base">
              <a:lnSpc>
                <a:spcPct val="150000"/>
              </a:lnSpc>
              <a:spcAft>
                <a:spcPts val="800"/>
              </a:spcAft>
            </a:pPr>
            <a:r>
              <a:rPr lang="es-MX" dirty="0">
                <a:latin typeface="Arial" panose="020B0604020202020204" pitchFamily="34" charset="0"/>
                <a:ea typeface="Calibri" panose="020F0502020204030204" pitchFamily="34" charset="0"/>
                <a:cs typeface="Times New Roman" panose="02020603050405020304" pitchFamily="18" charset="0"/>
              </a:rPr>
              <a:t>DGENP. Programa de Inglés V, ENP UNAM, 2017. </a:t>
            </a:r>
            <a:r>
              <a:rPr lang="es-MX" dirty="0">
                <a:latin typeface="Arial" panose="020B0604020202020204" pitchFamily="34" charset="0"/>
                <a:ea typeface="Calibri" panose="020F0502020204030204" pitchFamily="34" charset="0"/>
                <a:cs typeface="Times New Roman" panose="02020603050405020304" pitchFamily="18" charset="0"/>
                <a:hlinkClick r:id="rId4"/>
              </a:rPr>
              <a:t>https://drive.google.com/file/d/1C-g9fJh43JIVcwhLzyJU1r0dnk4Apt3U/view</a:t>
            </a:r>
            <a:r>
              <a:rPr lang="es-MX" dirty="0">
                <a:latin typeface="Arial" panose="020B0604020202020204" pitchFamily="34" charset="0"/>
                <a:ea typeface="Calibri" panose="020F0502020204030204" pitchFamily="34" charset="0"/>
                <a:cs typeface="Times New Roman" panose="02020603050405020304" pitchFamily="18" charset="0"/>
              </a:rPr>
              <a:t> </a:t>
            </a:r>
            <a:endParaRPr lang="es-MX" sz="32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750"/>
              </a:spcAft>
            </a:pPr>
            <a:r>
              <a:rPr lang="es-MX" sz="3200" dirty="0">
                <a:solidFill>
                  <a:srgbClr val="000000"/>
                </a:solidFill>
                <a:effectLst/>
                <a:latin typeface="Arial" panose="020B0604020202020204" pitchFamily="34" charset="0"/>
                <a:ea typeface="Times New Roman" panose="02020603050405020304" pitchFamily="18" charset="0"/>
              </a:rPr>
              <a:t>Martínez, A. (2014). El álbum como herramienta pedagógica: propuesta para la mejora de la identidad personal. Universidad Internacional de la Rioja (UNIR). Facultad de Educación. </a:t>
            </a:r>
            <a:r>
              <a:rPr lang="es-MX" sz="3200" u="sng" dirty="0">
                <a:solidFill>
                  <a:srgbClr val="000000"/>
                </a:solidFill>
                <a:effectLst/>
                <a:latin typeface="Arial" panose="020B0604020202020204" pitchFamily="34" charset="0"/>
                <a:ea typeface="Times New Roman" panose="02020603050405020304" pitchFamily="18" charset="0"/>
                <a:hlinkClick r:id="rId5"/>
              </a:rPr>
              <a:t>https://reunir.unir.net/bitstream/handle/123456789/2265/Martinez-Zamora.pdf?sequence=1</a:t>
            </a:r>
            <a:endParaRPr lang="es-MX" sz="3200" u="sng" dirty="0">
              <a:solidFill>
                <a:srgbClr val="000000"/>
              </a:solidFill>
              <a:effectLst/>
              <a:latin typeface="Arial" panose="020B0604020202020204" pitchFamily="34" charset="0"/>
              <a:ea typeface="Times New Roman" panose="02020603050405020304" pitchFamily="18" charset="0"/>
            </a:endParaRPr>
          </a:p>
          <a:p>
            <a:pPr indent="449580" algn="just">
              <a:lnSpc>
                <a:spcPct val="150000"/>
              </a:lnSpc>
              <a:spcAft>
                <a:spcPts val="750"/>
              </a:spcAft>
            </a:pPr>
            <a:r>
              <a:rPr lang="es-MX" sz="3200" dirty="0">
                <a:solidFill>
                  <a:srgbClr val="000000"/>
                </a:solidFill>
                <a:effectLst/>
                <a:latin typeface="Arial" panose="020B0604020202020204" pitchFamily="34" charset="0"/>
                <a:ea typeface="Times New Roman" panose="02020603050405020304" pitchFamily="18" charset="0"/>
              </a:rPr>
              <a:t>Márquez, J. (s/f). </a:t>
            </a:r>
            <a:r>
              <a:rPr lang="es-ES" i="1" dirty="0">
                <a:solidFill>
                  <a:srgbClr val="000000"/>
                </a:solidFill>
                <a:latin typeface="Arial" panose="020B0604020202020204" pitchFamily="34" charset="0"/>
                <a:ea typeface="Times New Roman" panose="02020603050405020304" pitchFamily="18" charset="0"/>
              </a:rPr>
              <a:t>U</a:t>
            </a:r>
            <a:r>
              <a:rPr lang="es-ES" sz="3200" i="1" dirty="0">
                <a:solidFill>
                  <a:srgbClr val="000000"/>
                </a:solidFill>
                <a:effectLst/>
                <a:latin typeface="Arial" panose="020B0604020202020204" pitchFamily="34" charset="0"/>
                <a:ea typeface="Times New Roman" panose="02020603050405020304" pitchFamily="18" charset="0"/>
              </a:rPr>
              <a:t>so de la tecnología como recurso para la enseñanza </a:t>
            </a:r>
            <a:r>
              <a:rPr lang="es-ES" sz="3200" dirty="0">
                <a:solidFill>
                  <a:srgbClr val="000000"/>
                </a:solidFill>
                <a:effectLst/>
                <a:latin typeface="Arial" panose="020B0604020202020204" pitchFamily="34" charset="0"/>
                <a:ea typeface="Times New Roman" panose="02020603050405020304" pitchFamily="18" charset="0"/>
              </a:rPr>
              <a:t>“las líneas del tiempo”, Universidad Autónoma del Estado de Hidalgo. </a:t>
            </a:r>
            <a:r>
              <a:rPr lang="es-ES" sz="3200" dirty="0">
                <a:solidFill>
                  <a:srgbClr val="000000"/>
                </a:solidFill>
                <a:effectLst/>
                <a:latin typeface="Arial" panose="020B0604020202020204" pitchFamily="34" charset="0"/>
                <a:ea typeface="Times New Roman" panose="02020603050405020304" pitchFamily="18" charset="0"/>
                <a:hlinkClick r:id="rId6"/>
              </a:rPr>
              <a:t>https://www.uaeh.edu.mx/docencia/VI_Lectura/maestria/documentos/LECT50.pdf</a:t>
            </a:r>
            <a:r>
              <a:rPr lang="es-ES" sz="3200" dirty="0">
                <a:solidFill>
                  <a:srgbClr val="000000"/>
                </a:solidFill>
                <a:effectLst/>
                <a:latin typeface="Arial" panose="020B0604020202020204" pitchFamily="34" charset="0"/>
                <a:ea typeface="Times New Roman" panose="02020603050405020304" pitchFamily="18" charset="0"/>
              </a:rPr>
              <a:t> </a:t>
            </a:r>
          </a:p>
          <a:p>
            <a:pPr indent="449580" algn="just">
              <a:lnSpc>
                <a:spcPct val="150000"/>
              </a:lnSpc>
              <a:spcAft>
                <a:spcPts val="750"/>
              </a:spcAft>
            </a:pPr>
            <a:r>
              <a:rPr lang="es-ES" dirty="0">
                <a:solidFill>
                  <a:srgbClr val="000000"/>
                </a:solidFill>
                <a:latin typeface="Arial" panose="020B0604020202020204" pitchFamily="34" charset="0"/>
                <a:ea typeface="Times New Roman" panose="02020603050405020304" pitchFamily="18" charset="0"/>
              </a:rPr>
              <a:t>Montes de Oca, D. (2021). El uso pedagógico de las TIC TAC en los procesos de enseñanza aprendizaje del Idioma Inglés en adolescentes de Bachillerato. Tesis para obtener el grado de  Doctorado en Educación. Centro de Estudios Superiores en Educación (CESE). </a:t>
            </a:r>
          </a:p>
          <a:p>
            <a:pPr indent="449580" algn="just">
              <a:lnSpc>
                <a:spcPct val="150000"/>
              </a:lnSpc>
              <a:spcAft>
                <a:spcPts val="750"/>
              </a:spcAft>
            </a:pPr>
            <a:r>
              <a:rPr lang="es-ES" sz="3200" dirty="0">
                <a:solidFill>
                  <a:srgbClr val="000000"/>
                </a:solidFill>
                <a:effectLst/>
                <a:latin typeface="Arial" panose="020B0604020202020204" pitchFamily="34" charset="0"/>
                <a:ea typeface="Times New Roman" panose="02020603050405020304" pitchFamily="18" charset="0"/>
              </a:rPr>
              <a:t>Rueda Pedagógica 5.0</a:t>
            </a:r>
            <a:r>
              <a:rPr lang="es-ES" dirty="0">
                <a:solidFill>
                  <a:srgbClr val="000000"/>
                </a:solidFill>
                <a:latin typeface="Arial" panose="020B0604020202020204" pitchFamily="34" charset="0"/>
                <a:ea typeface="Times New Roman" panose="02020603050405020304" pitchFamily="18" charset="0"/>
              </a:rPr>
              <a:t>. </a:t>
            </a:r>
            <a:r>
              <a:rPr lang="es-ES" dirty="0">
                <a:solidFill>
                  <a:srgbClr val="000000"/>
                </a:solidFill>
                <a:latin typeface="Arial" panose="020B0604020202020204" pitchFamily="34" charset="0"/>
                <a:ea typeface="Times New Roman" panose="02020603050405020304" pitchFamily="18" charset="0"/>
                <a:hlinkClick r:id="rId7"/>
              </a:rPr>
              <a:t>https://designingoutcomes.com/assets/PadWheelV5/PW_SPA_V5.0_Android_SCREEN.pdf</a:t>
            </a:r>
            <a:r>
              <a:rPr lang="es-ES" dirty="0">
                <a:solidFill>
                  <a:srgbClr val="000000"/>
                </a:solidFill>
                <a:latin typeface="Arial" panose="020B0604020202020204" pitchFamily="34" charset="0"/>
                <a:ea typeface="Times New Roman" panose="02020603050405020304" pitchFamily="18" charset="0"/>
              </a:rPr>
              <a:t> </a:t>
            </a:r>
            <a:endParaRPr lang="es-MX" sz="3200" dirty="0">
              <a:effectLst/>
              <a:latin typeface="Times New Roman" panose="02020603050405020304" pitchFamily="18" charset="0"/>
              <a:ea typeface="Times New Roman" panose="02020603050405020304" pitchFamily="18" charset="0"/>
            </a:endParaRPr>
          </a:p>
          <a:p>
            <a:pPr indent="449580" algn="just">
              <a:lnSpc>
                <a:spcPct val="150000"/>
              </a:lnSpc>
            </a:pPr>
            <a:r>
              <a:rPr lang="es-MX" sz="3200" dirty="0">
                <a:solidFill>
                  <a:srgbClr val="000000"/>
                </a:solidFill>
                <a:effectLst/>
                <a:latin typeface="Arial" panose="020B0604020202020204" pitchFamily="34" charset="0"/>
                <a:ea typeface="Times New Roman" panose="02020603050405020304" pitchFamily="18" charset="0"/>
              </a:rPr>
              <a:t>Solano, I, &amp; </a:t>
            </a:r>
            <a:r>
              <a:rPr lang="es-MX" sz="3200" dirty="0" err="1">
                <a:solidFill>
                  <a:srgbClr val="000000"/>
                </a:solidFill>
                <a:effectLst/>
                <a:latin typeface="Arial" panose="020B0604020202020204" pitchFamily="34" charset="0"/>
                <a:ea typeface="Times New Roman" panose="02020603050405020304" pitchFamily="18" charset="0"/>
              </a:rPr>
              <a:t>Sanchez</a:t>
            </a:r>
            <a:r>
              <a:rPr lang="es-MX" sz="3200" dirty="0">
                <a:solidFill>
                  <a:srgbClr val="000000"/>
                </a:solidFill>
                <a:effectLst/>
                <a:latin typeface="Arial" panose="020B0604020202020204" pitchFamily="34" charset="0"/>
                <a:ea typeface="Times New Roman" panose="02020603050405020304" pitchFamily="18" charset="0"/>
              </a:rPr>
              <a:t>, M (2010). APRENDIENDO EN CUALQUIER LUGAR: EL PODCAST EDUCATIVO. Pixel-Bit. Revista de Medios y Educación, (36),125-139. ISSN: 1133-8482. </a:t>
            </a:r>
            <a:r>
              <a:rPr lang="es-MX" sz="3200" u="sng" dirty="0">
                <a:solidFill>
                  <a:srgbClr val="000000"/>
                </a:solidFill>
                <a:effectLst/>
                <a:latin typeface="Arial" panose="020B0604020202020204" pitchFamily="34" charset="0"/>
                <a:ea typeface="Times New Roman" panose="02020603050405020304" pitchFamily="18" charset="0"/>
                <a:hlinkClick r:id="rId8"/>
              </a:rPr>
              <a:t>https://www.redalyc.org/articulo.oa?id=36815128010</a:t>
            </a:r>
            <a:r>
              <a:rPr lang="es-MX" sz="3200" dirty="0">
                <a:solidFill>
                  <a:srgbClr val="000000"/>
                </a:solidFill>
                <a:effectLst/>
                <a:latin typeface="Arial" panose="020B0604020202020204" pitchFamily="34" charset="0"/>
                <a:ea typeface="Times New Roman" panose="02020603050405020304" pitchFamily="18" charset="0"/>
              </a:rPr>
              <a:t> </a:t>
            </a:r>
            <a:endParaRPr lang="es-MX" sz="3200" dirty="0">
              <a:effectLst/>
              <a:latin typeface="Times New Roman" panose="02020603050405020304" pitchFamily="18" charset="0"/>
              <a:ea typeface="Times New Roman" panose="02020603050405020304" pitchFamily="18" charset="0"/>
            </a:endParaRPr>
          </a:p>
          <a:p>
            <a:endParaRPr lang="es-MX" dirty="0"/>
          </a:p>
        </p:txBody>
      </p:sp>
    </p:spTree>
    <p:extLst>
      <p:ext uri="{BB962C8B-B14F-4D97-AF65-F5344CB8AC3E}">
        <p14:creationId xmlns:p14="http://schemas.microsoft.com/office/powerpoint/2010/main" val="42226091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 PowerPoint educatic2022 (1)</Template>
  <TotalTime>166</TotalTime>
  <Words>514</Words>
  <Application>Microsoft Office PowerPoint</Application>
  <PresentationFormat>Presentación en pantalla (4:3)</PresentationFormat>
  <Paragraphs>17</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Roboto</vt:lpstr>
      <vt:lpstr>Times New Roman</vt:lpstr>
      <vt:lpstr>Tema de Office</vt:lpstr>
      <vt:lpstr>Estrategias de acuerdo al uso pedagógico de aplicaciones educativas para trabajar en la modalidad hibrida en la asignatura de inglés de la ENP</vt:lpstr>
      <vt:lpstr>Tema – objetivo </vt:lpstr>
      <vt:lpstr>INGLÉS V-ENP Unidades 1-3</vt:lpstr>
      <vt:lpstr>Inglés V ENP Unidades 4 – 6</vt:lpstr>
      <vt:lpstr>Referencias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Estrategias con el uso pedagógico de las aplicaciones para trabajar en la modalidad hibrida en la asignatura de inglés de la ENP</dc:title>
  <dc:creator>Dulce Montes de Oca Olivo</dc:creator>
  <cp:lastModifiedBy>Dulce Montes de Oca Olivo</cp:lastModifiedBy>
  <cp:revision>1</cp:revision>
  <dcterms:created xsi:type="dcterms:W3CDTF">2022-05-29T22:37:48Z</dcterms:created>
  <dcterms:modified xsi:type="dcterms:W3CDTF">2022-06-04T04:10:33Z</dcterms:modified>
</cp:coreProperties>
</file>