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9" r:id="rId5"/>
    <p:sldId id="268" r:id="rId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51216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20882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2251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6CC87390-96F7-4595-9973-7554D39C17AD}" type="datetimeFigureOut">
              <a:rPr lang="es-MX" smtClean="0"/>
              <a:pPr/>
              <a:t>25/05/2022</a:t>
            </a:fld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740352" y="6356350"/>
            <a:ext cx="946448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C3C0F2BA-0638-4D1F-B224-C999965B36F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7390-96F7-4595-9973-7554D39C17A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6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sv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563488D-BB3C-0933-506C-E5DFCAF2C4B4}"/>
              </a:ext>
            </a:extLst>
          </p:cNvPr>
          <p:cNvSpPr txBox="1"/>
          <p:nvPr/>
        </p:nvSpPr>
        <p:spPr>
          <a:xfrm>
            <a:off x="2771800" y="2276872"/>
            <a:ext cx="525658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700" b="1" dirty="0">
                <a:solidFill>
                  <a:srgbClr val="B00161"/>
                </a:solidFill>
                <a:latin typeface="Roboto" panose="02000000000000000000" pitchFamily="2" charset="0"/>
              </a:rPr>
              <a:t>EN EL DISEÑO INDUSTRIAL </a:t>
            </a:r>
            <a:r>
              <a:rPr lang="es-ES" sz="1700" b="1" i="0" dirty="0">
                <a:solidFill>
                  <a:srgbClr val="B00161"/>
                </a:solidFill>
                <a:effectLst/>
                <a:latin typeface="Roboto" panose="02000000000000000000" pitchFamily="2" charset="0"/>
              </a:rPr>
              <a:t>¿QUÉ CONSERVAMOS DE LO APRENDIDO PARA TRABAJAR EN LAS MODALIDADES HÍBRIDAS?</a:t>
            </a:r>
            <a:endParaRPr lang="es-ES" sz="17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980FA4-E1D1-962C-ABD5-6240DA025DF1}"/>
              </a:ext>
            </a:extLst>
          </p:cNvPr>
          <p:cNvSpPr txBox="1"/>
          <p:nvPr/>
        </p:nvSpPr>
        <p:spPr>
          <a:xfrm>
            <a:off x="971600" y="5013176"/>
            <a:ext cx="699072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i="0" dirty="0">
                <a:solidFill>
                  <a:schemeClr val="accent6"/>
                </a:solidFill>
                <a:effectLst/>
                <a:latin typeface="Roboto" panose="02000000000000000000" pitchFamily="2" charset="0"/>
              </a:rPr>
              <a:t>Mtro. en Arq. Javier García Figueroa</a:t>
            </a:r>
          </a:p>
          <a:p>
            <a:pPr algn="ctr"/>
            <a:r>
              <a:rPr lang="es-ES" sz="1200" b="1" dirty="0">
                <a:solidFill>
                  <a:schemeClr val="accent6"/>
                </a:solidFill>
                <a:latin typeface="Roboto" panose="02000000000000000000" pitchFamily="2" charset="0"/>
              </a:rPr>
              <a:t>Mtra. en Arq. Patricia Díaz Pérez</a:t>
            </a:r>
          </a:p>
          <a:p>
            <a:pPr algn="ctr"/>
            <a:endParaRPr lang="es-ES" sz="1200" b="1" dirty="0">
              <a:solidFill>
                <a:schemeClr val="accent6"/>
              </a:solidFill>
              <a:latin typeface="Roboto" panose="02000000000000000000" pitchFamily="2" charset="0"/>
            </a:endParaRPr>
          </a:p>
          <a:p>
            <a:pPr algn="r"/>
            <a:r>
              <a:rPr lang="es-ES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Música: </a:t>
            </a:r>
            <a:r>
              <a:rPr lang="es-ES" sz="11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Raising</a:t>
            </a:r>
            <a:r>
              <a:rPr lang="es-ES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 me </a:t>
            </a:r>
            <a:r>
              <a:rPr lang="es-ES" sz="11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higher</a:t>
            </a:r>
            <a:r>
              <a:rPr lang="es-ES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s-ES" sz="11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Ahjay</a:t>
            </a:r>
            <a:r>
              <a:rPr lang="es-ES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s-ES" sz="11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Stelino</a:t>
            </a:r>
            <a:endParaRPr lang="es-ES" sz="1100" b="1" dirty="0">
              <a:solidFill>
                <a:schemeClr val="accent6">
                  <a:lumMod val="60000"/>
                  <a:lumOff val="40000"/>
                </a:schemeClr>
              </a:solidFill>
              <a:latin typeface="Roboto" panose="02000000000000000000" pitchFamily="2" charset="0"/>
            </a:endParaRPr>
          </a:p>
          <a:p>
            <a:pPr algn="r"/>
            <a:r>
              <a:rPr lang="es-ES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FES Aragón</a:t>
            </a:r>
          </a:p>
          <a:p>
            <a:pPr algn="r"/>
            <a:r>
              <a:rPr lang="es-ES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2022</a:t>
            </a:r>
            <a:endParaRPr lang="es-ES" sz="11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77D2AF8B-3A78-D693-B629-05A7CFA2CF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21" y="5572080"/>
            <a:ext cx="1002167" cy="52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EF8F08A-89F3-92B4-209E-ED6A88AE6FA5}"/>
              </a:ext>
            </a:extLst>
          </p:cNvPr>
          <p:cNvGrpSpPr/>
          <p:nvPr/>
        </p:nvGrpSpPr>
        <p:grpSpPr>
          <a:xfrm>
            <a:off x="107504" y="2276872"/>
            <a:ext cx="8965118" cy="3878575"/>
            <a:chOff x="107504" y="2600859"/>
            <a:chExt cx="8965118" cy="3878575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4F32C8E-7E50-801F-6687-FEE8160DB97C}"/>
                </a:ext>
              </a:extLst>
            </p:cNvPr>
            <p:cNvGrpSpPr/>
            <p:nvPr/>
          </p:nvGrpSpPr>
          <p:grpSpPr>
            <a:xfrm>
              <a:off x="107504" y="2600859"/>
              <a:ext cx="3556612" cy="3878575"/>
              <a:chOff x="107504" y="2600859"/>
              <a:chExt cx="3556612" cy="3878575"/>
            </a:xfrm>
          </p:grpSpPr>
          <p:pic>
            <p:nvPicPr>
              <p:cNvPr id="2" name="Imagen 1" descr="Imagen que contiene foto, hombre, cubierto, parado&#10;&#10;Descripción generada automáticamente">
                <a:extLst>
                  <a:ext uri="{FF2B5EF4-FFF2-40B4-BE49-F238E27FC236}">
                    <a16:creationId xmlns:a16="http://schemas.microsoft.com/office/drawing/2014/main" id="{F86CFAC2-2528-A38D-87B7-9CFB6C1AD6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504" y="2600859"/>
                <a:ext cx="3556612" cy="355661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C51B85BB-9178-491E-14AA-A78AA232D0E4}"/>
                  </a:ext>
                </a:extLst>
              </p:cNvPr>
              <p:cNvSpPr txBox="1"/>
              <p:nvPr/>
            </p:nvSpPr>
            <p:spPr>
              <a:xfrm rot="18874761">
                <a:off x="1432866" y="5043602"/>
                <a:ext cx="2671608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700" b="1" dirty="0">
                    <a:solidFill>
                      <a:schemeClr val="bg1"/>
                    </a:solidFill>
                  </a:rPr>
                  <a:t>Crédito imagen: Ricardo Obregón, </a:t>
                </a:r>
                <a:r>
                  <a:rPr lang="es-ES" sz="700" b="1" dirty="0"/>
                  <a:t>Edith Alonso, Javier García</a:t>
                </a:r>
              </a:p>
            </p:txBody>
          </p:sp>
        </p:grpSp>
        <p:sp>
          <p:nvSpPr>
            <p:cNvPr id="7" name="Flecha: a la izquierda y derecha 6">
              <a:extLst>
                <a:ext uri="{FF2B5EF4-FFF2-40B4-BE49-F238E27FC236}">
                  <a16:creationId xmlns:a16="http://schemas.microsoft.com/office/drawing/2014/main" id="{02E311A6-D0C8-297D-DC3C-CCF83B42B955}"/>
                </a:ext>
              </a:extLst>
            </p:cNvPr>
            <p:cNvSpPr/>
            <p:nvPr/>
          </p:nvSpPr>
          <p:spPr>
            <a:xfrm>
              <a:off x="3828094" y="4019125"/>
              <a:ext cx="1368152" cy="720080"/>
            </a:xfrm>
            <a:prstGeom prst="left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CAB44FB-FBC2-AEEA-66A2-7C0D58ABCC74}"/>
                </a:ext>
              </a:extLst>
            </p:cNvPr>
            <p:cNvGrpSpPr/>
            <p:nvPr/>
          </p:nvGrpSpPr>
          <p:grpSpPr>
            <a:xfrm>
              <a:off x="5360225" y="3429000"/>
              <a:ext cx="3712397" cy="1868991"/>
              <a:chOff x="5360225" y="3429000"/>
              <a:chExt cx="3712397" cy="1868991"/>
            </a:xfrm>
          </p:grpSpPr>
          <p:pic>
            <p:nvPicPr>
              <p:cNvPr id="4" name="Imagen 3" descr="Pantalla de un video juego&#10;&#10;Descripción generada automáticamente con confianza media">
                <a:extLst>
                  <a:ext uri="{FF2B5EF4-FFF2-40B4-BE49-F238E27FC236}">
                    <a16:creationId xmlns:a16="http://schemas.microsoft.com/office/drawing/2014/main" id="{47A7630E-FA93-5769-5DE0-B30740EAF6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60225" y="3429000"/>
                <a:ext cx="3556612" cy="1868991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CF915566-3540-29D5-2C28-283AE021C972}"/>
                  </a:ext>
                </a:extLst>
              </p:cNvPr>
              <p:cNvSpPr txBox="1"/>
              <p:nvPr/>
            </p:nvSpPr>
            <p:spPr>
              <a:xfrm>
                <a:off x="7568533" y="5063276"/>
                <a:ext cx="1504089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700" b="1" dirty="0">
                    <a:solidFill>
                      <a:schemeClr val="bg1"/>
                    </a:solidFill>
                  </a:rPr>
                  <a:t>Crédito imagen: Javier García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60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1">
        <p:sndAc>
          <p:stSnd>
            <p:snd r:embed="rId3" name="mixkit-raising-me-higher-34.wav"/>
          </p:stSnd>
        </p:sndAc>
      </p:transition>
    </mc:Choice>
    <mc:Fallback xmlns="">
      <p:transition spd="slow" advTm="16871">
        <p:sndAc>
          <p:stSnd>
            <p:snd r:embed="rId7" name="mixkit-raising-me-higher-3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ángulo 106">
            <a:extLst>
              <a:ext uri="{FF2B5EF4-FFF2-40B4-BE49-F238E27FC236}">
                <a16:creationId xmlns:a16="http://schemas.microsoft.com/office/drawing/2014/main" id="{A1349486-38FA-98CE-90F5-EEDD88D4C542}"/>
              </a:ext>
            </a:extLst>
          </p:cNvPr>
          <p:cNvSpPr/>
          <p:nvPr/>
        </p:nvSpPr>
        <p:spPr>
          <a:xfrm>
            <a:off x="1902226" y="476672"/>
            <a:ext cx="5766118" cy="199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8" name="Imagen 107" descr="Texto&#10;&#10;Descripción generada automáticamente con confianza media">
            <a:extLst>
              <a:ext uri="{FF2B5EF4-FFF2-40B4-BE49-F238E27FC236}">
                <a16:creationId xmlns:a16="http://schemas.microsoft.com/office/drawing/2014/main" id="{D915553D-207F-D245-850D-331F46749B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33" y="116632"/>
            <a:ext cx="3362471" cy="1024627"/>
          </a:xfrm>
          <a:prstGeom prst="rect">
            <a:avLst/>
          </a:prstGeom>
        </p:spPr>
      </p:pic>
      <p:sp>
        <p:nvSpPr>
          <p:cNvPr id="109" name="Rectángulo 108">
            <a:extLst>
              <a:ext uri="{FF2B5EF4-FFF2-40B4-BE49-F238E27FC236}">
                <a16:creationId xmlns:a16="http://schemas.microsoft.com/office/drawing/2014/main" id="{C2639011-0E14-239B-5AB2-B8B023B81A34}"/>
              </a:ext>
            </a:extLst>
          </p:cNvPr>
          <p:cNvSpPr/>
          <p:nvPr/>
        </p:nvSpPr>
        <p:spPr>
          <a:xfrm>
            <a:off x="225500" y="260648"/>
            <a:ext cx="4490516" cy="6413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5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No importa el grado académico o el área científica a la que pertenezcamos siempre habrá:</a:t>
            </a:r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C36986A4-FCB0-4A99-D8B4-711E44C82519}"/>
              </a:ext>
            </a:extLst>
          </p:cNvPr>
          <p:cNvSpPr/>
          <p:nvPr/>
        </p:nvSpPr>
        <p:spPr>
          <a:xfrm>
            <a:off x="225500" y="1268760"/>
            <a:ext cx="2057836" cy="810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Retos para:</a:t>
            </a:r>
          </a:p>
        </p:txBody>
      </p:sp>
      <p:cxnSp>
        <p:nvCxnSpPr>
          <p:cNvPr id="141" name="Conector recto 140">
            <a:extLst>
              <a:ext uri="{FF2B5EF4-FFF2-40B4-BE49-F238E27FC236}">
                <a16:creationId xmlns:a16="http://schemas.microsoft.com/office/drawing/2014/main" id="{333A3606-A082-10D2-469B-F2CC7F546984}"/>
              </a:ext>
            </a:extLst>
          </p:cNvPr>
          <p:cNvCxnSpPr>
            <a:cxnSpLocks/>
            <a:endCxn id="132" idx="0"/>
          </p:cNvCxnSpPr>
          <p:nvPr/>
        </p:nvCxnSpPr>
        <p:spPr>
          <a:xfrm>
            <a:off x="1247765" y="902014"/>
            <a:ext cx="6653" cy="36674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2" name="Conector recto 141">
            <a:extLst>
              <a:ext uri="{FF2B5EF4-FFF2-40B4-BE49-F238E27FC236}">
                <a16:creationId xmlns:a16="http://schemas.microsoft.com/office/drawing/2014/main" id="{6EE333F4-8FC6-212B-1E13-390EF34B63C3}"/>
              </a:ext>
            </a:extLst>
          </p:cNvPr>
          <p:cNvCxnSpPr>
            <a:cxnSpLocks/>
            <a:stCxn id="144" idx="1"/>
          </p:cNvCxnSpPr>
          <p:nvPr/>
        </p:nvCxnSpPr>
        <p:spPr>
          <a:xfrm flipH="1" flipV="1">
            <a:off x="2284549" y="1674156"/>
            <a:ext cx="2258808" cy="883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C34D9A13-82E5-CBAE-D68E-1A7A4E925291}"/>
              </a:ext>
            </a:extLst>
          </p:cNvPr>
          <p:cNvSpPr/>
          <p:nvPr/>
        </p:nvSpPr>
        <p:spPr>
          <a:xfrm>
            <a:off x="4543357" y="1277593"/>
            <a:ext cx="2057836" cy="810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cuanto a: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:a16="http://schemas.microsoft.com/office/drawing/2014/main" id="{32F02FEB-7A93-A289-E9E6-CDB5CF06BF1A}"/>
              </a:ext>
            </a:extLst>
          </p:cNvPr>
          <p:cNvSpPr/>
          <p:nvPr/>
        </p:nvSpPr>
        <p:spPr>
          <a:xfrm>
            <a:off x="5574437" y="1916832"/>
            <a:ext cx="2453947" cy="12599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Infraestructura y Métodos de Enseñanza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:a16="http://schemas.microsoft.com/office/drawing/2014/main" id="{54FBE562-FE90-BDC3-F9C5-61C1DDD2C6EB}"/>
              </a:ext>
            </a:extLst>
          </p:cNvPr>
          <p:cNvSpPr/>
          <p:nvPr/>
        </p:nvSpPr>
        <p:spPr>
          <a:xfrm>
            <a:off x="218974" y="3645024"/>
            <a:ext cx="8094867" cy="25456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Actualización:                                                                                                              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C3AF64FF-2064-A478-DA01-CAA050849CB3}"/>
              </a:ext>
            </a:extLst>
          </p:cNvPr>
          <p:cNvSpPr/>
          <p:nvPr/>
        </p:nvSpPr>
        <p:spPr>
          <a:xfrm>
            <a:off x="1250454" y="1922387"/>
            <a:ext cx="2457450" cy="12599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Docentes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Alumnos</a:t>
            </a:r>
          </a:p>
        </p:txBody>
      </p:sp>
      <p:sp>
        <p:nvSpPr>
          <p:cNvPr id="147" name="Rectángulo 146">
            <a:extLst>
              <a:ext uri="{FF2B5EF4-FFF2-40B4-BE49-F238E27FC236}">
                <a16:creationId xmlns:a16="http://schemas.microsoft.com/office/drawing/2014/main" id="{A57E1C36-D3FF-42E1-0B35-8CC3794EEEFC}"/>
              </a:ext>
            </a:extLst>
          </p:cNvPr>
          <p:cNvSpPr/>
          <p:nvPr/>
        </p:nvSpPr>
        <p:spPr>
          <a:xfrm>
            <a:off x="4613593" y="4432165"/>
            <a:ext cx="1188207" cy="3665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Paqueterías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:a16="http://schemas.microsoft.com/office/drawing/2014/main" id="{59CF60EF-2A0F-3653-5137-FD8B6EC436DD}"/>
              </a:ext>
            </a:extLst>
          </p:cNvPr>
          <p:cNvSpPr/>
          <p:nvPr/>
        </p:nvSpPr>
        <p:spPr>
          <a:xfrm>
            <a:off x="2486843" y="4624275"/>
            <a:ext cx="1041777" cy="485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Objetos de Aprendizaje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:a16="http://schemas.microsoft.com/office/drawing/2014/main" id="{DA079F95-AF8D-79D3-D1B5-E12E2EFA8CD8}"/>
              </a:ext>
            </a:extLst>
          </p:cNvPr>
          <p:cNvSpPr/>
          <p:nvPr/>
        </p:nvSpPr>
        <p:spPr>
          <a:xfrm>
            <a:off x="5607037" y="5586698"/>
            <a:ext cx="1259338" cy="578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Cámaras, micrófonos y/o audífonos</a:t>
            </a:r>
          </a:p>
        </p:txBody>
      </p:sp>
      <p:sp>
        <p:nvSpPr>
          <p:cNvPr id="150" name="Rectángulo 149">
            <a:extLst>
              <a:ext uri="{FF2B5EF4-FFF2-40B4-BE49-F238E27FC236}">
                <a16:creationId xmlns:a16="http://schemas.microsoft.com/office/drawing/2014/main" id="{DCAAB690-D564-03F2-D5F1-DD8E7BA3F986}"/>
              </a:ext>
            </a:extLst>
          </p:cNvPr>
          <p:cNvSpPr/>
          <p:nvPr/>
        </p:nvSpPr>
        <p:spPr>
          <a:xfrm>
            <a:off x="2492448" y="3744873"/>
            <a:ext cx="1220812" cy="4854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Sistemas de iluminación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:a16="http://schemas.microsoft.com/office/drawing/2014/main" id="{04AA2C9F-F6E4-3F21-2B94-2B49D9FAA818}"/>
              </a:ext>
            </a:extLst>
          </p:cNvPr>
          <p:cNvSpPr/>
          <p:nvPr/>
        </p:nvSpPr>
        <p:spPr>
          <a:xfrm>
            <a:off x="7197790" y="4046280"/>
            <a:ext cx="1045120" cy="465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Tablets</a:t>
            </a:r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Ipads</a:t>
            </a:r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</p:txBody>
      </p:sp>
      <p:sp>
        <p:nvSpPr>
          <p:cNvPr id="152" name="Rectángulo 151">
            <a:extLst>
              <a:ext uri="{FF2B5EF4-FFF2-40B4-BE49-F238E27FC236}">
                <a16:creationId xmlns:a16="http://schemas.microsoft.com/office/drawing/2014/main" id="{9C5BD777-E428-C175-9FBE-C83F015B8122}"/>
              </a:ext>
            </a:extLst>
          </p:cNvPr>
          <p:cNvSpPr/>
          <p:nvPr/>
        </p:nvSpPr>
        <p:spPr>
          <a:xfrm>
            <a:off x="378769" y="4662320"/>
            <a:ext cx="1168715" cy="489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Equipos de cómputo</a:t>
            </a:r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F9AF732E-FAD2-D0E1-BE57-1393A7A474FD}"/>
              </a:ext>
            </a:extLst>
          </p:cNvPr>
          <p:cNvSpPr/>
          <p:nvPr/>
        </p:nvSpPr>
        <p:spPr>
          <a:xfrm>
            <a:off x="5815741" y="4798750"/>
            <a:ext cx="966288" cy="485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Teléfonos inteligentes</a:t>
            </a:r>
          </a:p>
        </p:txBody>
      </p:sp>
      <p:sp>
        <p:nvSpPr>
          <p:cNvPr id="154" name="Rectángulo 153">
            <a:extLst>
              <a:ext uri="{FF2B5EF4-FFF2-40B4-BE49-F238E27FC236}">
                <a16:creationId xmlns:a16="http://schemas.microsoft.com/office/drawing/2014/main" id="{750CD598-9103-B83E-F140-492C5C8DEE26}"/>
              </a:ext>
            </a:extLst>
          </p:cNvPr>
          <p:cNvSpPr/>
          <p:nvPr/>
        </p:nvSpPr>
        <p:spPr>
          <a:xfrm>
            <a:off x="703987" y="4230278"/>
            <a:ext cx="752360" cy="33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TIC</a:t>
            </a: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CCEB0A97-39D6-5D83-6B9D-D6100AC424FD}"/>
              </a:ext>
            </a:extLst>
          </p:cNvPr>
          <p:cNvSpPr/>
          <p:nvPr/>
        </p:nvSpPr>
        <p:spPr>
          <a:xfrm>
            <a:off x="3772786" y="3955168"/>
            <a:ext cx="799214" cy="266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</a:t>
            </a:r>
          </a:p>
        </p:txBody>
      </p:sp>
      <p:sp>
        <p:nvSpPr>
          <p:cNvPr id="156" name="Rectángulo 155">
            <a:extLst>
              <a:ext uri="{FF2B5EF4-FFF2-40B4-BE49-F238E27FC236}">
                <a16:creationId xmlns:a16="http://schemas.microsoft.com/office/drawing/2014/main" id="{4E4361A5-52D8-5FF9-3920-3E7F93BF09C0}"/>
              </a:ext>
            </a:extLst>
          </p:cNvPr>
          <p:cNvSpPr/>
          <p:nvPr/>
        </p:nvSpPr>
        <p:spPr>
          <a:xfrm>
            <a:off x="4616517" y="3954054"/>
            <a:ext cx="1602653" cy="413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Comunicación a distancia</a:t>
            </a:r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2229AF4F-81A0-0DE6-09C6-F009B4B6B4F8}"/>
              </a:ext>
            </a:extLst>
          </p:cNvPr>
          <p:cNvSpPr/>
          <p:nvPr/>
        </p:nvSpPr>
        <p:spPr>
          <a:xfrm>
            <a:off x="6228184" y="3725269"/>
            <a:ext cx="2020419" cy="245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Entretenimiento</a:t>
            </a:r>
          </a:p>
        </p:txBody>
      </p:sp>
      <p:sp>
        <p:nvSpPr>
          <p:cNvPr id="158" name="Rectángulo 157">
            <a:extLst>
              <a:ext uri="{FF2B5EF4-FFF2-40B4-BE49-F238E27FC236}">
                <a16:creationId xmlns:a16="http://schemas.microsoft.com/office/drawing/2014/main" id="{F53839D1-0FFD-6E31-F5D2-D5E975D70D2B}"/>
              </a:ext>
            </a:extLst>
          </p:cNvPr>
          <p:cNvSpPr/>
          <p:nvPr/>
        </p:nvSpPr>
        <p:spPr>
          <a:xfrm>
            <a:off x="1547664" y="4230278"/>
            <a:ext cx="932434" cy="393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</a:t>
            </a:r>
          </a:p>
        </p:txBody>
      </p:sp>
      <p:sp>
        <p:nvSpPr>
          <p:cNvPr id="159" name="Rectángulo 158">
            <a:extLst>
              <a:ext uri="{FF2B5EF4-FFF2-40B4-BE49-F238E27FC236}">
                <a16:creationId xmlns:a16="http://schemas.microsoft.com/office/drawing/2014/main" id="{221DDA1D-F3BB-64D7-B8EC-CA77C104546C}"/>
              </a:ext>
            </a:extLst>
          </p:cNvPr>
          <p:cNvSpPr/>
          <p:nvPr/>
        </p:nvSpPr>
        <p:spPr>
          <a:xfrm>
            <a:off x="378769" y="5242834"/>
            <a:ext cx="1904567" cy="268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Administración</a:t>
            </a:r>
          </a:p>
        </p:txBody>
      </p: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C2D17DD1-CF90-52E9-322D-2D5042AFFFB7}"/>
              </a:ext>
            </a:extLst>
          </p:cNvPr>
          <p:cNvSpPr/>
          <p:nvPr/>
        </p:nvSpPr>
        <p:spPr>
          <a:xfrm>
            <a:off x="378769" y="5667918"/>
            <a:ext cx="1179936" cy="431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Videos interactivos</a:t>
            </a:r>
          </a:p>
        </p:txBody>
      </p:sp>
      <p:sp>
        <p:nvSpPr>
          <p:cNvPr id="161" name="Rectángulo 160">
            <a:extLst>
              <a:ext uri="{FF2B5EF4-FFF2-40B4-BE49-F238E27FC236}">
                <a16:creationId xmlns:a16="http://schemas.microsoft.com/office/drawing/2014/main" id="{08FD93C9-6413-7650-D519-A2D5DE5F4E5A}"/>
              </a:ext>
            </a:extLst>
          </p:cNvPr>
          <p:cNvSpPr/>
          <p:nvPr/>
        </p:nvSpPr>
        <p:spPr>
          <a:xfrm>
            <a:off x="1979712" y="5719057"/>
            <a:ext cx="1271100" cy="3645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Hand-</a:t>
            </a:r>
            <a:r>
              <a:rPr lang="es-ES" sz="1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Rectángulo 161">
            <a:extLst>
              <a:ext uri="{FF2B5EF4-FFF2-40B4-BE49-F238E27FC236}">
                <a16:creationId xmlns:a16="http://schemas.microsoft.com/office/drawing/2014/main" id="{D3ACEC8C-0443-0443-F95F-39455C3C498E}"/>
              </a:ext>
            </a:extLst>
          </p:cNvPr>
          <p:cNvSpPr/>
          <p:nvPr/>
        </p:nvSpPr>
        <p:spPr>
          <a:xfrm>
            <a:off x="2669412" y="5286923"/>
            <a:ext cx="884551" cy="349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E-books</a:t>
            </a:r>
          </a:p>
        </p:txBody>
      </p:sp>
      <p:sp>
        <p:nvSpPr>
          <p:cNvPr id="163" name="Rectángulo 162">
            <a:extLst>
              <a:ext uri="{FF2B5EF4-FFF2-40B4-BE49-F238E27FC236}">
                <a16:creationId xmlns:a16="http://schemas.microsoft.com/office/drawing/2014/main" id="{16F5649C-6517-394A-0420-1155B8BE3FB5}"/>
              </a:ext>
            </a:extLst>
          </p:cNvPr>
          <p:cNvSpPr/>
          <p:nvPr/>
        </p:nvSpPr>
        <p:spPr>
          <a:xfrm>
            <a:off x="3553964" y="5640202"/>
            <a:ext cx="1059630" cy="371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Infografías</a:t>
            </a:r>
          </a:p>
        </p:txBody>
      </p:sp>
      <p:sp>
        <p:nvSpPr>
          <p:cNvPr id="164" name="Rectángulo 163">
            <a:extLst>
              <a:ext uri="{FF2B5EF4-FFF2-40B4-BE49-F238E27FC236}">
                <a16:creationId xmlns:a16="http://schemas.microsoft.com/office/drawing/2014/main" id="{535844A1-E318-B7FD-D15D-979469154885}"/>
              </a:ext>
            </a:extLst>
          </p:cNvPr>
          <p:cNvSpPr/>
          <p:nvPr/>
        </p:nvSpPr>
        <p:spPr>
          <a:xfrm>
            <a:off x="4627555" y="5297508"/>
            <a:ext cx="845802" cy="349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Videos</a:t>
            </a:r>
          </a:p>
        </p:txBody>
      </p:sp>
      <p:sp>
        <p:nvSpPr>
          <p:cNvPr id="165" name="Rectángulo 164">
            <a:extLst>
              <a:ext uri="{FF2B5EF4-FFF2-40B4-BE49-F238E27FC236}">
                <a16:creationId xmlns:a16="http://schemas.microsoft.com/office/drawing/2014/main" id="{9C532BCF-7686-B19A-8963-91BC74836EDD}"/>
              </a:ext>
            </a:extLst>
          </p:cNvPr>
          <p:cNvSpPr/>
          <p:nvPr/>
        </p:nvSpPr>
        <p:spPr>
          <a:xfrm>
            <a:off x="6877664" y="5101293"/>
            <a:ext cx="1280591" cy="4854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Documentos digitales</a:t>
            </a:r>
          </a:p>
        </p:txBody>
      </p:sp>
      <p:sp>
        <p:nvSpPr>
          <p:cNvPr id="166" name="Rectángulo 165">
            <a:extLst>
              <a:ext uri="{FF2B5EF4-FFF2-40B4-BE49-F238E27FC236}">
                <a16:creationId xmlns:a16="http://schemas.microsoft.com/office/drawing/2014/main" id="{D0EB6EB3-AC55-347B-FEB0-456428A16DF4}"/>
              </a:ext>
            </a:extLst>
          </p:cNvPr>
          <p:cNvSpPr/>
          <p:nvPr/>
        </p:nvSpPr>
        <p:spPr>
          <a:xfrm>
            <a:off x="3553963" y="4813554"/>
            <a:ext cx="1059630" cy="474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Métodos didácticos</a:t>
            </a:r>
          </a:p>
        </p:txBody>
      </p:sp>
      <p:sp>
        <p:nvSpPr>
          <p:cNvPr id="170" name="Rectángulo 169">
            <a:extLst>
              <a:ext uri="{FF2B5EF4-FFF2-40B4-BE49-F238E27FC236}">
                <a16:creationId xmlns:a16="http://schemas.microsoft.com/office/drawing/2014/main" id="{269CE56F-F14E-C357-238D-2CE68FEAEF4A}"/>
              </a:ext>
            </a:extLst>
          </p:cNvPr>
          <p:cNvSpPr/>
          <p:nvPr/>
        </p:nvSpPr>
        <p:spPr>
          <a:xfrm>
            <a:off x="0" y="3645024"/>
            <a:ext cx="914400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1" name="Rectángulo 170">
            <a:extLst>
              <a:ext uri="{FF2B5EF4-FFF2-40B4-BE49-F238E27FC236}">
                <a16:creationId xmlns:a16="http://schemas.microsoft.com/office/drawing/2014/main" id="{9733B3E8-2509-D863-F57D-41FFCA07818C}"/>
              </a:ext>
            </a:extLst>
          </p:cNvPr>
          <p:cNvSpPr/>
          <p:nvPr/>
        </p:nvSpPr>
        <p:spPr>
          <a:xfrm>
            <a:off x="179512" y="188640"/>
            <a:ext cx="4543490" cy="29216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Siempre será importante tomar lo mas valioso de las paqueterías del mercado comparando entre ellas adecuándonos en costos, alianzas, formas de uso y licencias, paqueterías gratuitas, entre otros.</a:t>
            </a:r>
          </a:p>
          <a:p>
            <a:endParaRPr lang="es-ES" sz="1600" b="1" dirty="0">
              <a:solidFill>
                <a:schemeClr val="bg1"/>
              </a:solidFill>
              <a:latin typeface="Arial" panose="020B0604020202020204" pitchFamily="34" charset="0"/>
              <a:ea typeface="Abode" pitchFamily="2" charset="0"/>
              <a:cs typeface="Arial" panose="020B0604020202020204" pitchFamily="34" charset="0"/>
            </a:endParaRPr>
          </a:p>
          <a:p>
            <a:endParaRPr lang="es-ES" sz="1600" b="1" dirty="0">
              <a:solidFill>
                <a:schemeClr val="bg1"/>
              </a:solidFill>
              <a:latin typeface="Arial" panose="020B0604020202020204" pitchFamily="34" charset="0"/>
              <a:ea typeface="Abode" pitchFamily="2" charset="0"/>
              <a:cs typeface="Arial" panose="020B0604020202020204" pitchFamily="34" charset="0"/>
            </a:endParaRPr>
          </a:p>
          <a:p>
            <a:endParaRPr lang="es-ES" sz="1600" b="1" dirty="0">
              <a:solidFill>
                <a:schemeClr val="bg1"/>
              </a:solidFill>
              <a:latin typeface="Arial" panose="020B0604020202020204" pitchFamily="34" charset="0"/>
              <a:ea typeface="Abode" pitchFamily="2" charset="0"/>
              <a:cs typeface="Arial" panose="020B0604020202020204" pitchFamily="34" charset="0"/>
            </a:endParaRPr>
          </a:p>
        </p:txBody>
      </p:sp>
      <p:grpSp>
        <p:nvGrpSpPr>
          <p:cNvPr id="178" name="Grupo 177">
            <a:extLst>
              <a:ext uri="{FF2B5EF4-FFF2-40B4-BE49-F238E27FC236}">
                <a16:creationId xmlns:a16="http://schemas.microsoft.com/office/drawing/2014/main" id="{67160202-0E17-4098-8B5E-C49A76E5DB38}"/>
              </a:ext>
            </a:extLst>
          </p:cNvPr>
          <p:cNvGrpSpPr/>
          <p:nvPr/>
        </p:nvGrpSpPr>
        <p:grpSpPr>
          <a:xfrm>
            <a:off x="4736972" y="1225118"/>
            <a:ext cx="1440160" cy="1915850"/>
            <a:chOff x="2843808" y="2996952"/>
            <a:chExt cx="1440160" cy="1800200"/>
          </a:xfrm>
        </p:grpSpPr>
        <p:sp>
          <p:nvSpPr>
            <p:cNvPr id="179" name="Rectángulo 178">
              <a:extLst>
                <a:ext uri="{FF2B5EF4-FFF2-40B4-BE49-F238E27FC236}">
                  <a16:creationId xmlns:a16="http://schemas.microsoft.com/office/drawing/2014/main" id="{89119A96-40E6-A7B7-F575-EE810ADCAD8E}"/>
                </a:ext>
              </a:extLst>
            </p:cNvPr>
            <p:cNvSpPr/>
            <p:nvPr/>
          </p:nvSpPr>
          <p:spPr>
            <a:xfrm>
              <a:off x="2843808" y="2996952"/>
              <a:ext cx="1440160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0" name="Imagen 179" descr="Icono&#10;&#10;Descripción generada automáticamente con confianza media">
              <a:extLst>
                <a:ext uri="{FF2B5EF4-FFF2-40B4-BE49-F238E27FC236}">
                  <a16:creationId xmlns:a16="http://schemas.microsoft.com/office/drawing/2014/main" id="{F1FAA327-E985-7C82-AB77-089F347BD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3733" y="3212976"/>
              <a:ext cx="983620" cy="1461073"/>
            </a:xfrm>
            <a:prstGeom prst="rect">
              <a:avLst/>
            </a:prstGeom>
          </p:spPr>
        </p:pic>
      </p:grp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E189D7F3-BB3E-24C6-E609-0FE92454C07C}"/>
              </a:ext>
            </a:extLst>
          </p:cNvPr>
          <p:cNvGrpSpPr/>
          <p:nvPr/>
        </p:nvGrpSpPr>
        <p:grpSpPr>
          <a:xfrm>
            <a:off x="7422847" y="1141259"/>
            <a:ext cx="1440160" cy="2091472"/>
            <a:chOff x="1030598" y="3284984"/>
            <a:chExt cx="1440160" cy="1800200"/>
          </a:xfrm>
        </p:grpSpPr>
        <p:sp>
          <p:nvSpPr>
            <p:cNvPr id="182" name="Rectángulo 181">
              <a:extLst>
                <a:ext uri="{FF2B5EF4-FFF2-40B4-BE49-F238E27FC236}">
                  <a16:creationId xmlns:a16="http://schemas.microsoft.com/office/drawing/2014/main" id="{52834185-3AE0-F4DA-ACED-2350BD2C61A2}"/>
                </a:ext>
              </a:extLst>
            </p:cNvPr>
            <p:cNvSpPr/>
            <p:nvPr/>
          </p:nvSpPr>
          <p:spPr>
            <a:xfrm>
              <a:off x="1030598" y="3284984"/>
              <a:ext cx="1440160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3" name="Imagen 182" descr="Imagen que contiene Aplicación&#10;&#10;Descripción generada automáticamente">
              <a:extLst>
                <a:ext uri="{FF2B5EF4-FFF2-40B4-BE49-F238E27FC236}">
                  <a16:creationId xmlns:a16="http://schemas.microsoft.com/office/drawing/2014/main" id="{BA3E5885-F1A8-4C3B-7A36-5155D46EC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2951" y="3454547"/>
              <a:ext cx="989631" cy="1353263"/>
            </a:xfrm>
            <a:prstGeom prst="rect">
              <a:avLst/>
            </a:prstGeom>
          </p:spPr>
        </p:pic>
      </p:grpSp>
      <p:grpSp>
        <p:nvGrpSpPr>
          <p:cNvPr id="188" name="Grupo 187">
            <a:extLst>
              <a:ext uri="{FF2B5EF4-FFF2-40B4-BE49-F238E27FC236}">
                <a16:creationId xmlns:a16="http://schemas.microsoft.com/office/drawing/2014/main" id="{EC82CCC7-4A70-D139-FD52-99DD21BCC29D}"/>
              </a:ext>
            </a:extLst>
          </p:cNvPr>
          <p:cNvGrpSpPr/>
          <p:nvPr/>
        </p:nvGrpSpPr>
        <p:grpSpPr>
          <a:xfrm>
            <a:off x="179512" y="2636912"/>
            <a:ext cx="8714188" cy="3600400"/>
            <a:chOff x="227838" y="2636912"/>
            <a:chExt cx="8714188" cy="3600400"/>
          </a:xfrm>
        </p:grpSpPr>
        <p:grpSp>
          <p:nvGrpSpPr>
            <p:cNvPr id="172" name="Grupo 171">
              <a:extLst>
                <a:ext uri="{FF2B5EF4-FFF2-40B4-BE49-F238E27FC236}">
                  <a16:creationId xmlns:a16="http://schemas.microsoft.com/office/drawing/2014/main" id="{1674491B-10CA-38B8-5177-7BDB895E824E}"/>
                </a:ext>
              </a:extLst>
            </p:cNvPr>
            <p:cNvGrpSpPr/>
            <p:nvPr/>
          </p:nvGrpSpPr>
          <p:grpSpPr>
            <a:xfrm>
              <a:off x="227838" y="2704551"/>
              <a:ext cx="6349365" cy="3524164"/>
              <a:chOff x="2723002" y="2641140"/>
              <a:chExt cx="6349365" cy="3524164"/>
            </a:xfrm>
          </p:grpSpPr>
          <p:grpSp>
            <p:nvGrpSpPr>
              <p:cNvPr id="173" name="Grupo 172">
                <a:extLst>
                  <a:ext uri="{FF2B5EF4-FFF2-40B4-BE49-F238E27FC236}">
                    <a16:creationId xmlns:a16="http://schemas.microsoft.com/office/drawing/2014/main" id="{00870C62-CCE0-3A73-A3ED-16C941C7084D}"/>
                  </a:ext>
                </a:extLst>
              </p:cNvPr>
              <p:cNvGrpSpPr/>
              <p:nvPr/>
            </p:nvGrpSpPr>
            <p:grpSpPr>
              <a:xfrm>
                <a:off x="2723002" y="2641140"/>
                <a:ext cx="6349365" cy="3524164"/>
                <a:chOff x="2759139" y="1360038"/>
                <a:chExt cx="6349365" cy="3524164"/>
              </a:xfrm>
            </p:grpSpPr>
            <p:pic>
              <p:nvPicPr>
                <p:cNvPr id="175" name="Imagen 174" descr="Diagrama&#10;&#10;Descripción generada automáticamente">
                  <a:extLst>
                    <a:ext uri="{FF2B5EF4-FFF2-40B4-BE49-F238E27FC236}">
                      <a16:creationId xmlns:a16="http://schemas.microsoft.com/office/drawing/2014/main" id="{6182FAB1-4B13-F4E8-AD8E-AF1DF51A14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59139" y="1360038"/>
                  <a:ext cx="6349365" cy="3524164"/>
                </a:xfrm>
                <a:prstGeom prst="rect">
                  <a:avLst/>
                </a:prstGeom>
              </p:spPr>
            </p:pic>
            <p:sp>
              <p:nvSpPr>
                <p:cNvPr id="176" name="Rectángulo 175">
                  <a:extLst>
                    <a:ext uri="{FF2B5EF4-FFF2-40B4-BE49-F238E27FC236}">
                      <a16:creationId xmlns:a16="http://schemas.microsoft.com/office/drawing/2014/main" id="{1550CAED-3537-9D06-EAC9-0C665B6D370E}"/>
                    </a:ext>
                  </a:extLst>
                </p:cNvPr>
                <p:cNvSpPr/>
                <p:nvPr/>
              </p:nvSpPr>
              <p:spPr>
                <a:xfrm>
                  <a:off x="4785285" y="2852936"/>
                  <a:ext cx="1586915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174" name="CuadroTexto 173">
                <a:extLst>
                  <a:ext uri="{FF2B5EF4-FFF2-40B4-BE49-F238E27FC236}">
                    <a16:creationId xmlns:a16="http://schemas.microsoft.com/office/drawing/2014/main" id="{F2E74FB9-F089-4C3D-780F-376EF73D0B06}"/>
                  </a:ext>
                </a:extLst>
              </p:cNvPr>
              <p:cNvSpPr txBox="1"/>
              <p:nvPr/>
            </p:nvSpPr>
            <p:spPr>
              <a:xfrm>
                <a:off x="5859073" y="5733256"/>
                <a:ext cx="284606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700" b="1" dirty="0"/>
                  <a:t>Crédito: Aula Planeta </a:t>
                </a:r>
                <a:r>
                  <a:rPr lang="es-ES" sz="650" dirty="0"/>
                  <a:t>https://www3.gobiernodecanarias.org/medusa/edublog/cprofestelde/2015/07/29/25-herramientas-tic-para-aplicar-el-aprendizaje-colaborativo/</a:t>
                </a:r>
              </a:p>
            </p:txBody>
          </p:sp>
        </p:grpSp>
        <p:sp>
          <p:nvSpPr>
            <p:cNvPr id="187" name="Rectángulo 186">
              <a:extLst>
                <a:ext uri="{FF2B5EF4-FFF2-40B4-BE49-F238E27FC236}">
                  <a16:creationId xmlns:a16="http://schemas.microsoft.com/office/drawing/2014/main" id="{4782BFE8-8358-6331-0760-A07D7A5F78D7}"/>
                </a:ext>
              </a:extLst>
            </p:cNvPr>
            <p:cNvSpPr/>
            <p:nvPr/>
          </p:nvSpPr>
          <p:spPr>
            <a:xfrm>
              <a:off x="6516216" y="2636912"/>
              <a:ext cx="2425810" cy="360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184" name="Grupo 183">
            <a:extLst>
              <a:ext uri="{FF2B5EF4-FFF2-40B4-BE49-F238E27FC236}">
                <a16:creationId xmlns:a16="http://schemas.microsoft.com/office/drawing/2014/main" id="{D086D139-B6D0-071F-B2BE-34C33DABF9C6}"/>
              </a:ext>
            </a:extLst>
          </p:cNvPr>
          <p:cNvGrpSpPr/>
          <p:nvPr/>
        </p:nvGrpSpPr>
        <p:grpSpPr>
          <a:xfrm>
            <a:off x="6129833" y="1193893"/>
            <a:ext cx="1440160" cy="2002640"/>
            <a:chOff x="5025953" y="3997580"/>
            <a:chExt cx="1440160" cy="2002640"/>
          </a:xfrm>
        </p:grpSpPr>
        <p:sp>
          <p:nvSpPr>
            <p:cNvPr id="185" name="Rectángulo 184">
              <a:extLst>
                <a:ext uri="{FF2B5EF4-FFF2-40B4-BE49-F238E27FC236}">
                  <a16:creationId xmlns:a16="http://schemas.microsoft.com/office/drawing/2014/main" id="{2FB3B424-4904-CABF-AC72-5D6ED82800CE}"/>
                </a:ext>
              </a:extLst>
            </p:cNvPr>
            <p:cNvSpPr/>
            <p:nvPr/>
          </p:nvSpPr>
          <p:spPr>
            <a:xfrm>
              <a:off x="5025953" y="4005064"/>
              <a:ext cx="1440160" cy="1995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6" name="Imagen 185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CDAAF37D-ADD3-A583-3C20-E582321EE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8675" y="3997580"/>
              <a:ext cx="434716" cy="1461073"/>
            </a:xfrm>
            <a:prstGeom prst="rect">
              <a:avLst/>
            </a:prstGeom>
          </p:spPr>
        </p:pic>
      </p:grpSp>
      <p:sp>
        <p:nvSpPr>
          <p:cNvPr id="191" name="Rectángulo 190">
            <a:extLst>
              <a:ext uri="{FF2B5EF4-FFF2-40B4-BE49-F238E27FC236}">
                <a16:creationId xmlns:a16="http://schemas.microsoft.com/office/drawing/2014/main" id="{157A5C6B-962C-AE54-1F84-3360FC0C3B2D}"/>
              </a:ext>
            </a:extLst>
          </p:cNvPr>
          <p:cNvSpPr/>
          <p:nvPr/>
        </p:nvSpPr>
        <p:spPr>
          <a:xfrm>
            <a:off x="7306757" y="4371443"/>
            <a:ext cx="1608158" cy="11457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Apps para reuniones, conferencias y/o clases virtuales</a:t>
            </a:r>
          </a:p>
        </p:txBody>
      </p:sp>
      <p:sp>
        <p:nvSpPr>
          <p:cNvPr id="192" name="Rectángulo 191">
            <a:extLst>
              <a:ext uri="{FF2B5EF4-FFF2-40B4-BE49-F238E27FC236}">
                <a16:creationId xmlns:a16="http://schemas.microsoft.com/office/drawing/2014/main" id="{8EA3C1B5-FD05-E8EC-1D83-42961086E681}"/>
              </a:ext>
            </a:extLst>
          </p:cNvPr>
          <p:cNvSpPr/>
          <p:nvPr/>
        </p:nvSpPr>
        <p:spPr>
          <a:xfrm>
            <a:off x="7306757" y="3234457"/>
            <a:ext cx="1608158" cy="8729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Apps para el aprendizaje colaborativo</a:t>
            </a:r>
          </a:p>
        </p:txBody>
      </p:sp>
    </p:spTree>
    <p:extLst>
      <p:ext uri="{BB962C8B-B14F-4D97-AF65-F5344CB8AC3E}">
        <p14:creationId xmlns:p14="http://schemas.microsoft.com/office/powerpoint/2010/main" val="16338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563">
        <p:fade/>
      </p:transition>
    </mc:Choice>
    <mc:Fallback xmlns="">
      <p:transition spd="med" advTm="34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50"/>
                            </p:stCondLst>
                            <p:childTnLst>
                              <p:par>
                                <p:cTn id="5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2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62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250"/>
                            </p:stCondLst>
                            <p:childTnLst>
                              <p:par>
                                <p:cTn id="7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2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62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7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7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8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5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5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50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7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7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3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7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32" grpId="0" animBg="1"/>
      <p:bldP spid="144" grpId="0" animBg="1"/>
      <p:bldP spid="145" grpId="0" animBg="1"/>
      <p:bldP spid="146" grpId="0" animBg="1"/>
      <p:bldP spid="123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70" grpId="0" animBg="1"/>
      <p:bldP spid="171" grpId="0" animBg="1"/>
      <p:bldP spid="191" grpId="0" animBg="1"/>
      <p:bldP spid="1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E5C8153-EB67-EBF6-FB05-0F7F84EB2E70}"/>
              </a:ext>
            </a:extLst>
          </p:cNvPr>
          <p:cNvSpPr/>
          <p:nvPr/>
        </p:nvSpPr>
        <p:spPr>
          <a:xfrm>
            <a:off x="1902226" y="476672"/>
            <a:ext cx="5766118" cy="199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FEF4D9C4-2CA5-2D65-F8C4-5B8552AB3DC2}"/>
              </a:ext>
            </a:extLst>
          </p:cNvPr>
          <p:cNvSpPr/>
          <p:nvPr/>
        </p:nvSpPr>
        <p:spPr>
          <a:xfrm>
            <a:off x="2411350" y="1220046"/>
            <a:ext cx="4176874" cy="479915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  <a:alpha val="47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Desarrollo de proyectos en equipos de trabajo con profesores y alumnos</a:t>
            </a: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CA477144-7285-C7F0-CECA-26FF2F5BD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33" y="116632"/>
            <a:ext cx="3362471" cy="10246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4C4F419-F128-75C7-4B84-D3A9493A3499}"/>
              </a:ext>
            </a:extLst>
          </p:cNvPr>
          <p:cNvSpPr/>
          <p:nvPr/>
        </p:nvSpPr>
        <p:spPr>
          <a:xfrm>
            <a:off x="225500" y="260647"/>
            <a:ext cx="4490516" cy="8806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Conservamos que la tecnología reduce distancias. Podemos trabajar en Interdisciplina con colegas de la misma área, con diferentes departamentos de la institución y con empresas privadas o diferentes organismos, sin importar en que zona geográfica se encuentren: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C9CF86A-C0E0-EDE1-5D77-97CDBF4BDEFC}"/>
              </a:ext>
            </a:extLst>
          </p:cNvPr>
          <p:cNvSpPr/>
          <p:nvPr/>
        </p:nvSpPr>
        <p:spPr>
          <a:xfrm>
            <a:off x="1181217" y="1592379"/>
            <a:ext cx="741442" cy="25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agen 33" descr="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F375864A-4F0A-16B5-C0B4-5C5FDC7D5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850" y="1821085"/>
            <a:ext cx="3296636" cy="10836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FDD8B820-65B3-8067-3DFB-E2B5DD81B764}"/>
              </a:ext>
            </a:extLst>
          </p:cNvPr>
          <p:cNvSpPr/>
          <p:nvPr/>
        </p:nvSpPr>
        <p:spPr>
          <a:xfrm>
            <a:off x="5208103" y="1157720"/>
            <a:ext cx="1454577" cy="260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 y Transdisciplina</a:t>
            </a:r>
          </a:p>
        </p:txBody>
      </p: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57EC7639-4AF9-C2EE-E782-FE4D88EBBE7B}"/>
              </a:ext>
            </a:extLst>
          </p:cNvPr>
          <p:cNvGrpSpPr/>
          <p:nvPr/>
        </p:nvGrpSpPr>
        <p:grpSpPr>
          <a:xfrm>
            <a:off x="5720532" y="2403000"/>
            <a:ext cx="437411" cy="641903"/>
            <a:chOff x="5720532" y="2403000"/>
            <a:chExt cx="437411" cy="641903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DD795CB9-FF9A-B5AB-05BF-5623E5428DDB}"/>
                </a:ext>
              </a:extLst>
            </p:cNvPr>
            <p:cNvSpPr/>
            <p:nvPr/>
          </p:nvSpPr>
          <p:spPr>
            <a:xfrm>
              <a:off x="5720532" y="2403000"/>
              <a:ext cx="437411" cy="225445"/>
            </a:xfrm>
            <a:prstGeom prst="rect">
              <a:avLst/>
            </a:prstGeom>
            <a:noFill/>
            <a:ln w="28575">
              <a:solidFill>
                <a:srgbClr val="247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ln w="19050">
                  <a:solidFill>
                    <a:srgbClr val="4FA6C5"/>
                  </a:solidFill>
                </a:ln>
                <a:noFill/>
              </a:endParaRPr>
            </a:p>
          </p:txBody>
        </p:sp>
        <p:cxnSp>
          <p:nvCxnSpPr>
            <p:cNvPr id="40" name="Conector recto de flecha 39">
              <a:extLst>
                <a:ext uri="{FF2B5EF4-FFF2-40B4-BE49-F238E27FC236}">
                  <a16:creationId xmlns:a16="http://schemas.microsoft.com/office/drawing/2014/main" id="{4D010B0C-546A-56FF-B764-4844A73C1B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0418" y="2624576"/>
              <a:ext cx="10573" cy="42032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924BBE00-12F6-0A04-2843-B6EBD80D0474}"/>
              </a:ext>
            </a:extLst>
          </p:cNvPr>
          <p:cNvGrpSpPr/>
          <p:nvPr/>
        </p:nvGrpSpPr>
        <p:grpSpPr>
          <a:xfrm>
            <a:off x="3419872" y="1857691"/>
            <a:ext cx="620549" cy="1169743"/>
            <a:chOff x="3419872" y="1857691"/>
            <a:chExt cx="620549" cy="1169743"/>
          </a:xfrm>
        </p:grpSpPr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36644BF7-6CBF-41E6-ABBB-B0710CB2FF6D}"/>
                </a:ext>
              </a:extLst>
            </p:cNvPr>
            <p:cNvSpPr/>
            <p:nvPr/>
          </p:nvSpPr>
          <p:spPr>
            <a:xfrm>
              <a:off x="3419872" y="1857691"/>
              <a:ext cx="455431" cy="281853"/>
            </a:xfrm>
            <a:prstGeom prst="rect">
              <a:avLst/>
            </a:prstGeom>
            <a:noFill/>
            <a:ln w="28575">
              <a:solidFill>
                <a:srgbClr val="247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ln w="19050">
                  <a:solidFill>
                    <a:srgbClr val="4FA6C5"/>
                  </a:solidFill>
                </a:ln>
                <a:noFill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EDF7A4D0-FB96-E433-6C1E-5C99217B6C25}"/>
                </a:ext>
              </a:extLst>
            </p:cNvPr>
            <p:cNvCxnSpPr>
              <a:cxnSpLocks/>
            </p:cNvCxnSpPr>
            <p:nvPr/>
          </p:nvCxnSpPr>
          <p:spPr>
            <a:xfrm>
              <a:off x="3647587" y="2834107"/>
              <a:ext cx="39283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de flecha 38">
              <a:extLst>
                <a:ext uri="{FF2B5EF4-FFF2-40B4-BE49-F238E27FC236}">
                  <a16:creationId xmlns:a16="http://schemas.microsoft.com/office/drawing/2014/main" id="{E10222CF-B2ED-1871-04FC-1ECDB311496B}"/>
                </a:ext>
              </a:extLst>
            </p:cNvPr>
            <p:cNvCxnSpPr>
              <a:cxnSpLocks/>
            </p:cNvCxnSpPr>
            <p:nvPr/>
          </p:nvCxnSpPr>
          <p:spPr>
            <a:xfrm>
              <a:off x="4040421" y="2832006"/>
              <a:ext cx="0" cy="19542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D0EE1B32-73B1-A288-0C81-93996FD04CC9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3647587" y="2139544"/>
              <a:ext cx="1" cy="69246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Flecha: hacia abajo 86">
            <a:extLst>
              <a:ext uri="{FF2B5EF4-FFF2-40B4-BE49-F238E27FC236}">
                <a16:creationId xmlns:a16="http://schemas.microsoft.com/office/drawing/2014/main" id="{D5700C18-B499-A47C-7E6B-F3508382DA50}"/>
              </a:ext>
            </a:extLst>
          </p:cNvPr>
          <p:cNvSpPr/>
          <p:nvPr/>
        </p:nvSpPr>
        <p:spPr>
          <a:xfrm>
            <a:off x="2123728" y="4107903"/>
            <a:ext cx="227886" cy="25027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8" name="Flecha: hacia abajo 87">
            <a:extLst>
              <a:ext uri="{FF2B5EF4-FFF2-40B4-BE49-F238E27FC236}">
                <a16:creationId xmlns:a16="http://schemas.microsoft.com/office/drawing/2014/main" id="{8785A2CD-CB42-10C1-7F15-AC0DA7AE28A6}"/>
              </a:ext>
            </a:extLst>
          </p:cNvPr>
          <p:cNvSpPr/>
          <p:nvPr/>
        </p:nvSpPr>
        <p:spPr>
          <a:xfrm>
            <a:off x="3923926" y="4114830"/>
            <a:ext cx="227886" cy="25027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9" name="Flecha: hacia abajo 88">
            <a:extLst>
              <a:ext uri="{FF2B5EF4-FFF2-40B4-BE49-F238E27FC236}">
                <a16:creationId xmlns:a16="http://schemas.microsoft.com/office/drawing/2014/main" id="{2856FD6F-80C6-261B-B12F-97F6F6863728}"/>
              </a:ext>
            </a:extLst>
          </p:cNvPr>
          <p:cNvSpPr/>
          <p:nvPr/>
        </p:nvSpPr>
        <p:spPr>
          <a:xfrm>
            <a:off x="5737943" y="4107903"/>
            <a:ext cx="227886" cy="25027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C216EA7E-356A-F907-F3C3-4BF8EF93BC94}"/>
              </a:ext>
            </a:extLst>
          </p:cNvPr>
          <p:cNvSpPr/>
          <p:nvPr/>
        </p:nvSpPr>
        <p:spPr>
          <a:xfrm>
            <a:off x="229082" y="1217038"/>
            <a:ext cx="1558275" cy="3795299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Expertos de la misma institución</a:t>
            </a: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2756D8FD-4F12-461F-ED28-9BAF4B773017}"/>
              </a:ext>
            </a:extLst>
          </p:cNvPr>
          <p:cNvSpPr/>
          <p:nvPr/>
        </p:nvSpPr>
        <p:spPr>
          <a:xfrm>
            <a:off x="7483373" y="1220425"/>
            <a:ext cx="1558275" cy="3791912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chemeClr val="bg1"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Expertos de la industria privada o de instituciones públicas.</a:t>
            </a: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CF3AC1FA-9982-18C5-F9AF-656BBFA93743}"/>
              </a:ext>
            </a:extLst>
          </p:cNvPr>
          <p:cNvGrpSpPr/>
          <p:nvPr/>
        </p:nvGrpSpPr>
        <p:grpSpPr>
          <a:xfrm>
            <a:off x="1817341" y="3021534"/>
            <a:ext cx="4454545" cy="1136404"/>
            <a:chOff x="2123728" y="2996952"/>
            <a:chExt cx="4454545" cy="1136404"/>
          </a:xfrm>
        </p:grpSpPr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0F61525D-ACDF-E51F-8C63-7EEE4B6D6B36}"/>
                </a:ext>
              </a:extLst>
            </p:cNvPr>
            <p:cNvGrpSpPr/>
            <p:nvPr/>
          </p:nvGrpSpPr>
          <p:grpSpPr>
            <a:xfrm>
              <a:off x="2123728" y="2996952"/>
              <a:ext cx="4454545" cy="1136404"/>
              <a:chOff x="2123728" y="2996952"/>
              <a:chExt cx="4454545" cy="113640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3E2D97DC-7C09-7322-3396-752BA1F0A334}"/>
                  </a:ext>
                </a:extLst>
              </p:cNvPr>
              <p:cNvGrpSpPr/>
              <p:nvPr/>
            </p:nvGrpSpPr>
            <p:grpSpPr>
              <a:xfrm>
                <a:off x="2123728" y="2996952"/>
                <a:ext cx="4454545" cy="1136404"/>
                <a:chOff x="1476498" y="2871385"/>
                <a:chExt cx="5939393" cy="1515205"/>
              </a:xfrm>
            </p:grpSpPr>
            <p:sp>
              <p:nvSpPr>
                <p:cNvPr id="9" name="Globo: flecha derecha e izquierda 8">
                  <a:extLst>
                    <a:ext uri="{FF2B5EF4-FFF2-40B4-BE49-F238E27FC236}">
                      <a16:creationId xmlns:a16="http://schemas.microsoft.com/office/drawing/2014/main" id="{B6DC5F71-4741-F15D-CA9B-C32548A49346}"/>
                    </a:ext>
                  </a:extLst>
                </p:cNvPr>
                <p:cNvSpPr/>
                <p:nvPr/>
              </p:nvSpPr>
              <p:spPr>
                <a:xfrm>
                  <a:off x="3255047" y="3420954"/>
                  <a:ext cx="2376709" cy="965636"/>
                </a:xfrm>
                <a:prstGeom prst="leftRightArrowCallout">
                  <a:avLst/>
                </a:prstGeom>
                <a:solidFill>
                  <a:srgbClr val="4FA6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 dirty="0"/>
                </a:p>
              </p:txBody>
            </p:sp>
            <p:sp>
              <p:nvSpPr>
                <p:cNvPr id="10" name="Globo: flecha derecha 9">
                  <a:extLst>
                    <a:ext uri="{FF2B5EF4-FFF2-40B4-BE49-F238E27FC236}">
                      <a16:creationId xmlns:a16="http://schemas.microsoft.com/office/drawing/2014/main" id="{E11CA560-5207-659A-E484-ABFC1215F3F0}"/>
                    </a:ext>
                  </a:extLst>
                </p:cNvPr>
                <p:cNvSpPr/>
                <p:nvPr/>
              </p:nvSpPr>
              <p:spPr>
                <a:xfrm>
                  <a:off x="1476498" y="3417254"/>
                  <a:ext cx="1765694" cy="965636"/>
                </a:xfrm>
                <a:prstGeom prst="rightArrowCallout">
                  <a:avLst/>
                </a:prstGeom>
                <a:solidFill>
                  <a:srgbClr val="4FA6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 dirty="0"/>
                </a:p>
              </p:txBody>
            </p:sp>
            <p:sp>
              <p:nvSpPr>
                <p:cNvPr id="11" name="Globo: flecha derecha 10">
                  <a:extLst>
                    <a:ext uri="{FF2B5EF4-FFF2-40B4-BE49-F238E27FC236}">
                      <a16:creationId xmlns:a16="http://schemas.microsoft.com/office/drawing/2014/main" id="{B838C2A4-F62C-702B-8C06-D343A56F6718}"/>
                    </a:ext>
                  </a:extLst>
                </p:cNvPr>
                <p:cNvSpPr/>
                <p:nvPr/>
              </p:nvSpPr>
              <p:spPr>
                <a:xfrm rot="10800000">
                  <a:off x="5650197" y="3412360"/>
                  <a:ext cx="1765694" cy="965636"/>
                </a:xfrm>
                <a:prstGeom prst="rightArrowCallout">
                  <a:avLst/>
                </a:prstGeom>
                <a:solidFill>
                  <a:srgbClr val="4FA6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 dirty="0"/>
                </a:p>
              </p:txBody>
            </p:sp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1623AD7F-24B0-A068-3631-FCB0CDEFC50C}"/>
                    </a:ext>
                  </a:extLst>
                </p:cNvPr>
                <p:cNvGrpSpPr/>
                <p:nvPr/>
              </p:nvGrpSpPr>
              <p:grpSpPr>
                <a:xfrm>
                  <a:off x="1510985" y="3447778"/>
                  <a:ext cx="1037883" cy="923571"/>
                  <a:chOff x="1959399" y="5320129"/>
                  <a:chExt cx="1037883" cy="923571"/>
                </a:xfrm>
              </p:grpSpPr>
              <p:sp>
                <p:nvSpPr>
                  <p:cNvPr id="31" name="Elipse 30">
                    <a:extLst>
                      <a:ext uri="{FF2B5EF4-FFF2-40B4-BE49-F238E27FC236}">
                        <a16:creationId xmlns:a16="http://schemas.microsoft.com/office/drawing/2014/main" id="{F5929D80-B804-91A1-5547-6AC0B9F4FC03}"/>
                      </a:ext>
                    </a:extLst>
                  </p:cNvPr>
                  <p:cNvSpPr/>
                  <p:nvPr/>
                </p:nvSpPr>
                <p:spPr>
                  <a:xfrm>
                    <a:off x="2543605" y="5320129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525" dirty="0"/>
                      <a:t>    2</a:t>
                    </a:r>
                  </a:p>
                </p:txBody>
              </p:sp>
              <p:sp>
                <p:nvSpPr>
                  <p:cNvPr id="32" name="Elipse 31">
                    <a:extLst>
                      <a:ext uri="{FF2B5EF4-FFF2-40B4-BE49-F238E27FC236}">
                        <a16:creationId xmlns:a16="http://schemas.microsoft.com/office/drawing/2014/main" id="{67AFCE97-53DF-1FC5-C577-09011F6903D7}"/>
                      </a:ext>
                    </a:extLst>
                  </p:cNvPr>
                  <p:cNvSpPr/>
                  <p:nvPr/>
                </p:nvSpPr>
                <p:spPr>
                  <a:xfrm>
                    <a:off x="1959399" y="5320129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525" dirty="0"/>
                      <a:t>    1</a:t>
                    </a:r>
                  </a:p>
                </p:txBody>
              </p:sp>
              <p:sp>
                <p:nvSpPr>
                  <p:cNvPr id="33" name="Elipse 32">
                    <a:extLst>
                      <a:ext uri="{FF2B5EF4-FFF2-40B4-BE49-F238E27FC236}">
                        <a16:creationId xmlns:a16="http://schemas.microsoft.com/office/drawing/2014/main" id="{C15F0F5D-C3E4-2290-62B2-EA87919364EF}"/>
                      </a:ext>
                    </a:extLst>
                  </p:cNvPr>
                  <p:cNvSpPr/>
                  <p:nvPr/>
                </p:nvSpPr>
                <p:spPr>
                  <a:xfrm>
                    <a:off x="2263247" y="5790023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450" dirty="0"/>
                      <a:t>      7</a:t>
                    </a:r>
                  </a:p>
                </p:txBody>
              </p:sp>
            </p:grpSp>
            <p:grpSp>
              <p:nvGrpSpPr>
                <p:cNvPr id="13" name="Grupo 12">
                  <a:extLst>
                    <a:ext uri="{FF2B5EF4-FFF2-40B4-BE49-F238E27FC236}">
                      <a16:creationId xmlns:a16="http://schemas.microsoft.com/office/drawing/2014/main" id="{EAB0A49A-274A-EF42-7965-2D62915F1726}"/>
                    </a:ext>
                  </a:extLst>
                </p:cNvPr>
                <p:cNvGrpSpPr/>
                <p:nvPr/>
              </p:nvGrpSpPr>
              <p:grpSpPr>
                <a:xfrm>
                  <a:off x="3901421" y="3443617"/>
                  <a:ext cx="1053381" cy="933354"/>
                  <a:chOff x="5291505" y="5315968"/>
                  <a:chExt cx="1053381" cy="933354"/>
                </a:xfrm>
              </p:grpSpPr>
              <p:sp>
                <p:nvSpPr>
                  <p:cNvPr id="28" name="Elipse 27">
                    <a:extLst>
                      <a:ext uri="{FF2B5EF4-FFF2-40B4-BE49-F238E27FC236}">
                        <a16:creationId xmlns:a16="http://schemas.microsoft.com/office/drawing/2014/main" id="{C8D43B31-FADA-69F2-ACB3-42666E19124D}"/>
                      </a:ext>
                    </a:extLst>
                  </p:cNvPr>
                  <p:cNvSpPr/>
                  <p:nvPr/>
                </p:nvSpPr>
                <p:spPr>
                  <a:xfrm>
                    <a:off x="5891209" y="5315968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450" dirty="0"/>
                      <a:t>     6</a:t>
                    </a:r>
                  </a:p>
                </p:txBody>
              </p:sp>
              <p:sp>
                <p:nvSpPr>
                  <p:cNvPr id="29" name="Elipse 28">
                    <a:extLst>
                      <a:ext uri="{FF2B5EF4-FFF2-40B4-BE49-F238E27FC236}">
                        <a16:creationId xmlns:a16="http://schemas.microsoft.com/office/drawing/2014/main" id="{6CEDE492-B050-C44B-5F3A-173ED7B455E2}"/>
                      </a:ext>
                    </a:extLst>
                  </p:cNvPr>
                  <p:cNvSpPr/>
                  <p:nvPr/>
                </p:nvSpPr>
                <p:spPr>
                  <a:xfrm>
                    <a:off x="5291505" y="5325751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450" dirty="0"/>
                      <a:t>     5</a:t>
                    </a:r>
                  </a:p>
                </p:txBody>
              </p:sp>
              <p:sp>
                <p:nvSpPr>
                  <p:cNvPr id="30" name="Elipse 29">
                    <a:extLst>
                      <a:ext uri="{FF2B5EF4-FFF2-40B4-BE49-F238E27FC236}">
                        <a16:creationId xmlns:a16="http://schemas.microsoft.com/office/drawing/2014/main" id="{3AB05CB0-12B1-A7EF-6C53-4228B613C00B}"/>
                      </a:ext>
                    </a:extLst>
                  </p:cNvPr>
                  <p:cNvSpPr/>
                  <p:nvPr/>
                </p:nvSpPr>
                <p:spPr>
                  <a:xfrm>
                    <a:off x="5595353" y="5795645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450" dirty="0"/>
                      <a:t>    11</a:t>
                    </a:r>
                  </a:p>
                </p:txBody>
              </p:sp>
            </p:grpSp>
            <p:grpSp>
              <p:nvGrpSpPr>
                <p:cNvPr id="14" name="Grupo 13">
                  <a:extLst>
                    <a:ext uri="{FF2B5EF4-FFF2-40B4-BE49-F238E27FC236}">
                      <a16:creationId xmlns:a16="http://schemas.microsoft.com/office/drawing/2014/main" id="{AACE676E-864C-836D-A68C-7265F8E8F9A2}"/>
                    </a:ext>
                  </a:extLst>
                </p:cNvPr>
                <p:cNvGrpSpPr/>
                <p:nvPr/>
              </p:nvGrpSpPr>
              <p:grpSpPr>
                <a:xfrm>
                  <a:off x="6299298" y="3443617"/>
                  <a:ext cx="1074202" cy="933354"/>
                  <a:chOff x="6812179" y="5315968"/>
                  <a:chExt cx="1074202" cy="933354"/>
                </a:xfrm>
              </p:grpSpPr>
              <p:sp>
                <p:nvSpPr>
                  <p:cNvPr id="25" name="Elipse 24">
                    <a:extLst>
                      <a:ext uri="{FF2B5EF4-FFF2-40B4-BE49-F238E27FC236}">
                        <a16:creationId xmlns:a16="http://schemas.microsoft.com/office/drawing/2014/main" id="{EC6E982D-AA48-BFAE-D0F0-AC4DDF7F9D32}"/>
                      </a:ext>
                    </a:extLst>
                  </p:cNvPr>
                  <p:cNvSpPr/>
                  <p:nvPr/>
                </p:nvSpPr>
                <p:spPr>
                  <a:xfrm>
                    <a:off x="6812179" y="5790023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450" dirty="0"/>
                      <a:t>      8</a:t>
                    </a:r>
                  </a:p>
                </p:txBody>
              </p:sp>
              <p:sp>
                <p:nvSpPr>
                  <p:cNvPr id="26" name="Elipse 25">
                    <a:extLst>
                      <a:ext uri="{FF2B5EF4-FFF2-40B4-BE49-F238E27FC236}">
                        <a16:creationId xmlns:a16="http://schemas.microsoft.com/office/drawing/2014/main" id="{53469840-A47D-2467-5A44-504A0A6B7A12}"/>
                      </a:ext>
                    </a:extLst>
                  </p:cNvPr>
                  <p:cNvSpPr/>
                  <p:nvPr/>
                </p:nvSpPr>
                <p:spPr>
                  <a:xfrm>
                    <a:off x="7120208" y="5315968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450" dirty="0"/>
                      <a:t>   12</a:t>
                    </a:r>
                  </a:p>
                </p:txBody>
              </p:sp>
              <p:sp>
                <p:nvSpPr>
                  <p:cNvPr id="27" name="Elipse 26">
                    <a:extLst>
                      <a:ext uri="{FF2B5EF4-FFF2-40B4-BE49-F238E27FC236}">
                        <a16:creationId xmlns:a16="http://schemas.microsoft.com/office/drawing/2014/main" id="{63F9E6E2-1815-261D-36A6-04DAE8F4DDE5}"/>
                      </a:ext>
                    </a:extLst>
                  </p:cNvPr>
                  <p:cNvSpPr/>
                  <p:nvPr/>
                </p:nvSpPr>
                <p:spPr>
                  <a:xfrm>
                    <a:off x="7432704" y="5795645"/>
                    <a:ext cx="453677" cy="4536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450" dirty="0"/>
                      <a:t>    10</a:t>
                    </a:r>
                  </a:p>
                </p:txBody>
              </p:sp>
            </p:grpSp>
            <p:cxnSp>
              <p:nvCxnSpPr>
                <p:cNvPr id="15" name="Conector recto 14">
                  <a:extLst>
                    <a:ext uri="{FF2B5EF4-FFF2-40B4-BE49-F238E27FC236}">
                      <a16:creationId xmlns:a16="http://schemas.microsoft.com/office/drawing/2014/main" id="{3AE012EC-891F-52CB-5908-4240A72A9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9089" y="3190387"/>
                  <a:ext cx="48607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cto de flecha 15">
                  <a:extLst>
                    <a:ext uri="{FF2B5EF4-FFF2-40B4-BE49-F238E27FC236}">
                      <a16:creationId xmlns:a16="http://schemas.microsoft.com/office/drawing/2014/main" id="{9F8CD467-A87E-74A0-C5D3-1A683BF50B24}"/>
                    </a:ext>
                  </a:extLst>
                </p:cNvPr>
                <p:cNvCxnSpPr>
                  <a:cxnSpLocks/>
                  <a:endCxn id="26" idx="0"/>
                </p:cNvCxnSpPr>
                <p:nvPr/>
              </p:nvCxnSpPr>
              <p:spPr>
                <a:xfrm flipH="1">
                  <a:off x="6834166" y="3160560"/>
                  <a:ext cx="15686" cy="28305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cto de flecha 16">
                  <a:extLst>
                    <a:ext uri="{FF2B5EF4-FFF2-40B4-BE49-F238E27FC236}">
                      <a16:creationId xmlns:a16="http://schemas.microsoft.com/office/drawing/2014/main" id="{CD739070-178D-FF1A-0BFC-6514EFA4CD25}"/>
                    </a:ext>
                  </a:extLst>
                </p:cNvPr>
                <p:cNvCxnSpPr>
                  <a:cxnSpLocks/>
                  <a:endCxn id="30" idx="0"/>
                </p:cNvCxnSpPr>
                <p:nvPr/>
              </p:nvCxnSpPr>
              <p:spPr>
                <a:xfrm>
                  <a:off x="4428263" y="3173260"/>
                  <a:ext cx="3845" cy="75003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cto de flecha 17">
                  <a:extLst>
                    <a:ext uri="{FF2B5EF4-FFF2-40B4-BE49-F238E27FC236}">
                      <a16:creationId xmlns:a16="http://schemas.microsoft.com/office/drawing/2014/main" id="{F79D622C-74DD-0A4E-E774-7F42F817A2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61004" y="3190387"/>
                  <a:ext cx="0" cy="24605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cto de flecha 18">
                  <a:extLst>
                    <a:ext uri="{FF2B5EF4-FFF2-40B4-BE49-F238E27FC236}">
                      <a16:creationId xmlns:a16="http://schemas.microsoft.com/office/drawing/2014/main" id="{AD7A6067-19EA-4CF6-0875-12247EFD0956}"/>
                    </a:ext>
                  </a:extLst>
                </p:cNvPr>
                <p:cNvCxnSpPr>
                  <a:cxnSpLocks/>
                  <a:endCxn id="28" idx="0"/>
                </p:cNvCxnSpPr>
                <p:nvPr/>
              </p:nvCxnSpPr>
              <p:spPr>
                <a:xfrm>
                  <a:off x="4463757" y="3021640"/>
                  <a:ext cx="264207" cy="42197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cto de flecha 19">
                  <a:extLst>
                    <a:ext uri="{FF2B5EF4-FFF2-40B4-BE49-F238E27FC236}">
                      <a16:creationId xmlns:a16="http://schemas.microsoft.com/office/drawing/2014/main" id="{EB615C7F-9622-E018-C1B6-D48840FC4A0A}"/>
                    </a:ext>
                  </a:extLst>
                </p:cNvPr>
                <p:cNvCxnSpPr>
                  <a:cxnSpLocks/>
                  <a:endCxn id="29" idx="0"/>
                </p:cNvCxnSpPr>
                <p:nvPr/>
              </p:nvCxnSpPr>
              <p:spPr>
                <a:xfrm flipH="1">
                  <a:off x="4128260" y="3041421"/>
                  <a:ext cx="226838" cy="41197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cto de flecha 20">
                  <a:extLst>
                    <a:ext uri="{FF2B5EF4-FFF2-40B4-BE49-F238E27FC236}">
                      <a16:creationId xmlns:a16="http://schemas.microsoft.com/office/drawing/2014/main" id="{5B800148-B226-C581-48DC-229774CCF1E6}"/>
                    </a:ext>
                  </a:extLst>
                </p:cNvPr>
                <p:cNvCxnSpPr>
                  <a:cxnSpLocks/>
                  <a:endCxn id="27" idx="0"/>
                </p:cNvCxnSpPr>
                <p:nvPr/>
              </p:nvCxnSpPr>
              <p:spPr>
                <a:xfrm>
                  <a:off x="6873028" y="3016018"/>
                  <a:ext cx="273634" cy="90727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cto de flecha 21">
                  <a:extLst>
                    <a:ext uri="{FF2B5EF4-FFF2-40B4-BE49-F238E27FC236}">
                      <a16:creationId xmlns:a16="http://schemas.microsoft.com/office/drawing/2014/main" id="{0CC413BE-2019-1923-D596-C0B45E940EA8}"/>
                    </a:ext>
                  </a:extLst>
                </p:cNvPr>
                <p:cNvCxnSpPr>
                  <a:cxnSpLocks/>
                  <a:endCxn id="25" idx="0"/>
                </p:cNvCxnSpPr>
                <p:nvPr/>
              </p:nvCxnSpPr>
              <p:spPr>
                <a:xfrm flipH="1">
                  <a:off x="6526137" y="3035799"/>
                  <a:ext cx="238232" cy="88187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Elipse 22">
                  <a:extLst>
                    <a:ext uri="{FF2B5EF4-FFF2-40B4-BE49-F238E27FC236}">
                      <a16:creationId xmlns:a16="http://schemas.microsoft.com/office/drawing/2014/main" id="{6C888694-EDCF-8635-66ED-955A2F433347}"/>
                    </a:ext>
                  </a:extLst>
                </p:cNvPr>
                <p:cNvSpPr/>
                <p:nvPr/>
              </p:nvSpPr>
              <p:spPr>
                <a:xfrm>
                  <a:off x="4201425" y="2875546"/>
                  <a:ext cx="453677" cy="453677"/>
                </a:xfrm>
                <a:prstGeom prst="ellipse">
                  <a:avLst/>
                </a:prstGeom>
                <a:solidFill>
                  <a:srgbClr val="0070C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450" dirty="0"/>
                </a:p>
              </p:txBody>
            </p:sp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E99EC0E3-FDC2-C8B2-3C13-10E28C99FDD7}"/>
                    </a:ext>
                  </a:extLst>
                </p:cNvPr>
                <p:cNvSpPr/>
                <p:nvPr/>
              </p:nvSpPr>
              <p:spPr>
                <a:xfrm>
                  <a:off x="6617292" y="2871385"/>
                  <a:ext cx="453677" cy="453677"/>
                </a:xfrm>
                <a:prstGeom prst="ellipse">
                  <a:avLst/>
                </a:prstGeom>
                <a:solidFill>
                  <a:srgbClr val="0070C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450" dirty="0"/>
                </a:p>
              </p:txBody>
            </p:sp>
          </p:grpSp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7B7526EE-A6DE-A506-C29A-D6167E7158BC}"/>
                  </a:ext>
                </a:extLst>
              </p:cNvPr>
              <p:cNvGrpSpPr/>
              <p:nvPr/>
            </p:nvGrpSpPr>
            <p:grpSpPr>
              <a:xfrm>
                <a:off x="4197817" y="3044784"/>
                <a:ext cx="2089487" cy="278975"/>
                <a:chOff x="4055666" y="2898680"/>
                <a:chExt cx="2785982" cy="371966"/>
              </a:xfrm>
            </p:grpSpPr>
            <p:pic>
              <p:nvPicPr>
                <p:cNvPr id="43" name="Gráfico 42" descr="Trabajador de oficina con relleno sólido">
                  <a:extLst>
                    <a:ext uri="{FF2B5EF4-FFF2-40B4-BE49-F238E27FC236}">
                      <a16:creationId xmlns:a16="http://schemas.microsoft.com/office/drawing/2014/main" id="{CAAFB48C-9CD0-316A-CA77-6793B93000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1954" y="2898680"/>
                  <a:ext cx="369694" cy="369694"/>
                </a:xfrm>
                <a:prstGeom prst="rect">
                  <a:avLst/>
                </a:prstGeom>
              </p:spPr>
            </p:pic>
            <p:pic>
              <p:nvPicPr>
                <p:cNvPr id="44" name="Gráfico 43" descr="Trabajador de oficina con relleno sólido">
                  <a:extLst>
                    <a:ext uri="{FF2B5EF4-FFF2-40B4-BE49-F238E27FC236}">
                      <a16:creationId xmlns:a16="http://schemas.microsoft.com/office/drawing/2014/main" id="{9E0A2040-4CC9-934E-5B38-FE9293CC4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55666" y="2900952"/>
                  <a:ext cx="369694" cy="3696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45" name="Gráfico 44" descr="Colegial con relleno sólido">
              <a:extLst>
                <a:ext uri="{FF2B5EF4-FFF2-40B4-BE49-F238E27FC236}">
                  <a16:creationId xmlns:a16="http://schemas.microsoft.com/office/drawing/2014/main" id="{820DA31F-66F5-C63B-D1C1-98DA6E311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39068" y="3507631"/>
              <a:ext cx="200786" cy="200786"/>
            </a:xfrm>
            <a:prstGeom prst="rect">
              <a:avLst/>
            </a:prstGeom>
          </p:spPr>
        </p:pic>
        <p:pic>
          <p:nvPicPr>
            <p:cNvPr id="46" name="Gráfico 45" descr="Colegial con relleno sólido">
              <a:extLst>
                <a:ext uri="{FF2B5EF4-FFF2-40B4-BE49-F238E27FC236}">
                  <a16:creationId xmlns:a16="http://schemas.microsoft.com/office/drawing/2014/main" id="{3EB698BF-EE59-32DF-71F1-A5E7745A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0947" y="3511182"/>
              <a:ext cx="200786" cy="200786"/>
            </a:xfrm>
            <a:prstGeom prst="rect">
              <a:avLst/>
            </a:prstGeom>
          </p:spPr>
        </p:pic>
        <p:pic>
          <p:nvPicPr>
            <p:cNvPr id="47" name="Gráfico 46" descr="Colegial con relleno sólido">
              <a:extLst>
                <a:ext uri="{FF2B5EF4-FFF2-40B4-BE49-F238E27FC236}">
                  <a16:creationId xmlns:a16="http://schemas.microsoft.com/office/drawing/2014/main" id="{57B99DAD-D469-F995-920F-D49EF21F4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47443" y="3851010"/>
              <a:ext cx="200786" cy="200786"/>
            </a:xfrm>
            <a:prstGeom prst="rect">
              <a:avLst/>
            </a:prstGeom>
          </p:spPr>
        </p:pic>
        <p:pic>
          <p:nvPicPr>
            <p:cNvPr id="48" name="Gráfico 47" descr="Colegial con relleno sólido">
              <a:extLst>
                <a:ext uri="{FF2B5EF4-FFF2-40B4-BE49-F238E27FC236}">
                  <a16:creationId xmlns:a16="http://schemas.microsoft.com/office/drawing/2014/main" id="{335C3E57-90B1-1D57-3B8F-EBA96F7A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71975" y="3860968"/>
              <a:ext cx="200786" cy="200786"/>
            </a:xfrm>
            <a:prstGeom prst="rect">
              <a:avLst/>
            </a:prstGeom>
          </p:spPr>
        </p:pic>
        <p:pic>
          <p:nvPicPr>
            <p:cNvPr id="49" name="Gráfico 48" descr="Colegial con relleno sólido">
              <a:extLst>
                <a:ext uri="{FF2B5EF4-FFF2-40B4-BE49-F238E27FC236}">
                  <a16:creationId xmlns:a16="http://schemas.microsoft.com/office/drawing/2014/main" id="{68C8F071-8420-899E-3630-DF3CC1BE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30007" y="3869923"/>
              <a:ext cx="200786" cy="200786"/>
            </a:xfrm>
            <a:prstGeom prst="rect">
              <a:avLst/>
            </a:prstGeom>
          </p:spPr>
        </p:pic>
        <p:pic>
          <p:nvPicPr>
            <p:cNvPr id="50" name="Gráfico 49" descr="Colegial con relleno sólido">
              <a:extLst>
                <a:ext uri="{FF2B5EF4-FFF2-40B4-BE49-F238E27FC236}">
                  <a16:creationId xmlns:a16="http://schemas.microsoft.com/office/drawing/2014/main" id="{F6EACC76-3C9D-8FC8-9A8D-2C0A3A5D4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19102" y="3507631"/>
              <a:ext cx="200786" cy="200786"/>
            </a:xfrm>
            <a:prstGeom prst="rect">
              <a:avLst/>
            </a:prstGeom>
          </p:spPr>
        </p:pic>
        <p:pic>
          <p:nvPicPr>
            <p:cNvPr id="51" name="Gráfico 50" descr="Colegial con relleno sólido">
              <a:extLst>
                <a:ext uri="{FF2B5EF4-FFF2-40B4-BE49-F238E27FC236}">
                  <a16:creationId xmlns:a16="http://schemas.microsoft.com/office/drawing/2014/main" id="{D3AC5591-E0C9-B6AD-5DE1-FCA48275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52475" y="3508290"/>
              <a:ext cx="200786" cy="200786"/>
            </a:xfrm>
            <a:prstGeom prst="rect">
              <a:avLst/>
            </a:prstGeom>
          </p:spPr>
        </p:pic>
        <p:pic>
          <p:nvPicPr>
            <p:cNvPr id="52" name="Gráfico 51" descr="Colegial con relleno sólido">
              <a:extLst>
                <a:ext uri="{FF2B5EF4-FFF2-40B4-BE49-F238E27FC236}">
                  <a16:creationId xmlns:a16="http://schemas.microsoft.com/office/drawing/2014/main" id="{4E53AA8A-D463-7BAB-8761-944417A67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9417" y="3505439"/>
              <a:ext cx="200786" cy="200786"/>
            </a:xfrm>
            <a:prstGeom prst="rect">
              <a:avLst/>
            </a:prstGeom>
          </p:spPr>
        </p:pic>
        <p:pic>
          <p:nvPicPr>
            <p:cNvPr id="53" name="Gráfico 52" descr="Colegial con relleno sólido">
              <a:extLst>
                <a:ext uri="{FF2B5EF4-FFF2-40B4-BE49-F238E27FC236}">
                  <a16:creationId xmlns:a16="http://schemas.microsoft.com/office/drawing/2014/main" id="{B3D2E51B-D731-06DE-2E1A-4F4A3A335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4955" y="3858996"/>
              <a:ext cx="200786" cy="200786"/>
            </a:xfrm>
            <a:prstGeom prst="rect">
              <a:avLst/>
            </a:prstGeom>
          </p:spPr>
        </p:pic>
      </p:grpSp>
      <p:sp>
        <p:nvSpPr>
          <p:cNvPr id="66" name="Globo: flecha derecha 65">
            <a:extLst>
              <a:ext uri="{FF2B5EF4-FFF2-40B4-BE49-F238E27FC236}">
                <a16:creationId xmlns:a16="http://schemas.microsoft.com/office/drawing/2014/main" id="{3B604177-81AB-8A8A-D8BC-90606C5A37D1}"/>
              </a:ext>
            </a:extLst>
          </p:cNvPr>
          <p:cNvSpPr/>
          <p:nvPr/>
        </p:nvSpPr>
        <p:spPr>
          <a:xfrm>
            <a:off x="395536" y="2748297"/>
            <a:ext cx="1148797" cy="2200656"/>
          </a:xfrm>
          <a:prstGeom prst="rightArrowCallout">
            <a:avLst>
              <a:gd name="adj1" fmla="val 14756"/>
              <a:gd name="adj2" fmla="val 16694"/>
              <a:gd name="adj3" fmla="val 29550"/>
              <a:gd name="adj4" fmla="val 34596"/>
            </a:avLst>
          </a:prstGeom>
          <a:solidFill>
            <a:srgbClr val="4FA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2FB5FA51-AC87-7B12-DDA7-D085F8700409}"/>
              </a:ext>
            </a:extLst>
          </p:cNvPr>
          <p:cNvGrpSpPr/>
          <p:nvPr/>
        </p:nvGrpSpPr>
        <p:grpSpPr>
          <a:xfrm>
            <a:off x="181878" y="2852936"/>
            <a:ext cx="814417" cy="681299"/>
            <a:chOff x="181878" y="2852936"/>
            <a:chExt cx="814417" cy="681299"/>
          </a:xfrm>
        </p:grpSpPr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2D577F6D-5024-CD42-1751-BEDECA2A73C5}"/>
                </a:ext>
              </a:extLst>
            </p:cNvPr>
            <p:cNvSpPr/>
            <p:nvPr/>
          </p:nvSpPr>
          <p:spPr>
            <a:xfrm>
              <a:off x="181878" y="3205848"/>
              <a:ext cx="814417" cy="3283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Ingeniería en </a:t>
              </a:r>
              <a:r>
                <a:rPr lang="es-ES" sz="82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Computación</a:t>
              </a:r>
              <a:r>
                <a:rPr lang="es-E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009E4F90-47E7-5423-5A39-397D336D47EF}"/>
                </a:ext>
              </a:extLst>
            </p:cNvPr>
            <p:cNvGrpSpPr/>
            <p:nvPr/>
          </p:nvGrpSpPr>
          <p:grpSpPr>
            <a:xfrm>
              <a:off x="406943" y="2852936"/>
              <a:ext cx="340258" cy="340258"/>
              <a:chOff x="6307882" y="4195888"/>
              <a:chExt cx="453677" cy="453677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BBD787F5-7D73-F1D2-3F46-05DA667476D6}"/>
                  </a:ext>
                </a:extLst>
              </p:cNvPr>
              <p:cNvSpPr/>
              <p:nvPr/>
            </p:nvSpPr>
            <p:spPr>
              <a:xfrm>
                <a:off x="6307882" y="4195888"/>
                <a:ext cx="453677" cy="453677"/>
              </a:xfrm>
              <a:prstGeom prst="ellipse">
                <a:avLst/>
              </a:prstGeom>
              <a:solidFill>
                <a:srgbClr val="0070C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450" dirty="0"/>
              </a:p>
            </p:txBody>
          </p:sp>
          <p:pic>
            <p:nvPicPr>
              <p:cNvPr id="74" name="Gráfico 73" descr="Trabajador de oficina con relleno sólido">
                <a:extLst>
                  <a:ext uri="{FF2B5EF4-FFF2-40B4-BE49-F238E27FC236}">
                    <a16:creationId xmlns:a16="http://schemas.microsoft.com/office/drawing/2014/main" id="{89953CC7-0A77-8AFC-B058-3EA2F7030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350084" y="4216873"/>
                <a:ext cx="369694" cy="369694"/>
              </a:xfrm>
              <a:prstGeom prst="rect">
                <a:avLst/>
              </a:prstGeom>
            </p:spPr>
          </p:pic>
        </p:grp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FA047B6D-7711-0547-7D7F-8AD81492CB1D}"/>
              </a:ext>
            </a:extLst>
          </p:cNvPr>
          <p:cNvGrpSpPr/>
          <p:nvPr/>
        </p:nvGrpSpPr>
        <p:grpSpPr>
          <a:xfrm>
            <a:off x="165687" y="4096854"/>
            <a:ext cx="863302" cy="669459"/>
            <a:chOff x="165687" y="4096854"/>
            <a:chExt cx="863302" cy="669459"/>
          </a:xfrm>
        </p:grpSpPr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2E95DB3B-CA3E-19C5-2C13-D01170DE751F}"/>
                </a:ext>
              </a:extLst>
            </p:cNvPr>
            <p:cNvSpPr/>
            <p:nvPr/>
          </p:nvSpPr>
          <p:spPr>
            <a:xfrm>
              <a:off x="165687" y="4527777"/>
              <a:ext cx="863302" cy="238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Ingeniería Mecatrónica:</a:t>
              </a:r>
            </a:p>
          </p:txBody>
        </p: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3D299593-274B-BB49-2134-DDB9FFDE619F}"/>
                </a:ext>
              </a:extLst>
            </p:cNvPr>
            <p:cNvGrpSpPr/>
            <p:nvPr/>
          </p:nvGrpSpPr>
          <p:grpSpPr>
            <a:xfrm>
              <a:off x="417198" y="4096854"/>
              <a:ext cx="340258" cy="340258"/>
              <a:chOff x="3892015" y="4200049"/>
              <a:chExt cx="453677" cy="453677"/>
            </a:xfrm>
          </p:grpSpPr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04637BAC-7C1D-00A9-A4FA-2686D2340EDA}"/>
                  </a:ext>
                </a:extLst>
              </p:cNvPr>
              <p:cNvSpPr/>
              <p:nvPr/>
            </p:nvSpPr>
            <p:spPr>
              <a:xfrm>
                <a:off x="3892015" y="4200049"/>
                <a:ext cx="453677" cy="453677"/>
              </a:xfrm>
              <a:prstGeom prst="ellipse">
                <a:avLst/>
              </a:prstGeom>
              <a:solidFill>
                <a:srgbClr val="0070C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450" dirty="0"/>
              </a:p>
            </p:txBody>
          </p:sp>
          <p:pic>
            <p:nvPicPr>
              <p:cNvPr id="77" name="Gráfico 76" descr="Trabajador de oficina con relleno sólido">
                <a:extLst>
                  <a:ext uri="{FF2B5EF4-FFF2-40B4-BE49-F238E27FC236}">
                    <a16:creationId xmlns:a16="http://schemas.microsoft.com/office/drawing/2014/main" id="{02A367C0-7B70-12AE-8277-55D587214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33796" y="4219145"/>
                <a:ext cx="369694" cy="369694"/>
              </a:xfrm>
              <a:prstGeom prst="rect">
                <a:avLst/>
              </a:prstGeom>
            </p:spPr>
          </p:pic>
        </p:grpSp>
      </p:grpSp>
      <p:sp>
        <p:nvSpPr>
          <p:cNvPr id="5" name="Globo: flecha derecha 4">
            <a:extLst>
              <a:ext uri="{FF2B5EF4-FFF2-40B4-BE49-F238E27FC236}">
                <a16:creationId xmlns:a16="http://schemas.microsoft.com/office/drawing/2014/main" id="{0FAC60EF-866F-4AD7-20C4-CD56E06D5F1B}"/>
              </a:ext>
            </a:extLst>
          </p:cNvPr>
          <p:cNvSpPr/>
          <p:nvPr/>
        </p:nvSpPr>
        <p:spPr>
          <a:xfrm rot="10800000">
            <a:off x="6712148" y="2132611"/>
            <a:ext cx="1100212" cy="3432028"/>
          </a:xfrm>
          <a:prstGeom prst="rightArrowCallout">
            <a:avLst>
              <a:gd name="adj1" fmla="val 14451"/>
              <a:gd name="adj2" fmla="val 18383"/>
              <a:gd name="adj3" fmla="val 27816"/>
              <a:gd name="adj4" fmla="val 31157"/>
            </a:avLst>
          </a:prstGeom>
          <a:solidFill>
            <a:srgbClr val="4FA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79906372-6F15-AFC7-4079-39EAF77DAFF4}"/>
              </a:ext>
            </a:extLst>
          </p:cNvPr>
          <p:cNvGrpSpPr/>
          <p:nvPr/>
        </p:nvGrpSpPr>
        <p:grpSpPr>
          <a:xfrm>
            <a:off x="7588768" y="1924359"/>
            <a:ext cx="1569147" cy="922328"/>
            <a:chOff x="7588768" y="1924359"/>
            <a:chExt cx="1569147" cy="922328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AD3A24B5-0684-5392-7D99-111972C9AB78}"/>
                </a:ext>
              </a:extLst>
            </p:cNvPr>
            <p:cNvGrpSpPr/>
            <p:nvPr/>
          </p:nvGrpSpPr>
          <p:grpSpPr>
            <a:xfrm>
              <a:off x="7588768" y="2315970"/>
              <a:ext cx="308606" cy="308606"/>
              <a:chOff x="6307882" y="4195888"/>
              <a:chExt cx="453677" cy="453677"/>
            </a:xfrm>
          </p:grpSpPr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C9AB4E47-748B-C04B-DDC3-4AEF5341D06F}"/>
                  </a:ext>
                </a:extLst>
              </p:cNvPr>
              <p:cNvSpPr/>
              <p:nvPr/>
            </p:nvSpPr>
            <p:spPr>
              <a:xfrm>
                <a:off x="6307882" y="4195888"/>
                <a:ext cx="453677" cy="453677"/>
              </a:xfrm>
              <a:prstGeom prst="ellipse">
                <a:avLst/>
              </a:prstGeom>
              <a:solidFill>
                <a:srgbClr val="0070C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450" dirty="0"/>
              </a:p>
            </p:txBody>
          </p:sp>
          <p:pic>
            <p:nvPicPr>
              <p:cNvPr id="59" name="Gráfico 58" descr="Trabajador de oficina con relleno sólido">
                <a:extLst>
                  <a:ext uri="{FF2B5EF4-FFF2-40B4-BE49-F238E27FC236}">
                    <a16:creationId xmlns:a16="http://schemas.microsoft.com/office/drawing/2014/main" id="{563F0A38-EF3A-159E-C3CD-5A2C1E78B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350084" y="4216873"/>
                <a:ext cx="369694" cy="369694"/>
              </a:xfrm>
              <a:prstGeom prst="rect">
                <a:avLst/>
              </a:prstGeom>
            </p:spPr>
          </p:pic>
        </p:grpSp>
        <p:grpSp>
          <p:nvGrpSpPr>
            <p:cNvPr id="110" name="Grupo 109">
              <a:extLst>
                <a:ext uri="{FF2B5EF4-FFF2-40B4-BE49-F238E27FC236}">
                  <a16:creationId xmlns:a16="http://schemas.microsoft.com/office/drawing/2014/main" id="{A30E91EE-7967-79B9-EC2B-E1BAD8AAC923}"/>
                </a:ext>
              </a:extLst>
            </p:cNvPr>
            <p:cNvGrpSpPr/>
            <p:nvPr/>
          </p:nvGrpSpPr>
          <p:grpSpPr>
            <a:xfrm>
              <a:off x="7897374" y="1924359"/>
              <a:ext cx="1260541" cy="922328"/>
              <a:chOff x="7897374" y="1924359"/>
              <a:chExt cx="1260541" cy="922328"/>
            </a:xfrm>
          </p:grpSpPr>
          <p:pic>
            <p:nvPicPr>
              <p:cNvPr id="56" name="Imagen 55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3E8A64CB-6958-3923-51CE-094A442CF4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97374" y="1924359"/>
                <a:ext cx="806239" cy="853529"/>
              </a:xfrm>
              <a:prstGeom prst="rect">
                <a:avLst/>
              </a:prstGeom>
            </p:spPr>
          </p:pic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id="{99A7A59C-FF75-47C9-CF5C-87E46F89AB79}"/>
                  </a:ext>
                </a:extLst>
              </p:cNvPr>
              <p:cNvSpPr/>
              <p:nvPr/>
            </p:nvSpPr>
            <p:spPr>
              <a:xfrm>
                <a:off x="8353552" y="2608151"/>
                <a:ext cx="804363" cy="2385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75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QUERÉTARO</a:t>
                </a:r>
              </a:p>
              <a:p>
                <a:pPr algn="ctr"/>
                <a:r>
                  <a:rPr lang="es-ES" sz="75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GUANAJUATO</a:t>
                </a:r>
              </a:p>
            </p:txBody>
          </p:sp>
        </p:grpSp>
      </p:grpSp>
      <p:grpSp>
        <p:nvGrpSpPr>
          <p:cNvPr id="115" name="Grupo 114">
            <a:extLst>
              <a:ext uri="{FF2B5EF4-FFF2-40B4-BE49-F238E27FC236}">
                <a16:creationId xmlns:a16="http://schemas.microsoft.com/office/drawing/2014/main" id="{2397C60B-7E9A-5CDC-7BB7-091930ECBD5D}"/>
              </a:ext>
            </a:extLst>
          </p:cNvPr>
          <p:cNvGrpSpPr/>
          <p:nvPr/>
        </p:nvGrpSpPr>
        <p:grpSpPr>
          <a:xfrm>
            <a:off x="7584760" y="3082728"/>
            <a:ext cx="1496246" cy="546976"/>
            <a:chOff x="7584760" y="3082728"/>
            <a:chExt cx="1496246" cy="546976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13D8E792-5105-46C6-2257-7D7F52CC72D4}"/>
                </a:ext>
              </a:extLst>
            </p:cNvPr>
            <p:cNvGrpSpPr/>
            <p:nvPr/>
          </p:nvGrpSpPr>
          <p:grpSpPr>
            <a:xfrm>
              <a:off x="7584760" y="3161079"/>
              <a:ext cx="308606" cy="308606"/>
              <a:chOff x="6307882" y="4195888"/>
              <a:chExt cx="453677" cy="453677"/>
            </a:xfrm>
          </p:grpSpPr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F2A9BF9E-2BC7-4687-57EE-624EBBF1F07B}"/>
                  </a:ext>
                </a:extLst>
              </p:cNvPr>
              <p:cNvSpPr/>
              <p:nvPr/>
            </p:nvSpPr>
            <p:spPr>
              <a:xfrm>
                <a:off x="6307882" y="4195888"/>
                <a:ext cx="453677" cy="453677"/>
              </a:xfrm>
              <a:prstGeom prst="ellipse">
                <a:avLst/>
              </a:prstGeom>
              <a:solidFill>
                <a:srgbClr val="0070C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450" dirty="0"/>
              </a:p>
            </p:txBody>
          </p:sp>
          <p:pic>
            <p:nvPicPr>
              <p:cNvPr id="62" name="Gráfico 61" descr="Trabajador de oficina con relleno sólido">
                <a:extLst>
                  <a:ext uri="{FF2B5EF4-FFF2-40B4-BE49-F238E27FC236}">
                    <a16:creationId xmlns:a16="http://schemas.microsoft.com/office/drawing/2014/main" id="{CA565128-F8FE-DD2C-6F03-0D79E36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350084" y="4216873"/>
                <a:ext cx="369694" cy="369694"/>
              </a:xfrm>
              <a:prstGeom prst="rect">
                <a:avLst/>
              </a:prstGeom>
            </p:spPr>
          </p:pic>
        </p:grp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68EEDD7F-B250-1099-9E15-6F69F5470CF1}"/>
                </a:ext>
              </a:extLst>
            </p:cNvPr>
            <p:cNvGrpSpPr/>
            <p:nvPr/>
          </p:nvGrpSpPr>
          <p:grpSpPr>
            <a:xfrm>
              <a:off x="7883936" y="3082728"/>
              <a:ext cx="1197070" cy="546976"/>
              <a:chOff x="7883936" y="3082728"/>
              <a:chExt cx="1197070" cy="546976"/>
            </a:xfrm>
          </p:grpSpPr>
          <p:pic>
            <p:nvPicPr>
              <p:cNvPr id="54" name="Imagen 53" descr="Logotipo&#10;&#10;Descripción generada automáticamente">
                <a:extLst>
                  <a:ext uri="{FF2B5EF4-FFF2-40B4-BE49-F238E27FC236}">
                    <a16:creationId xmlns:a16="http://schemas.microsoft.com/office/drawing/2014/main" id="{C3696D92-71D8-050D-2B51-6595CC4B9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83936" y="3082728"/>
                <a:ext cx="976948" cy="438770"/>
              </a:xfrm>
              <a:prstGeom prst="rect">
                <a:avLst/>
              </a:prstGeom>
            </p:spPr>
          </p:pic>
          <p:sp>
            <p:nvSpPr>
              <p:cNvPr id="81" name="Rectángulo 80">
                <a:extLst>
                  <a:ext uri="{FF2B5EF4-FFF2-40B4-BE49-F238E27FC236}">
                    <a16:creationId xmlns:a16="http://schemas.microsoft.com/office/drawing/2014/main" id="{56561693-0520-A2CC-7E63-7DC23E6F47ED}"/>
                  </a:ext>
                </a:extLst>
              </p:cNvPr>
              <p:cNvSpPr/>
              <p:nvPr/>
            </p:nvSpPr>
            <p:spPr>
              <a:xfrm>
                <a:off x="8543570" y="3391168"/>
                <a:ext cx="537436" cy="2385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75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CDMX</a:t>
                </a:r>
              </a:p>
            </p:txBody>
          </p:sp>
        </p:grpSp>
      </p:grp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A3F6D693-EA79-9734-3298-5D6F78BD1A67}"/>
              </a:ext>
            </a:extLst>
          </p:cNvPr>
          <p:cNvGrpSpPr/>
          <p:nvPr/>
        </p:nvGrpSpPr>
        <p:grpSpPr>
          <a:xfrm>
            <a:off x="7588768" y="4007168"/>
            <a:ext cx="1447037" cy="512016"/>
            <a:chOff x="7588768" y="4007168"/>
            <a:chExt cx="1447037" cy="512016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F5008638-21D2-C2F2-0E16-FEF6B49FD4AA}"/>
                </a:ext>
              </a:extLst>
            </p:cNvPr>
            <p:cNvGrpSpPr/>
            <p:nvPr/>
          </p:nvGrpSpPr>
          <p:grpSpPr>
            <a:xfrm>
              <a:off x="7588768" y="4007168"/>
              <a:ext cx="308606" cy="308606"/>
              <a:chOff x="6307882" y="4195888"/>
              <a:chExt cx="453677" cy="453677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8BC09455-C77E-E407-52BA-6333197CF39C}"/>
                  </a:ext>
                </a:extLst>
              </p:cNvPr>
              <p:cNvSpPr/>
              <p:nvPr/>
            </p:nvSpPr>
            <p:spPr>
              <a:xfrm>
                <a:off x="6307882" y="4195888"/>
                <a:ext cx="453677" cy="453677"/>
              </a:xfrm>
              <a:prstGeom prst="ellipse">
                <a:avLst/>
              </a:prstGeom>
              <a:solidFill>
                <a:srgbClr val="0070C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450" dirty="0"/>
              </a:p>
            </p:txBody>
          </p:sp>
          <p:pic>
            <p:nvPicPr>
              <p:cNvPr id="65" name="Gráfico 64" descr="Trabajador de oficina con relleno sólido">
                <a:extLst>
                  <a:ext uri="{FF2B5EF4-FFF2-40B4-BE49-F238E27FC236}">
                    <a16:creationId xmlns:a16="http://schemas.microsoft.com/office/drawing/2014/main" id="{22CC37AB-E1D1-7EFB-5B60-BC4224EE4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350084" y="4216873"/>
                <a:ext cx="369694" cy="369694"/>
              </a:xfrm>
              <a:prstGeom prst="rect">
                <a:avLst/>
              </a:prstGeom>
            </p:spPr>
          </p:pic>
        </p:grp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1EFC800A-4B24-A467-C4C9-96936A6AC85D}"/>
                </a:ext>
              </a:extLst>
            </p:cNvPr>
            <p:cNvGrpSpPr/>
            <p:nvPr/>
          </p:nvGrpSpPr>
          <p:grpSpPr>
            <a:xfrm>
              <a:off x="7926081" y="4010094"/>
              <a:ext cx="1109724" cy="509090"/>
              <a:chOff x="7926081" y="4010094"/>
              <a:chExt cx="1109724" cy="509090"/>
            </a:xfrm>
          </p:grpSpPr>
          <p:pic>
            <p:nvPicPr>
              <p:cNvPr id="55" name="Imagen 54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A97DE317-A390-81A7-E38A-D124E90E33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961" b="32407"/>
              <a:stretch/>
            </p:blipFill>
            <p:spPr>
              <a:xfrm>
                <a:off x="7926081" y="4010094"/>
                <a:ext cx="913037" cy="270554"/>
              </a:xfrm>
              <a:prstGeom prst="rect">
                <a:avLst/>
              </a:prstGeom>
            </p:spPr>
          </p:pic>
          <p:sp>
            <p:nvSpPr>
              <p:cNvPr id="82" name="Rectángulo 81">
                <a:extLst>
                  <a:ext uri="{FF2B5EF4-FFF2-40B4-BE49-F238E27FC236}">
                    <a16:creationId xmlns:a16="http://schemas.microsoft.com/office/drawing/2014/main" id="{EBD7A0EB-01C5-8C41-6471-0016BD1F8251}"/>
                  </a:ext>
                </a:extLst>
              </p:cNvPr>
              <p:cNvSpPr/>
              <p:nvPr/>
            </p:nvSpPr>
            <p:spPr>
              <a:xfrm>
                <a:off x="8589925" y="4280648"/>
                <a:ext cx="445880" cy="2385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75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CDMX</a:t>
                </a:r>
              </a:p>
            </p:txBody>
          </p:sp>
        </p:grpSp>
      </p:grp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2B8232AB-2DAE-0829-02E7-E5372C718836}"/>
              </a:ext>
            </a:extLst>
          </p:cNvPr>
          <p:cNvSpPr/>
          <p:nvPr/>
        </p:nvSpPr>
        <p:spPr>
          <a:xfrm>
            <a:off x="2236099" y="2897784"/>
            <a:ext cx="1454577" cy="260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Videoconferencias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4E280F8D-1E44-ACCF-6B18-E54AB0081447}"/>
              </a:ext>
            </a:extLst>
          </p:cNvPr>
          <p:cNvSpPr/>
          <p:nvPr/>
        </p:nvSpPr>
        <p:spPr>
          <a:xfrm>
            <a:off x="7405195" y="5825863"/>
            <a:ext cx="1741859" cy="260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Diferentes regiones del país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FC4719F4-5381-850B-8622-90378410E511}"/>
              </a:ext>
            </a:extLst>
          </p:cNvPr>
          <p:cNvSpPr/>
          <p:nvPr/>
        </p:nvSpPr>
        <p:spPr>
          <a:xfrm>
            <a:off x="-20134" y="5010447"/>
            <a:ext cx="1277473" cy="566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Diferentes Carreras trabajando en un proyecto en común</a:t>
            </a:r>
          </a:p>
        </p:txBody>
      </p:sp>
      <p:grpSp>
        <p:nvGrpSpPr>
          <p:cNvPr id="126" name="Grupo 125">
            <a:extLst>
              <a:ext uri="{FF2B5EF4-FFF2-40B4-BE49-F238E27FC236}">
                <a16:creationId xmlns:a16="http://schemas.microsoft.com/office/drawing/2014/main" id="{C3E611EB-005D-C8A2-1DDC-DAEFEEDA1A30}"/>
              </a:ext>
            </a:extLst>
          </p:cNvPr>
          <p:cNvGrpSpPr/>
          <p:nvPr/>
        </p:nvGrpSpPr>
        <p:grpSpPr>
          <a:xfrm>
            <a:off x="5413109" y="4356236"/>
            <a:ext cx="2039211" cy="2116581"/>
            <a:chOff x="4951348" y="4229885"/>
            <a:chExt cx="1729258" cy="1794868"/>
          </a:xfrm>
        </p:grpSpPr>
        <p:pic>
          <p:nvPicPr>
            <p:cNvPr id="127" name="Imagen 126" descr="Diagrama&#10;&#10;Descripción generada automáticamente">
              <a:extLst>
                <a:ext uri="{FF2B5EF4-FFF2-40B4-BE49-F238E27FC236}">
                  <a16:creationId xmlns:a16="http://schemas.microsoft.com/office/drawing/2014/main" id="{6990727F-5153-96B6-E5BE-55B3F010D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1348" y="4229885"/>
              <a:ext cx="1507175" cy="16748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A0E29E69-4F5D-726F-D2F0-E499255F9359}"/>
                </a:ext>
              </a:extLst>
            </p:cNvPr>
            <p:cNvSpPr txBox="1"/>
            <p:nvPr/>
          </p:nvSpPr>
          <p:spPr>
            <a:xfrm>
              <a:off x="5656908" y="5793921"/>
              <a:ext cx="1023698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>
                  <a:solidFill>
                    <a:schemeClr val="bg1"/>
                  </a:solidFill>
                </a:rPr>
                <a:t>Crédito</a:t>
              </a:r>
              <a:r>
                <a:rPr lang="es-ES" sz="450" dirty="0">
                  <a:solidFill>
                    <a:schemeClr val="bg1"/>
                  </a:solidFill>
                </a:rPr>
                <a:t>: Alumnos de TDI V 2020-1.</a:t>
              </a:r>
            </a:p>
          </p:txBody>
        </p:sp>
      </p:grp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336CDF6B-C4A0-00FE-F765-41CECB20A662}"/>
              </a:ext>
            </a:extLst>
          </p:cNvPr>
          <p:cNvGrpSpPr/>
          <p:nvPr/>
        </p:nvGrpSpPr>
        <p:grpSpPr>
          <a:xfrm>
            <a:off x="2939098" y="4371549"/>
            <a:ext cx="2454844" cy="1867716"/>
            <a:chOff x="2766978" y="4224269"/>
            <a:chExt cx="2454844" cy="1867716"/>
          </a:xfrm>
        </p:grpSpPr>
        <p:pic>
          <p:nvPicPr>
            <p:cNvPr id="130" name="Imagen 129" descr="Maleta de color rosa&#10;&#10;Descripción generada automáticamente con confianza media">
              <a:extLst>
                <a:ext uri="{FF2B5EF4-FFF2-40B4-BE49-F238E27FC236}">
                  <a16:creationId xmlns:a16="http://schemas.microsoft.com/office/drawing/2014/main" id="{9EF1068A-B841-386E-042B-CF492274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6978" y="4224269"/>
              <a:ext cx="2157699" cy="18215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FEB2F4B6-3A81-4AE3-50A5-9B2B3B6B3E30}"/>
                </a:ext>
              </a:extLst>
            </p:cNvPr>
            <p:cNvSpPr txBox="1"/>
            <p:nvPr/>
          </p:nvSpPr>
          <p:spPr>
            <a:xfrm>
              <a:off x="4040778" y="5930402"/>
              <a:ext cx="1181044" cy="16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Alumnos de TDI V 2020-1.</a:t>
              </a:r>
            </a:p>
          </p:txBody>
        </p:sp>
      </p:grp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3E85A4B5-2FF3-56FC-351D-D71258F74D36}"/>
              </a:ext>
            </a:extLst>
          </p:cNvPr>
          <p:cNvGrpSpPr/>
          <p:nvPr/>
        </p:nvGrpSpPr>
        <p:grpSpPr>
          <a:xfrm>
            <a:off x="1384390" y="4362842"/>
            <a:ext cx="1297267" cy="1961841"/>
            <a:chOff x="1557687" y="4229493"/>
            <a:chExt cx="1113608" cy="1684096"/>
          </a:xfrm>
        </p:grpSpPr>
        <p:pic>
          <p:nvPicPr>
            <p:cNvPr id="133" name="Imagen 132" descr="Imagen que contiene interior, con baldosas, tabla, ducha&#10;&#10;Descripción generada automáticamente">
              <a:extLst>
                <a:ext uri="{FF2B5EF4-FFF2-40B4-BE49-F238E27FC236}">
                  <a16:creationId xmlns:a16="http://schemas.microsoft.com/office/drawing/2014/main" id="{71DC6168-406B-7544-5DCA-D72DA970B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6257" y="4229493"/>
              <a:ext cx="984026" cy="16509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74E31FB9-FA50-EDB2-746E-F22B2DE104B1}"/>
                </a:ext>
              </a:extLst>
            </p:cNvPr>
            <p:cNvSpPr txBox="1"/>
            <p:nvPr/>
          </p:nvSpPr>
          <p:spPr>
            <a:xfrm>
              <a:off x="1557687" y="5773774"/>
              <a:ext cx="1113608" cy="139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Alumnos de TDI V 2020-1.</a:t>
              </a:r>
            </a:p>
          </p:txBody>
        </p:sp>
      </p:grp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B375FCBE-C530-6CDF-4AA8-93248A955A75}"/>
              </a:ext>
            </a:extLst>
          </p:cNvPr>
          <p:cNvGrpSpPr/>
          <p:nvPr/>
        </p:nvGrpSpPr>
        <p:grpSpPr>
          <a:xfrm>
            <a:off x="1187624" y="4365104"/>
            <a:ext cx="1524491" cy="2075566"/>
            <a:chOff x="1954682" y="4464582"/>
            <a:chExt cx="1302060" cy="1772730"/>
          </a:xfrm>
        </p:grpSpPr>
        <p:pic>
          <p:nvPicPr>
            <p:cNvPr id="84" name="Imagen 83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ECA7698B-33A1-C71C-5169-AC26251D3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4682" y="4464582"/>
              <a:ext cx="1240133" cy="16572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id="{10D23BF9-95D0-C8CE-8A8E-BEAF1C7D28CC}"/>
                </a:ext>
              </a:extLst>
            </p:cNvPr>
            <p:cNvSpPr txBox="1"/>
            <p:nvPr/>
          </p:nvSpPr>
          <p:spPr>
            <a:xfrm>
              <a:off x="2233044" y="6006480"/>
              <a:ext cx="1023698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Alumnos de TDI V 2020-1.</a:t>
              </a: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9C205054-484B-786E-BA88-12F1B29B5BD5}"/>
              </a:ext>
            </a:extLst>
          </p:cNvPr>
          <p:cNvGrpSpPr/>
          <p:nvPr/>
        </p:nvGrpSpPr>
        <p:grpSpPr>
          <a:xfrm>
            <a:off x="2771800" y="4365104"/>
            <a:ext cx="2468860" cy="1954130"/>
            <a:chOff x="3290846" y="4651054"/>
            <a:chExt cx="1991459" cy="1576262"/>
          </a:xfrm>
        </p:grpSpPr>
        <p:pic>
          <p:nvPicPr>
            <p:cNvPr id="85" name="Imagen 84" descr="Imagen que contiene interior, tabla, pequeño, colorido&#10;&#10;Descripción generada automáticamente">
              <a:extLst>
                <a:ext uri="{FF2B5EF4-FFF2-40B4-BE49-F238E27FC236}">
                  <a16:creationId xmlns:a16="http://schemas.microsoft.com/office/drawing/2014/main" id="{35A95A16-655C-F38B-3BA2-646DD0051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0846" y="4651054"/>
              <a:ext cx="1915491" cy="14708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0EF566F8-D82C-F821-24A8-6FF2CD485C1D}"/>
                </a:ext>
              </a:extLst>
            </p:cNvPr>
            <p:cNvSpPr txBox="1"/>
            <p:nvPr/>
          </p:nvSpPr>
          <p:spPr>
            <a:xfrm>
              <a:off x="4258607" y="5996484"/>
              <a:ext cx="1023698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>
                  <a:solidFill>
                    <a:schemeClr val="bg1"/>
                  </a:solidFill>
                </a:rPr>
                <a:t>Crédito</a:t>
              </a:r>
              <a:r>
                <a:rPr lang="es-ES" sz="450" dirty="0">
                  <a:solidFill>
                    <a:schemeClr val="bg1"/>
                  </a:solidFill>
                </a:rPr>
                <a:t>: Alumnos de TDI V 2020-1.</a:t>
              </a:r>
            </a:p>
          </p:txBody>
        </p: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A65D8504-3A40-7E71-04E2-A9C2F1B46887}"/>
              </a:ext>
            </a:extLst>
          </p:cNvPr>
          <p:cNvGrpSpPr/>
          <p:nvPr/>
        </p:nvGrpSpPr>
        <p:grpSpPr>
          <a:xfrm>
            <a:off x="5220072" y="4365104"/>
            <a:ext cx="2255257" cy="2107713"/>
            <a:chOff x="5274544" y="4480985"/>
            <a:chExt cx="1868578" cy="1746331"/>
          </a:xfrm>
        </p:grpSpPr>
        <p:pic>
          <p:nvPicPr>
            <p:cNvPr id="86" name="Imagen 85" descr="Un grupo de folletos sobre una mesa&#10;&#10;Descripción generada automáticamente con confianza media">
              <a:extLst>
                <a:ext uri="{FF2B5EF4-FFF2-40B4-BE49-F238E27FC236}">
                  <a16:creationId xmlns:a16="http://schemas.microsoft.com/office/drawing/2014/main" id="{AE8B7154-8ABC-5C59-DC8F-7D7DB08D8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4544" y="4480985"/>
              <a:ext cx="1797769" cy="16305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B82E63D3-D7C7-C5D2-8956-F4C363478951}"/>
                </a:ext>
              </a:extLst>
            </p:cNvPr>
            <p:cNvSpPr txBox="1"/>
            <p:nvPr/>
          </p:nvSpPr>
          <p:spPr>
            <a:xfrm>
              <a:off x="6119424" y="5996484"/>
              <a:ext cx="1023698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>
                  <a:solidFill>
                    <a:schemeClr val="bg1"/>
                  </a:solidFill>
                </a:rPr>
                <a:t>Crédito</a:t>
              </a:r>
              <a:r>
                <a:rPr lang="es-ES" sz="450" dirty="0">
                  <a:solidFill>
                    <a:schemeClr val="bg1"/>
                  </a:solidFill>
                </a:rPr>
                <a:t>: Alumnos de TDI V 2019-1.</a:t>
              </a:r>
            </a:p>
          </p:txBody>
        </p:sp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CA4714EF-519D-EB06-878B-E61EDFE76759}"/>
              </a:ext>
            </a:extLst>
          </p:cNvPr>
          <p:cNvGrpSpPr/>
          <p:nvPr/>
        </p:nvGrpSpPr>
        <p:grpSpPr>
          <a:xfrm>
            <a:off x="7596337" y="4851886"/>
            <a:ext cx="1466934" cy="951290"/>
            <a:chOff x="7596337" y="4851886"/>
            <a:chExt cx="1466934" cy="951290"/>
          </a:xfrm>
        </p:grpSpPr>
        <p:grpSp>
          <p:nvGrpSpPr>
            <p:cNvPr id="117" name="Grupo 116">
              <a:extLst>
                <a:ext uri="{FF2B5EF4-FFF2-40B4-BE49-F238E27FC236}">
                  <a16:creationId xmlns:a16="http://schemas.microsoft.com/office/drawing/2014/main" id="{7CCD02A9-0EE8-2025-4A50-60817987D34F}"/>
                </a:ext>
              </a:extLst>
            </p:cNvPr>
            <p:cNvGrpSpPr/>
            <p:nvPr/>
          </p:nvGrpSpPr>
          <p:grpSpPr>
            <a:xfrm>
              <a:off x="7596337" y="4851886"/>
              <a:ext cx="1466934" cy="951290"/>
              <a:chOff x="7596337" y="4851886"/>
              <a:chExt cx="1466934" cy="951290"/>
            </a:xfrm>
          </p:grpSpPr>
          <p:grpSp>
            <p:nvGrpSpPr>
              <p:cNvPr id="67" name="Grupo 66">
                <a:extLst>
                  <a:ext uri="{FF2B5EF4-FFF2-40B4-BE49-F238E27FC236}">
                    <a16:creationId xmlns:a16="http://schemas.microsoft.com/office/drawing/2014/main" id="{2C0B2F07-F96F-86D2-A405-118899687CBC}"/>
                  </a:ext>
                </a:extLst>
              </p:cNvPr>
              <p:cNvGrpSpPr/>
              <p:nvPr/>
            </p:nvGrpSpPr>
            <p:grpSpPr>
              <a:xfrm>
                <a:off x="7596337" y="5012340"/>
                <a:ext cx="308606" cy="308606"/>
                <a:chOff x="6360792" y="4195888"/>
                <a:chExt cx="453677" cy="453677"/>
              </a:xfrm>
            </p:grpSpPr>
            <p:sp>
              <p:nvSpPr>
                <p:cNvPr id="68" name="Elipse 67">
                  <a:extLst>
                    <a:ext uri="{FF2B5EF4-FFF2-40B4-BE49-F238E27FC236}">
                      <a16:creationId xmlns:a16="http://schemas.microsoft.com/office/drawing/2014/main" id="{EA90DE8B-B10D-3F93-4EB4-25201CA6524C}"/>
                    </a:ext>
                  </a:extLst>
                </p:cNvPr>
                <p:cNvSpPr/>
                <p:nvPr/>
              </p:nvSpPr>
              <p:spPr>
                <a:xfrm>
                  <a:off x="6360792" y="4195888"/>
                  <a:ext cx="453677" cy="453677"/>
                </a:xfrm>
                <a:prstGeom prst="ellipse">
                  <a:avLst/>
                </a:prstGeom>
                <a:solidFill>
                  <a:srgbClr val="0070C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450" dirty="0"/>
                </a:p>
              </p:txBody>
            </p:sp>
            <p:pic>
              <p:nvPicPr>
                <p:cNvPr id="69" name="Gráfico 68" descr="Trabajador de oficina con relleno sólido">
                  <a:extLst>
                    <a:ext uri="{FF2B5EF4-FFF2-40B4-BE49-F238E27FC236}">
                      <a16:creationId xmlns:a16="http://schemas.microsoft.com/office/drawing/2014/main" id="{7A661475-4EC9-A8FE-6AF7-375B1EF5F8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4528" y="4216873"/>
                  <a:ext cx="369694" cy="369694"/>
                </a:xfrm>
                <a:prstGeom prst="rect">
                  <a:avLst/>
                </a:prstGeom>
              </p:spPr>
            </p:pic>
          </p:grpSp>
          <p:grpSp>
            <p:nvGrpSpPr>
              <p:cNvPr id="113" name="Grupo 112">
                <a:extLst>
                  <a:ext uri="{FF2B5EF4-FFF2-40B4-BE49-F238E27FC236}">
                    <a16:creationId xmlns:a16="http://schemas.microsoft.com/office/drawing/2014/main" id="{B2B18C9B-30A1-C153-4363-07311052B6EC}"/>
                  </a:ext>
                </a:extLst>
              </p:cNvPr>
              <p:cNvGrpSpPr/>
              <p:nvPr/>
            </p:nvGrpSpPr>
            <p:grpSpPr>
              <a:xfrm>
                <a:off x="7918937" y="4851886"/>
                <a:ext cx="1144334" cy="951290"/>
                <a:chOff x="7918937" y="4851886"/>
                <a:chExt cx="1144334" cy="951290"/>
              </a:xfrm>
            </p:grpSpPr>
            <p:sp>
              <p:nvSpPr>
                <p:cNvPr id="83" name="Rectángulo 82">
                  <a:extLst>
                    <a:ext uri="{FF2B5EF4-FFF2-40B4-BE49-F238E27FC236}">
                      <a16:creationId xmlns:a16="http://schemas.microsoft.com/office/drawing/2014/main" id="{DD7D548C-AABB-A0CD-BAF3-F5930179AFE6}"/>
                    </a:ext>
                  </a:extLst>
                </p:cNvPr>
                <p:cNvSpPr/>
                <p:nvPr/>
              </p:nvSpPr>
              <p:spPr>
                <a:xfrm>
                  <a:off x="8388424" y="5564640"/>
                  <a:ext cx="674847" cy="23853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750" b="1" dirty="0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HIDALGO</a:t>
                  </a:r>
                </a:p>
                <a:p>
                  <a:pPr algn="ctr"/>
                  <a:r>
                    <a:rPr lang="es-ES" sz="750" b="1" dirty="0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Ixmiquilpan</a:t>
                  </a:r>
                </a:p>
              </p:txBody>
            </p:sp>
            <p:pic>
              <p:nvPicPr>
                <p:cNvPr id="90" name="Imagen 89" descr="Una persona con un sombrero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36BCF375-4107-5835-7540-732721ED8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8937" y="4851886"/>
                  <a:ext cx="934803" cy="701102"/>
                </a:xfrm>
                <a:prstGeom prst="rect">
                  <a:avLst/>
                </a:prstGeom>
              </p:spPr>
            </p:pic>
          </p:grpSp>
        </p:grp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47372CEC-F7C6-F834-F196-2B89153BC2FA}"/>
                </a:ext>
              </a:extLst>
            </p:cNvPr>
            <p:cNvSpPr txBox="1"/>
            <p:nvPr/>
          </p:nvSpPr>
          <p:spPr>
            <a:xfrm>
              <a:off x="8100392" y="5452398"/>
              <a:ext cx="674848" cy="1500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375" b="1" dirty="0"/>
                <a:t>Crédito</a:t>
              </a:r>
              <a:r>
                <a:rPr lang="es-ES" sz="375" dirty="0"/>
                <a:t>: Javier García F.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16"/>
    </mc:Choice>
    <mc:Fallback xmlns="">
      <p:transition spd="slow" advTm="40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25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25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7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75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2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2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 animBg="1"/>
      <p:bldP spid="35" grpId="0"/>
      <p:bldP spid="87" grpId="0" animBg="1"/>
      <p:bldP spid="88" grpId="0" animBg="1"/>
      <p:bldP spid="89" grpId="0" animBg="1"/>
      <p:bldP spid="96" grpId="0" animBg="1"/>
      <p:bldP spid="97" grpId="0" animBg="1"/>
      <p:bldP spid="66" grpId="0" animBg="1"/>
      <p:bldP spid="5" grpId="0" animBg="1"/>
      <p:bldP spid="120" grpId="0"/>
      <p:bldP spid="121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E5C8153-EB67-EBF6-FB05-0F7F84EB2E70}"/>
              </a:ext>
            </a:extLst>
          </p:cNvPr>
          <p:cNvSpPr/>
          <p:nvPr/>
        </p:nvSpPr>
        <p:spPr>
          <a:xfrm>
            <a:off x="1902226" y="476672"/>
            <a:ext cx="5766118" cy="199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CA477144-7285-C7F0-CECA-26FF2F5BD8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33" y="116632"/>
            <a:ext cx="3362471" cy="10246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4C4F419-F128-75C7-4B84-D3A9493A3499}"/>
              </a:ext>
            </a:extLst>
          </p:cNvPr>
          <p:cNvSpPr/>
          <p:nvPr/>
        </p:nvSpPr>
        <p:spPr>
          <a:xfrm>
            <a:off x="119172" y="188640"/>
            <a:ext cx="3468799" cy="7892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En todas las áreas y mas las creativas como el Diseño Industrial, Gráfico, Arquitectura, Urbanismo, Interiorismo entre otras; el uso de tabletas electrónicas y conexión a la nube: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C9CF86A-C0E0-EDE1-5D77-97CDBF4BDEFC}"/>
              </a:ext>
            </a:extLst>
          </p:cNvPr>
          <p:cNvSpPr/>
          <p:nvPr/>
        </p:nvSpPr>
        <p:spPr>
          <a:xfrm>
            <a:off x="1181217" y="1592379"/>
            <a:ext cx="741442" cy="25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327A4754-3432-8FC4-3BFB-53C1F0F8676A}"/>
              </a:ext>
            </a:extLst>
          </p:cNvPr>
          <p:cNvSpPr/>
          <p:nvPr/>
        </p:nvSpPr>
        <p:spPr>
          <a:xfrm>
            <a:off x="3661437" y="626542"/>
            <a:ext cx="2350723" cy="214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Optimizan recursos como el papel </a:t>
            </a:r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0A71723A-CCDF-F1E7-2483-EEC41A4C8046}"/>
              </a:ext>
            </a:extLst>
          </p:cNvPr>
          <p:cNvSpPr/>
          <p:nvPr/>
        </p:nvSpPr>
        <p:spPr>
          <a:xfrm>
            <a:off x="3661435" y="869902"/>
            <a:ext cx="2350723" cy="3613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Permite retroalimentación de proyectos en tiempo real</a:t>
            </a:r>
          </a:p>
        </p:txBody>
      </p: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4A76E11F-71E6-32C5-C939-9F10A815BB22}"/>
              </a:ext>
            </a:extLst>
          </p:cNvPr>
          <p:cNvSpPr/>
          <p:nvPr/>
        </p:nvSpPr>
        <p:spPr>
          <a:xfrm>
            <a:off x="3661436" y="1274580"/>
            <a:ext cx="2350722" cy="6225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No importa si el alumno y el profesor se encuentran en el mismo espacio físico o uno diferente.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AE2E1A04-4940-0168-49EA-982440C2F4BD}"/>
              </a:ext>
            </a:extLst>
          </p:cNvPr>
          <p:cNvSpPr/>
          <p:nvPr/>
        </p:nvSpPr>
        <p:spPr>
          <a:xfrm>
            <a:off x="3658005" y="1947995"/>
            <a:ext cx="2350722" cy="474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Permite guardar y editar archivos sin portar algún aditamento mas que la tableta.</a:t>
            </a: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8F5B02E4-7768-12A4-06CE-F7EAF0D21A67}"/>
              </a:ext>
            </a:extLst>
          </p:cNvPr>
          <p:cNvSpPr/>
          <p:nvPr/>
        </p:nvSpPr>
        <p:spPr>
          <a:xfrm>
            <a:off x="3660305" y="2478426"/>
            <a:ext cx="2348421" cy="4634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Permite descargar los archivos en cualquier lugar con conexión a internet 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AB04A406-42BB-2F17-79D5-E6A07A2BCFA9}"/>
              </a:ext>
            </a:extLst>
          </p:cNvPr>
          <p:cNvSpPr/>
          <p:nvPr/>
        </p:nvSpPr>
        <p:spPr>
          <a:xfrm>
            <a:off x="3662102" y="2998353"/>
            <a:ext cx="2346624" cy="4306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Permite reproducir diferentes tipos de papel, texturas, plumas, tintas y colores.</a:t>
            </a:r>
          </a:p>
        </p:txBody>
      </p:sp>
      <p:sp>
        <p:nvSpPr>
          <p:cNvPr id="141" name="Flecha: doblada 140">
            <a:extLst>
              <a:ext uri="{FF2B5EF4-FFF2-40B4-BE49-F238E27FC236}">
                <a16:creationId xmlns:a16="http://schemas.microsoft.com/office/drawing/2014/main" id="{EC5F4A2C-B7B7-33F4-696B-B6ED0FAC650B}"/>
              </a:ext>
            </a:extLst>
          </p:cNvPr>
          <p:cNvSpPr/>
          <p:nvPr/>
        </p:nvSpPr>
        <p:spPr>
          <a:xfrm rot="5400000">
            <a:off x="3763536" y="104241"/>
            <a:ext cx="407266" cy="576064"/>
          </a:xfrm>
          <a:prstGeom prst="ben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42" name="Grupo 141">
            <a:extLst>
              <a:ext uri="{FF2B5EF4-FFF2-40B4-BE49-F238E27FC236}">
                <a16:creationId xmlns:a16="http://schemas.microsoft.com/office/drawing/2014/main" id="{1E75F6F6-5233-023F-BFCD-E7D30F80071D}"/>
              </a:ext>
            </a:extLst>
          </p:cNvPr>
          <p:cNvGrpSpPr/>
          <p:nvPr/>
        </p:nvGrpSpPr>
        <p:grpSpPr>
          <a:xfrm>
            <a:off x="122596" y="3825143"/>
            <a:ext cx="3222615" cy="2432519"/>
            <a:chOff x="3124" y="1950152"/>
            <a:chExt cx="3222615" cy="2432519"/>
          </a:xfrm>
        </p:grpSpPr>
        <p:pic>
          <p:nvPicPr>
            <p:cNvPr id="143" name="Imagen 142" descr="Mano sosteniendo una caja de cartón&#10;&#10;Descripción generada automáticamente con confianza media">
              <a:extLst>
                <a:ext uri="{FF2B5EF4-FFF2-40B4-BE49-F238E27FC236}">
                  <a16:creationId xmlns:a16="http://schemas.microsoft.com/office/drawing/2014/main" id="{8E2CCFB4-3805-0CCB-270D-B07494581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4" y="1950152"/>
              <a:ext cx="3212261" cy="2409195"/>
            </a:xfrm>
            <a:prstGeom prst="rect">
              <a:avLst/>
            </a:prstGeom>
          </p:spPr>
        </p:pic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8A9DDB7E-E811-1B1D-6580-855AE3C42EB6}"/>
                </a:ext>
              </a:extLst>
            </p:cNvPr>
            <p:cNvSpPr txBox="1"/>
            <p:nvPr/>
          </p:nvSpPr>
          <p:spPr>
            <a:xfrm>
              <a:off x="2483768" y="4221088"/>
              <a:ext cx="741971" cy="16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>
                  <a:solidFill>
                    <a:schemeClr val="bg1"/>
                  </a:solidFill>
                </a:rPr>
                <a:t>Crédito:</a:t>
              </a:r>
              <a:r>
                <a:rPr lang="es-ES" sz="450" dirty="0">
                  <a:solidFill>
                    <a:schemeClr val="bg1"/>
                  </a:solidFill>
                </a:rPr>
                <a:t> Javier García F.</a:t>
              </a:r>
            </a:p>
          </p:txBody>
        </p:sp>
      </p:grpSp>
      <p:grpSp>
        <p:nvGrpSpPr>
          <p:cNvPr id="145" name="Grupo 144">
            <a:extLst>
              <a:ext uri="{FF2B5EF4-FFF2-40B4-BE49-F238E27FC236}">
                <a16:creationId xmlns:a16="http://schemas.microsoft.com/office/drawing/2014/main" id="{A21A080E-F89B-058F-3EBA-8503A1130A7B}"/>
              </a:ext>
            </a:extLst>
          </p:cNvPr>
          <p:cNvGrpSpPr/>
          <p:nvPr/>
        </p:nvGrpSpPr>
        <p:grpSpPr>
          <a:xfrm>
            <a:off x="6359037" y="3020988"/>
            <a:ext cx="2808080" cy="1520899"/>
            <a:chOff x="3497041" y="3136393"/>
            <a:chExt cx="2208068" cy="1195923"/>
          </a:xfrm>
        </p:grpSpPr>
        <p:pic>
          <p:nvPicPr>
            <p:cNvPr id="146" name="Imagen 145">
              <a:extLst>
                <a:ext uri="{FF2B5EF4-FFF2-40B4-BE49-F238E27FC236}">
                  <a16:creationId xmlns:a16="http://schemas.microsoft.com/office/drawing/2014/main" id="{52034DBF-0928-97C2-473F-B8CE6447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7041" y="3136393"/>
              <a:ext cx="2093490" cy="1182242"/>
            </a:xfrm>
            <a:prstGeom prst="rect">
              <a:avLst/>
            </a:prstGeom>
          </p:spPr>
        </p:pic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4163DED4-BBB9-0095-18FD-155295D01080}"/>
                </a:ext>
              </a:extLst>
            </p:cNvPr>
            <p:cNvSpPr txBox="1"/>
            <p:nvPr/>
          </p:nvSpPr>
          <p:spPr>
            <a:xfrm>
              <a:off x="4855964" y="4205259"/>
              <a:ext cx="849145" cy="127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>
                  <a:solidFill>
                    <a:schemeClr val="bg1"/>
                  </a:solidFill>
                </a:rPr>
                <a:t>Crédito</a:t>
              </a:r>
              <a:r>
                <a:rPr lang="es-ES" sz="450" dirty="0">
                  <a:solidFill>
                    <a:schemeClr val="bg1"/>
                  </a:solidFill>
                </a:rPr>
                <a:t>: Alumnos de TDI V 2022-1.</a:t>
              </a:r>
            </a:p>
          </p:txBody>
        </p:sp>
      </p:grpSp>
      <p:grpSp>
        <p:nvGrpSpPr>
          <p:cNvPr id="148" name="Grupo 147">
            <a:extLst>
              <a:ext uri="{FF2B5EF4-FFF2-40B4-BE49-F238E27FC236}">
                <a16:creationId xmlns:a16="http://schemas.microsoft.com/office/drawing/2014/main" id="{C51D394E-EE4C-6623-6D5A-CA4290FD7975}"/>
              </a:ext>
            </a:extLst>
          </p:cNvPr>
          <p:cNvGrpSpPr/>
          <p:nvPr/>
        </p:nvGrpSpPr>
        <p:grpSpPr>
          <a:xfrm>
            <a:off x="119172" y="2348880"/>
            <a:ext cx="3132215" cy="1488042"/>
            <a:chOff x="6103323" y="3292726"/>
            <a:chExt cx="2803582" cy="1331916"/>
          </a:xfrm>
        </p:grpSpPr>
        <p:pic>
          <p:nvPicPr>
            <p:cNvPr id="149" name="Imagen 148" descr="Diagrama&#10;&#10;Descripción generada automáticamente">
              <a:extLst>
                <a:ext uri="{FF2B5EF4-FFF2-40B4-BE49-F238E27FC236}">
                  <a16:creationId xmlns:a16="http://schemas.microsoft.com/office/drawing/2014/main" id="{90AB8206-9897-1223-24D4-9CF7A346E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323" y="3292726"/>
              <a:ext cx="2739128" cy="1239584"/>
            </a:xfrm>
            <a:prstGeom prst="rect">
              <a:avLst/>
            </a:prstGeom>
          </p:spPr>
        </p:pic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DAED7B3A-FBBD-38B4-9FF2-154916517A1F}"/>
                </a:ext>
              </a:extLst>
            </p:cNvPr>
            <p:cNvSpPr txBox="1"/>
            <p:nvPr/>
          </p:nvSpPr>
          <p:spPr>
            <a:xfrm>
              <a:off x="8164934" y="4393810"/>
              <a:ext cx="74197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>
                  <a:solidFill>
                    <a:schemeClr val="bg1"/>
                  </a:solidFill>
                </a:rPr>
                <a:t>Crédito</a:t>
              </a:r>
              <a:r>
                <a:rPr lang="es-ES" sz="450" dirty="0">
                  <a:solidFill>
                    <a:schemeClr val="bg1"/>
                  </a:solidFill>
                </a:rPr>
                <a:t>: Javier García F.</a:t>
              </a:r>
            </a:p>
          </p:txBody>
        </p:sp>
      </p:grp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694379C6-5FC8-B83D-98A9-C3D23D539FDC}"/>
              </a:ext>
            </a:extLst>
          </p:cNvPr>
          <p:cNvGrpSpPr/>
          <p:nvPr/>
        </p:nvGrpSpPr>
        <p:grpSpPr>
          <a:xfrm>
            <a:off x="3378911" y="3642514"/>
            <a:ext cx="2993289" cy="1730702"/>
            <a:chOff x="2791666" y="4440563"/>
            <a:chExt cx="3282111" cy="1897697"/>
          </a:xfrm>
        </p:grpSpPr>
        <p:pic>
          <p:nvPicPr>
            <p:cNvPr id="152" name="Imagen 151">
              <a:extLst>
                <a:ext uri="{FF2B5EF4-FFF2-40B4-BE49-F238E27FC236}">
                  <a16:creationId xmlns:a16="http://schemas.microsoft.com/office/drawing/2014/main" id="{6F293F4F-F067-6B6F-A318-59E7A7E42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1666" y="4440563"/>
              <a:ext cx="3232131" cy="1812360"/>
            </a:xfrm>
            <a:prstGeom prst="rect">
              <a:avLst/>
            </a:prstGeom>
          </p:spPr>
        </p:pic>
        <p:sp>
          <p:nvSpPr>
            <p:cNvPr id="153" name="CuadroTexto 152">
              <a:extLst>
                <a:ext uri="{FF2B5EF4-FFF2-40B4-BE49-F238E27FC236}">
                  <a16:creationId xmlns:a16="http://schemas.microsoft.com/office/drawing/2014/main" id="{3E2E406E-36BE-6152-75FD-0861196123E5}"/>
                </a:ext>
              </a:extLst>
            </p:cNvPr>
            <p:cNvSpPr txBox="1"/>
            <p:nvPr/>
          </p:nvSpPr>
          <p:spPr>
            <a:xfrm>
              <a:off x="5041512" y="6161086"/>
              <a:ext cx="1032265" cy="177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Alumnos de TDI 2021-2</a:t>
              </a:r>
            </a:p>
          </p:txBody>
        </p:sp>
      </p:grpSp>
      <p:grpSp>
        <p:nvGrpSpPr>
          <p:cNvPr id="154" name="Grupo 153">
            <a:extLst>
              <a:ext uri="{FF2B5EF4-FFF2-40B4-BE49-F238E27FC236}">
                <a16:creationId xmlns:a16="http://schemas.microsoft.com/office/drawing/2014/main" id="{DA53FDCB-2A9F-0535-AA78-9E8F2CD7184B}"/>
              </a:ext>
            </a:extLst>
          </p:cNvPr>
          <p:cNvGrpSpPr/>
          <p:nvPr/>
        </p:nvGrpSpPr>
        <p:grpSpPr>
          <a:xfrm>
            <a:off x="6352779" y="4541887"/>
            <a:ext cx="2753334" cy="1713322"/>
            <a:chOff x="6103729" y="4619773"/>
            <a:chExt cx="2802297" cy="1743790"/>
          </a:xfrm>
        </p:grpSpPr>
        <p:pic>
          <p:nvPicPr>
            <p:cNvPr id="155" name="Imagen 154" descr="Diagrama&#10;&#10;Descripción generada automáticamente">
              <a:extLst>
                <a:ext uri="{FF2B5EF4-FFF2-40B4-BE49-F238E27FC236}">
                  <a16:creationId xmlns:a16="http://schemas.microsoft.com/office/drawing/2014/main" id="{E1121B07-8BE8-B893-EA45-9A3D37FEA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729" y="4619773"/>
              <a:ext cx="2739128" cy="1627142"/>
            </a:xfrm>
            <a:prstGeom prst="rect">
              <a:avLst/>
            </a:prstGeom>
          </p:spPr>
        </p:pic>
        <p:sp>
          <p:nvSpPr>
            <p:cNvPr id="156" name="CuadroTexto 155">
              <a:extLst>
                <a:ext uri="{FF2B5EF4-FFF2-40B4-BE49-F238E27FC236}">
                  <a16:creationId xmlns:a16="http://schemas.microsoft.com/office/drawing/2014/main" id="{7BF924EC-1FDD-862A-7735-07E5B14EEDC9}"/>
                </a:ext>
              </a:extLst>
            </p:cNvPr>
            <p:cNvSpPr txBox="1"/>
            <p:nvPr/>
          </p:nvSpPr>
          <p:spPr>
            <a:xfrm>
              <a:off x="8164055" y="6132731"/>
              <a:ext cx="74197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Javier García F.</a:t>
              </a:r>
            </a:p>
          </p:txBody>
        </p:sp>
      </p:grpSp>
      <p:grpSp>
        <p:nvGrpSpPr>
          <p:cNvPr id="157" name="Grupo 156">
            <a:extLst>
              <a:ext uri="{FF2B5EF4-FFF2-40B4-BE49-F238E27FC236}">
                <a16:creationId xmlns:a16="http://schemas.microsoft.com/office/drawing/2014/main" id="{B45F235A-2205-95E9-34E6-723EB1115AD3}"/>
              </a:ext>
            </a:extLst>
          </p:cNvPr>
          <p:cNvGrpSpPr/>
          <p:nvPr/>
        </p:nvGrpSpPr>
        <p:grpSpPr>
          <a:xfrm>
            <a:off x="6371057" y="1491673"/>
            <a:ext cx="2735056" cy="1584946"/>
            <a:chOff x="6103688" y="1662886"/>
            <a:chExt cx="2807747" cy="1627070"/>
          </a:xfrm>
        </p:grpSpPr>
        <p:pic>
          <p:nvPicPr>
            <p:cNvPr id="158" name="Imagen 157" descr="Diagrama&#10;&#10;Descripción generada automáticamente">
              <a:extLst>
                <a:ext uri="{FF2B5EF4-FFF2-40B4-BE49-F238E27FC236}">
                  <a16:creationId xmlns:a16="http://schemas.microsoft.com/office/drawing/2014/main" id="{F04008AF-60B4-096D-A6F1-374BA1D3C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688" y="1662886"/>
              <a:ext cx="2738762" cy="1527651"/>
            </a:xfrm>
            <a:prstGeom prst="rect">
              <a:avLst/>
            </a:prstGeom>
          </p:spPr>
        </p:pic>
        <p:sp>
          <p:nvSpPr>
            <p:cNvPr id="159" name="CuadroTexto 158">
              <a:extLst>
                <a:ext uri="{FF2B5EF4-FFF2-40B4-BE49-F238E27FC236}">
                  <a16:creationId xmlns:a16="http://schemas.microsoft.com/office/drawing/2014/main" id="{FB31252F-8288-8CCD-F232-FB5EBE3C9105}"/>
                </a:ext>
              </a:extLst>
            </p:cNvPr>
            <p:cNvSpPr txBox="1"/>
            <p:nvPr/>
          </p:nvSpPr>
          <p:spPr>
            <a:xfrm>
              <a:off x="8169464" y="3059124"/>
              <a:ext cx="74197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Javier García F.</a:t>
              </a:r>
            </a:p>
          </p:txBody>
        </p:sp>
      </p:grpSp>
      <p:grpSp>
        <p:nvGrpSpPr>
          <p:cNvPr id="160" name="Grupo 159">
            <a:extLst>
              <a:ext uri="{FF2B5EF4-FFF2-40B4-BE49-F238E27FC236}">
                <a16:creationId xmlns:a16="http://schemas.microsoft.com/office/drawing/2014/main" id="{863A48A9-09B9-9E45-CE07-0109143BA547}"/>
              </a:ext>
            </a:extLst>
          </p:cNvPr>
          <p:cNvGrpSpPr/>
          <p:nvPr/>
        </p:nvGrpSpPr>
        <p:grpSpPr>
          <a:xfrm>
            <a:off x="1115616" y="1040437"/>
            <a:ext cx="2348967" cy="1303659"/>
            <a:chOff x="3496838" y="1993904"/>
            <a:chExt cx="2093490" cy="1161872"/>
          </a:xfrm>
        </p:grpSpPr>
        <p:grpSp>
          <p:nvGrpSpPr>
            <p:cNvPr id="161" name="Grupo 160">
              <a:extLst>
                <a:ext uri="{FF2B5EF4-FFF2-40B4-BE49-F238E27FC236}">
                  <a16:creationId xmlns:a16="http://schemas.microsoft.com/office/drawing/2014/main" id="{A3518D86-4B06-2A05-E81A-F157ED00E32F}"/>
                </a:ext>
              </a:extLst>
            </p:cNvPr>
            <p:cNvGrpSpPr/>
            <p:nvPr/>
          </p:nvGrpSpPr>
          <p:grpSpPr>
            <a:xfrm>
              <a:off x="3496838" y="1993904"/>
              <a:ext cx="2093490" cy="1087110"/>
              <a:chOff x="2826321" y="1271769"/>
              <a:chExt cx="8428736" cy="3951026"/>
            </a:xfrm>
          </p:grpSpPr>
          <p:pic>
            <p:nvPicPr>
              <p:cNvPr id="163" name="Imagen 162" descr="Interfaz de usuario gráfica&#10;&#10;Descripción generada automáticamente">
                <a:extLst>
                  <a:ext uri="{FF2B5EF4-FFF2-40B4-BE49-F238E27FC236}">
                    <a16:creationId xmlns:a16="http://schemas.microsoft.com/office/drawing/2014/main" id="{AAFDC59A-F49F-77F4-E2E9-CCBD3EDB7E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95026" y="1343680"/>
                <a:ext cx="8360031" cy="3811778"/>
              </a:xfrm>
              <a:prstGeom prst="rect">
                <a:avLst/>
              </a:prstGeom>
            </p:spPr>
          </p:pic>
          <p:sp>
            <p:nvSpPr>
              <p:cNvPr id="164" name="Rectángulo 163">
                <a:extLst>
                  <a:ext uri="{FF2B5EF4-FFF2-40B4-BE49-F238E27FC236}">
                    <a16:creationId xmlns:a16="http://schemas.microsoft.com/office/drawing/2014/main" id="{DCC9AD31-3062-4614-B2F3-AEE8D6DA8F06}"/>
                  </a:ext>
                </a:extLst>
              </p:cNvPr>
              <p:cNvSpPr/>
              <p:nvPr/>
            </p:nvSpPr>
            <p:spPr>
              <a:xfrm>
                <a:off x="2826321" y="1271769"/>
                <a:ext cx="6165277" cy="6317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Rectángulo 164">
                <a:extLst>
                  <a:ext uri="{FF2B5EF4-FFF2-40B4-BE49-F238E27FC236}">
                    <a16:creationId xmlns:a16="http://schemas.microsoft.com/office/drawing/2014/main" id="{58D4E325-5BE8-4A0C-8243-E37D9072549F}"/>
                  </a:ext>
                </a:extLst>
              </p:cNvPr>
              <p:cNvSpPr/>
              <p:nvPr/>
            </p:nvSpPr>
            <p:spPr>
              <a:xfrm>
                <a:off x="2835846" y="4591036"/>
                <a:ext cx="6165277" cy="6317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C07F8DD3-F0BE-F642-BA76-174F53467E3E}"/>
                </a:ext>
              </a:extLst>
            </p:cNvPr>
            <p:cNvSpPr txBox="1"/>
            <p:nvPr/>
          </p:nvSpPr>
          <p:spPr>
            <a:xfrm>
              <a:off x="4323028" y="2924944"/>
              <a:ext cx="74197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Javier García F.</a:t>
              </a:r>
            </a:p>
          </p:txBody>
        </p:sp>
      </p:grpSp>
      <p:grpSp>
        <p:nvGrpSpPr>
          <p:cNvPr id="166" name="Grupo 165">
            <a:extLst>
              <a:ext uri="{FF2B5EF4-FFF2-40B4-BE49-F238E27FC236}">
                <a16:creationId xmlns:a16="http://schemas.microsoft.com/office/drawing/2014/main" id="{84201CD9-6822-6CE4-731B-5F6D1CD363EB}"/>
              </a:ext>
            </a:extLst>
          </p:cNvPr>
          <p:cNvGrpSpPr/>
          <p:nvPr/>
        </p:nvGrpSpPr>
        <p:grpSpPr>
          <a:xfrm>
            <a:off x="107504" y="1014541"/>
            <a:ext cx="1354224" cy="1694379"/>
            <a:chOff x="1286813" y="4455827"/>
            <a:chExt cx="1481544" cy="1853679"/>
          </a:xfrm>
        </p:grpSpPr>
        <p:pic>
          <p:nvPicPr>
            <p:cNvPr id="167" name="Imagen 166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4F95553F-302E-2C83-4BF4-B3204459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6813" y="4455827"/>
              <a:ext cx="1424921" cy="1815404"/>
            </a:xfrm>
            <a:prstGeom prst="rect">
              <a:avLst/>
            </a:prstGeom>
          </p:spPr>
        </p:pic>
        <p:sp>
          <p:nvSpPr>
            <p:cNvPr id="168" name="CuadroTexto 167">
              <a:extLst>
                <a:ext uri="{FF2B5EF4-FFF2-40B4-BE49-F238E27FC236}">
                  <a16:creationId xmlns:a16="http://schemas.microsoft.com/office/drawing/2014/main" id="{D98BDC61-15D3-96F5-5B18-A815FE984512}"/>
                </a:ext>
              </a:extLst>
            </p:cNvPr>
            <p:cNvSpPr txBox="1"/>
            <p:nvPr/>
          </p:nvSpPr>
          <p:spPr>
            <a:xfrm>
              <a:off x="1956628" y="6132731"/>
              <a:ext cx="811729" cy="17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450" b="1" dirty="0"/>
                <a:t>Crédito</a:t>
              </a:r>
              <a:r>
                <a:rPr lang="es-ES" sz="450" dirty="0"/>
                <a:t>: Javier García F.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16">
        <p:sndAc>
          <p:stSnd>
            <p:snd r:embed="rId2" name="mixkit-raising-me-higher-34.wav"/>
          </p:stSnd>
        </p:sndAc>
      </p:transition>
    </mc:Choice>
    <mc:Fallback xmlns="">
      <p:transition spd="slow" advTm="40216">
        <p:sndAc>
          <p:stSnd>
            <p:snd r:embed="rId12" name="mixkit-raising-me-higher-3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7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5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25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6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2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o 39">
            <a:extLst>
              <a:ext uri="{FF2B5EF4-FFF2-40B4-BE49-F238E27FC236}">
                <a16:creationId xmlns:a16="http://schemas.microsoft.com/office/drawing/2014/main" id="{8B143750-35A7-CDCB-022C-D7F658828842}"/>
              </a:ext>
            </a:extLst>
          </p:cNvPr>
          <p:cNvGrpSpPr/>
          <p:nvPr/>
        </p:nvGrpSpPr>
        <p:grpSpPr>
          <a:xfrm>
            <a:off x="1902226" y="116632"/>
            <a:ext cx="7206278" cy="2355197"/>
            <a:chOff x="1902226" y="116632"/>
            <a:chExt cx="7206278" cy="2355197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55BE8049-B24A-FAB8-DBC1-D361E80FCF80}"/>
                </a:ext>
              </a:extLst>
            </p:cNvPr>
            <p:cNvSpPr/>
            <p:nvPr/>
          </p:nvSpPr>
          <p:spPr>
            <a:xfrm>
              <a:off x="1902226" y="476672"/>
              <a:ext cx="5766118" cy="19951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9" name="Imagen 38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3C914C7-1E07-A3FD-F8AA-557B0054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6033" y="116632"/>
              <a:ext cx="3362471" cy="1024627"/>
            </a:xfrm>
            <a:prstGeom prst="rect">
              <a:avLst/>
            </a:prstGeom>
          </p:spPr>
        </p:pic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53CF19B-1B1D-6150-90C3-57CE467A2A39}"/>
              </a:ext>
            </a:extLst>
          </p:cNvPr>
          <p:cNvSpPr/>
          <p:nvPr/>
        </p:nvSpPr>
        <p:spPr>
          <a:xfrm>
            <a:off x="119172" y="188754"/>
            <a:ext cx="3528392" cy="863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No importa si la educación, es híbrida, a distancia o presencial; pueden realizarse si se cuenta con las herramientas y métodos adecuados para tal motivo, además de las ganas y el interés tanto de profesores como alumnos.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0C5CBB9-F053-5343-4DC1-D608DE93A1E0}"/>
              </a:ext>
            </a:extLst>
          </p:cNvPr>
          <p:cNvSpPr/>
          <p:nvPr/>
        </p:nvSpPr>
        <p:spPr>
          <a:xfrm>
            <a:off x="3779912" y="626542"/>
            <a:ext cx="1872208" cy="4261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ea typeface="Abode" pitchFamily="2" charset="0"/>
                <a:cs typeface="Arial" panose="020B0604020202020204" pitchFamily="34" charset="0"/>
              </a:rPr>
              <a:t>Todas presentarán ventajas y desventajas</a:t>
            </a:r>
          </a:p>
        </p:txBody>
      </p:sp>
      <p:sp>
        <p:nvSpPr>
          <p:cNvPr id="44" name="Flecha: doblada 43">
            <a:extLst>
              <a:ext uri="{FF2B5EF4-FFF2-40B4-BE49-F238E27FC236}">
                <a16:creationId xmlns:a16="http://schemas.microsoft.com/office/drawing/2014/main" id="{EE1FCE93-45F8-44CD-6985-C4784D8959B9}"/>
              </a:ext>
            </a:extLst>
          </p:cNvPr>
          <p:cNvSpPr/>
          <p:nvPr/>
        </p:nvSpPr>
        <p:spPr>
          <a:xfrm rot="5400000">
            <a:off x="3763536" y="104241"/>
            <a:ext cx="407266" cy="576064"/>
          </a:xfrm>
          <a:prstGeom prst="ben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47" name="Imagen 46" descr="Diagrama, Gráfico de burbujas&#10;&#10;Descripción generada automáticamente">
            <a:extLst>
              <a:ext uri="{FF2B5EF4-FFF2-40B4-BE49-F238E27FC236}">
                <a16:creationId xmlns:a16="http://schemas.microsoft.com/office/drawing/2014/main" id="{D90826B3-5376-F687-58D0-D6A3B2DBC3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78" y="1124744"/>
            <a:ext cx="4222586" cy="420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 descr="Gráfico de burbujas&#10;&#10;Descripción generada automáticamente">
            <a:extLst>
              <a:ext uri="{FF2B5EF4-FFF2-40B4-BE49-F238E27FC236}">
                <a16:creationId xmlns:a16="http://schemas.microsoft.com/office/drawing/2014/main" id="{E2608BA0-35D9-2CFD-4A31-CC7C5AB37D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77" y="1124744"/>
            <a:ext cx="1913251" cy="1995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Imagen 45" descr="Escala de tiempo&#10;&#10;Descripción generada automáticamente">
            <a:extLst>
              <a:ext uri="{FF2B5EF4-FFF2-40B4-BE49-F238E27FC236}">
                <a16:creationId xmlns:a16="http://schemas.microsoft.com/office/drawing/2014/main" id="{8148A99E-9CAD-1D5F-F331-9720068A4D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186" y="3159095"/>
            <a:ext cx="3480878" cy="3019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9" name="Grupo 48">
            <a:extLst>
              <a:ext uri="{FF2B5EF4-FFF2-40B4-BE49-F238E27FC236}">
                <a16:creationId xmlns:a16="http://schemas.microsoft.com/office/drawing/2014/main" id="{E6E569EA-694B-5020-96C1-91D7C9F6EFEF}"/>
              </a:ext>
            </a:extLst>
          </p:cNvPr>
          <p:cNvGrpSpPr/>
          <p:nvPr/>
        </p:nvGrpSpPr>
        <p:grpSpPr>
          <a:xfrm>
            <a:off x="5791738" y="4365104"/>
            <a:ext cx="3532790" cy="1928247"/>
            <a:chOff x="5827234" y="3759529"/>
            <a:chExt cx="3532790" cy="1928247"/>
          </a:xfrm>
        </p:grpSpPr>
        <p:pic>
          <p:nvPicPr>
            <p:cNvPr id="50" name="Imagen 49" descr="Un grupo de personas sentadas en una oficina&#10;&#10;Descripción generada automáticamente">
              <a:extLst>
                <a:ext uri="{FF2B5EF4-FFF2-40B4-BE49-F238E27FC236}">
                  <a16:creationId xmlns:a16="http://schemas.microsoft.com/office/drawing/2014/main" id="{53F8B1E5-D4C4-181D-6A61-BA2DF092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7234" y="3759529"/>
              <a:ext cx="3316766" cy="18735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2C1AC2D0-C841-0444-0D11-5C982081EE97}"/>
                </a:ext>
              </a:extLst>
            </p:cNvPr>
            <p:cNvSpPr txBox="1"/>
            <p:nvPr/>
          </p:nvSpPr>
          <p:spPr>
            <a:xfrm>
              <a:off x="6043258" y="5487721"/>
              <a:ext cx="3316766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700" b="1" dirty="0">
                  <a:solidFill>
                    <a:schemeClr val="bg1"/>
                  </a:solidFill>
                </a:rPr>
                <a:t>Crédito: https://www.euroinnova.edu.es/blog/caracteristicas-del-aula-de-clases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144774E0-95FB-D692-EC81-865452B7AB63}"/>
              </a:ext>
            </a:extLst>
          </p:cNvPr>
          <p:cNvGrpSpPr/>
          <p:nvPr/>
        </p:nvGrpSpPr>
        <p:grpSpPr>
          <a:xfrm>
            <a:off x="4711113" y="1124744"/>
            <a:ext cx="4037351" cy="4444793"/>
            <a:chOff x="2075324" y="857250"/>
            <a:chExt cx="5143500" cy="5662573"/>
          </a:xfrm>
        </p:grpSpPr>
        <p:pic>
          <p:nvPicPr>
            <p:cNvPr id="53" name="Imagen 52" descr="Imagen que contiene foto, hombre, cubierto, parado&#10;&#10;Descripción generada automáticamente">
              <a:extLst>
                <a:ext uri="{FF2B5EF4-FFF2-40B4-BE49-F238E27FC236}">
                  <a16:creationId xmlns:a16="http://schemas.microsoft.com/office/drawing/2014/main" id="{29C53F1E-8367-365C-6EF5-DB6B937F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324" y="857250"/>
              <a:ext cx="5143500" cy="51435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6217C1A1-E46B-24DC-3400-49114FE72BF9}"/>
                </a:ext>
              </a:extLst>
            </p:cNvPr>
            <p:cNvSpPr txBox="1"/>
            <p:nvPr/>
          </p:nvSpPr>
          <p:spPr>
            <a:xfrm rot="18874761">
              <a:off x="4022127" y="4525657"/>
              <a:ext cx="3713860" cy="2744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Crédito: Imágenes Ricardo Obregón, </a:t>
              </a:r>
              <a:r>
                <a:rPr lang="es-ES" sz="800" b="1" dirty="0">
                  <a:solidFill>
                    <a:schemeClr val="tx2"/>
                  </a:solidFill>
                </a:rPr>
                <a:t>Edith Alonso, Javier García</a:t>
              </a:r>
            </a:p>
          </p:txBody>
        </p:sp>
      </p:grp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134343D-A930-F65A-F3CE-1F7BE7552ED7}"/>
              </a:ext>
            </a:extLst>
          </p:cNvPr>
          <p:cNvSpPr/>
          <p:nvPr/>
        </p:nvSpPr>
        <p:spPr>
          <a:xfrm>
            <a:off x="7596336" y="1033567"/>
            <a:ext cx="1684286" cy="1326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ES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ADMINISTRACIÓN DEL TIEMPO PERSONAL.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ES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AHORRO DE DINERO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ES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COMODIDAD.</a:t>
            </a:r>
            <a:endParaRPr lang="es-ES" sz="825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560ACE6-D08D-24B7-3A21-8C8CCC9E8BAE}"/>
              </a:ext>
            </a:extLst>
          </p:cNvPr>
          <p:cNvSpPr/>
          <p:nvPr/>
        </p:nvSpPr>
        <p:spPr>
          <a:xfrm>
            <a:off x="0" y="5523636"/>
            <a:ext cx="2093490" cy="769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ES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 “ILIMITADO”.</a:t>
            </a:r>
            <a:r>
              <a:rPr lang="es-ES" sz="82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ES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DE “NUEVAS” COMPETENCIAS</a:t>
            </a:r>
            <a:r>
              <a:rPr lang="es-ES" sz="975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8"/>
    </mc:Choice>
    <mc:Fallback xmlns="">
      <p:transition spd="slow" advTm="2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4" grpId="0" animBg="1"/>
      <p:bldP spid="55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PowerPoint educatic2022 (2)</Template>
  <TotalTime>9130</TotalTime>
  <Words>622</Words>
  <Application>Microsoft Office PowerPoint</Application>
  <PresentationFormat>Presentación en pantalla (4:3)</PresentationFormat>
  <Paragraphs>155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GARCIA FIGUEROA</dc:creator>
  <cp:lastModifiedBy>JAVIER GARCIA FIGUEROA</cp:lastModifiedBy>
  <cp:revision>32</cp:revision>
  <dcterms:created xsi:type="dcterms:W3CDTF">2022-05-19T13:41:01Z</dcterms:created>
  <dcterms:modified xsi:type="dcterms:W3CDTF">2022-05-26T03:18:07Z</dcterms:modified>
</cp:coreProperties>
</file>