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CEB"/>
    <a:srgbClr val="D51B85"/>
    <a:srgbClr val="D2F3F8"/>
    <a:srgbClr val="008287"/>
    <a:srgbClr val="E77545"/>
    <a:srgbClr val="E8ECE5"/>
    <a:srgbClr val="F0D3E5"/>
    <a:srgbClr val="FDA646"/>
    <a:srgbClr val="0738C4"/>
    <a:srgbClr val="DF1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>
        <p:scale>
          <a:sx n="73" d="100"/>
          <a:sy n="73" d="100"/>
        </p:scale>
        <p:origin x="124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27/05/2022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27/05/2022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i="1" dirty="0">
                <a:solidFill>
                  <a:srgbClr val="014CEB"/>
                </a:solidFill>
              </a:rPr>
              <a:t>Mix docente: fusionando lo mejor de dos mundos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Mtra.</a:t>
            </a:r>
            <a:r>
              <a:rPr lang="es-ES" sz="2800" dirty="0"/>
              <a:t> Ivette Esperanza Corzas García </a:t>
            </a:r>
          </a:p>
          <a:p>
            <a:r>
              <a:rPr lang="es-ES" sz="2800" dirty="0"/>
              <a:t>Dra. María Esther Chamosa Sandoval, Universidad Justo Sierra, 2022</a:t>
            </a:r>
            <a:endParaRPr lang="es-MX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2F099E8-BD84-20D1-92A8-EA13B66E3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65" y="901556"/>
            <a:ext cx="2803013" cy="1468233"/>
          </a:xfrm>
          <a:solidFill>
            <a:srgbClr val="F6E0F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rgbClr val="DB167E"/>
                </a:solidFill>
              </a:rPr>
              <a:t>Hiper-revolución tecnológica </a:t>
            </a:r>
            <a:br>
              <a:rPr lang="es-MX" sz="2800" b="1" dirty="0">
                <a:solidFill>
                  <a:srgbClr val="DB167E"/>
                </a:solidFill>
              </a:rPr>
            </a:br>
            <a:r>
              <a:rPr lang="es-MX" sz="2800" b="1" dirty="0">
                <a:solidFill>
                  <a:srgbClr val="DB167E"/>
                </a:solidFill>
              </a:rPr>
              <a:t>(siglo XXI) </a:t>
            </a:r>
          </a:p>
        </p:txBody>
      </p:sp>
      <p:sp>
        <p:nvSpPr>
          <p:cNvPr id="9" name="Título 4">
            <a:extLst>
              <a:ext uri="{FF2B5EF4-FFF2-40B4-BE49-F238E27FC236}">
                <a16:creationId xmlns:a16="http://schemas.microsoft.com/office/drawing/2014/main" id="{8D6011CD-A75E-2DD9-E80A-DEFEBEBCDDED}"/>
              </a:ext>
            </a:extLst>
          </p:cNvPr>
          <p:cNvSpPr txBox="1">
            <a:spLocks/>
          </p:cNvSpPr>
          <p:nvPr/>
        </p:nvSpPr>
        <p:spPr>
          <a:xfrm>
            <a:off x="189166" y="3933056"/>
            <a:ext cx="2803013" cy="1670734"/>
          </a:xfrm>
          <a:prstGeom prst="rect">
            <a:avLst/>
          </a:prstGeom>
          <a:solidFill>
            <a:srgbClr val="FCE9DB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srgbClr val="EB853B"/>
                </a:solidFill>
              </a:rPr>
              <a:t>Emergencia sanitaria </a:t>
            </a:r>
          </a:p>
          <a:p>
            <a:r>
              <a:rPr lang="es-MX" sz="2800" b="1" dirty="0">
                <a:solidFill>
                  <a:srgbClr val="EB853B"/>
                </a:solidFill>
              </a:rPr>
              <a:t>COVID-19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B0E121B-FD48-9A95-56B5-061415FA633C}"/>
              </a:ext>
            </a:extLst>
          </p:cNvPr>
          <p:cNvSpPr txBox="1"/>
          <p:nvPr/>
        </p:nvSpPr>
        <p:spPr>
          <a:xfrm>
            <a:off x="1158623" y="2105251"/>
            <a:ext cx="864096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500" b="1" i="0" dirty="0">
                <a:solidFill>
                  <a:srgbClr val="0738C4"/>
                </a:solidFill>
                <a:effectLst/>
                <a:latin typeface="Calibri" panose="020F0502020204030204" pitchFamily="34" charset="0"/>
              </a:rPr>
              <a:t>+</a:t>
            </a:r>
            <a:endParaRPr lang="es-MX" b="1" dirty="0">
              <a:solidFill>
                <a:srgbClr val="0738C4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B5E1F7D-85F5-2009-42C0-D399C3839FE9}"/>
              </a:ext>
            </a:extLst>
          </p:cNvPr>
          <p:cNvSpPr txBox="1"/>
          <p:nvPr/>
        </p:nvSpPr>
        <p:spPr>
          <a:xfrm>
            <a:off x="3264097" y="2071008"/>
            <a:ext cx="864096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500" b="1" i="0" dirty="0">
                <a:solidFill>
                  <a:srgbClr val="059F9B"/>
                </a:solidFill>
                <a:effectLst/>
                <a:latin typeface="Calibri" panose="020F0502020204030204" pitchFamily="34" charset="0"/>
              </a:rPr>
              <a:t>=</a:t>
            </a:r>
            <a:endParaRPr lang="es-MX" b="1" dirty="0">
              <a:solidFill>
                <a:srgbClr val="059F9B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AF1A6EB-05B7-AC6A-9EDE-2CEA886CFD99}"/>
              </a:ext>
            </a:extLst>
          </p:cNvPr>
          <p:cNvSpPr txBox="1"/>
          <p:nvPr/>
        </p:nvSpPr>
        <p:spPr>
          <a:xfrm>
            <a:off x="4203034" y="2178730"/>
            <a:ext cx="45854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>
                <a:solidFill>
                  <a:srgbClr val="DF1281"/>
                </a:solidFill>
              </a:rPr>
              <a:t>Disrupción digital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>
                <a:solidFill>
                  <a:srgbClr val="DF1281"/>
                </a:solidFill>
              </a:rPr>
              <a:t>Desaceleración de la interacción presencial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1296C83-71F2-C6C8-C3FB-6EC3D1C499D1}"/>
              </a:ext>
            </a:extLst>
          </p:cNvPr>
          <p:cNvSpPr txBox="1"/>
          <p:nvPr/>
        </p:nvSpPr>
        <p:spPr>
          <a:xfrm>
            <a:off x="3940184" y="4648548"/>
            <a:ext cx="53007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MX" sz="3200" dirty="0">
                <a:solidFill>
                  <a:srgbClr val="0738C4"/>
                </a:solidFill>
              </a:rPr>
              <a:t>Interrupción de presencialidad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MX" sz="3200" dirty="0">
                <a:solidFill>
                  <a:srgbClr val="0738C4"/>
                </a:solidFill>
              </a:rPr>
              <a:t>Virtualización educativa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MX" sz="3200" dirty="0">
                <a:solidFill>
                  <a:srgbClr val="0738C4"/>
                </a:solidFill>
              </a:rPr>
              <a:t>Pedagogía digital</a:t>
            </a: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F3CEA117-463B-296B-0F43-8E08C3599D11}"/>
              </a:ext>
            </a:extLst>
          </p:cNvPr>
          <p:cNvSpPr/>
          <p:nvPr/>
        </p:nvSpPr>
        <p:spPr>
          <a:xfrm>
            <a:off x="5652120" y="4000476"/>
            <a:ext cx="674422" cy="602273"/>
          </a:xfrm>
          <a:prstGeom prst="downArrow">
            <a:avLst/>
          </a:prstGeom>
          <a:solidFill>
            <a:srgbClr val="0082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Título 4">
            <a:extLst>
              <a:ext uri="{FF2B5EF4-FFF2-40B4-BE49-F238E27FC236}">
                <a16:creationId xmlns:a16="http://schemas.microsoft.com/office/drawing/2014/main" id="{35D0CD8B-AE03-C8D1-011C-1F3BF47E2F67}"/>
              </a:ext>
            </a:extLst>
          </p:cNvPr>
          <p:cNvSpPr txBox="1">
            <a:spLocks/>
          </p:cNvSpPr>
          <p:nvPr/>
        </p:nvSpPr>
        <p:spPr>
          <a:xfrm>
            <a:off x="4176249" y="292591"/>
            <a:ext cx="2664296" cy="10189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600" b="1" dirty="0">
                <a:solidFill>
                  <a:srgbClr val="FDA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17966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2F099E8-BD84-20D1-92A8-EA13B66E3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59" y="3176825"/>
            <a:ext cx="2803013" cy="1015663"/>
          </a:xfrm>
          <a:solidFill>
            <a:srgbClr val="F6E0F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rgbClr val="DB167E"/>
                </a:solidFill>
              </a:rPr>
              <a:t>Modalidades Híbridas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AF1A6EB-05B7-AC6A-9EDE-2CEA886CFD99}"/>
              </a:ext>
            </a:extLst>
          </p:cNvPr>
          <p:cNvSpPr txBox="1"/>
          <p:nvPr/>
        </p:nvSpPr>
        <p:spPr>
          <a:xfrm>
            <a:off x="467544" y="1289268"/>
            <a:ext cx="7335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rgbClr val="DF1281"/>
                </a:solidFill>
              </a:rPr>
              <a:t>Desaceleración de la Pandemia </a:t>
            </a:r>
          </a:p>
          <a:p>
            <a:pPr algn="ctr"/>
            <a:r>
              <a:rPr lang="es-MX" sz="2400" i="1" dirty="0">
                <a:solidFill>
                  <a:srgbClr val="DF1281"/>
                </a:solidFill>
              </a:rPr>
              <a:t>(reducción de enfermedad grave y muerte)</a:t>
            </a:r>
            <a:endParaRPr lang="es-MX" sz="3600" i="1" dirty="0">
              <a:solidFill>
                <a:srgbClr val="DF128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1296C83-71F2-C6C8-C3FB-6EC3D1C499D1}"/>
              </a:ext>
            </a:extLst>
          </p:cNvPr>
          <p:cNvSpPr txBox="1"/>
          <p:nvPr/>
        </p:nvSpPr>
        <p:spPr>
          <a:xfrm>
            <a:off x="926847" y="5036751"/>
            <a:ext cx="78530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rgbClr val="0738C4"/>
                </a:solidFill>
              </a:rPr>
              <a:t>Adaptabilidad al cambio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rgbClr val="0738C4"/>
                </a:solidFill>
              </a:rPr>
              <a:t>Flexibilidad para transitar de un ecosistema a otro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rgbClr val="0738C4"/>
                </a:solidFill>
              </a:rPr>
              <a:t>Síntesis para integrar lo mejor de dos mundos </a:t>
            </a: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F3CEA117-463B-296B-0F43-8E08C3599D11}"/>
              </a:ext>
            </a:extLst>
          </p:cNvPr>
          <p:cNvSpPr/>
          <p:nvPr/>
        </p:nvSpPr>
        <p:spPr>
          <a:xfrm>
            <a:off x="5841794" y="2399372"/>
            <a:ext cx="674422" cy="602273"/>
          </a:xfrm>
          <a:prstGeom prst="downArrow">
            <a:avLst/>
          </a:prstGeom>
          <a:solidFill>
            <a:srgbClr val="0082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9F79AB64-C960-6A3B-2FAC-07FCE38F0186}"/>
              </a:ext>
            </a:extLst>
          </p:cNvPr>
          <p:cNvSpPr txBox="1">
            <a:spLocks/>
          </p:cNvSpPr>
          <p:nvPr/>
        </p:nvSpPr>
        <p:spPr>
          <a:xfrm>
            <a:off x="1020632" y="397392"/>
            <a:ext cx="6228985" cy="10189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0" b="1" dirty="0">
                <a:solidFill>
                  <a:srgbClr val="FDA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2021-2022</a:t>
            </a:r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02EDCC8D-DA30-2D97-DC42-879B04037ECA}"/>
              </a:ext>
            </a:extLst>
          </p:cNvPr>
          <p:cNvSpPr/>
          <p:nvPr/>
        </p:nvSpPr>
        <p:spPr>
          <a:xfrm>
            <a:off x="1675854" y="2399372"/>
            <a:ext cx="674422" cy="602273"/>
          </a:xfrm>
          <a:prstGeom prst="downArrow">
            <a:avLst/>
          </a:prstGeom>
          <a:solidFill>
            <a:srgbClr val="0082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Título 4">
            <a:extLst>
              <a:ext uri="{FF2B5EF4-FFF2-40B4-BE49-F238E27FC236}">
                <a16:creationId xmlns:a16="http://schemas.microsoft.com/office/drawing/2014/main" id="{8E63E180-FA0E-EF63-2444-7EF8B04CB5F5}"/>
              </a:ext>
            </a:extLst>
          </p:cNvPr>
          <p:cNvSpPr txBox="1">
            <a:spLocks/>
          </p:cNvSpPr>
          <p:nvPr/>
        </p:nvSpPr>
        <p:spPr>
          <a:xfrm>
            <a:off x="4972182" y="3199577"/>
            <a:ext cx="2803013" cy="1015664"/>
          </a:xfrm>
          <a:prstGeom prst="rect">
            <a:avLst/>
          </a:prstGeom>
          <a:solidFill>
            <a:srgbClr val="F6E0F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srgbClr val="DB167E"/>
                </a:solidFill>
              </a:rPr>
              <a:t>Retorno a presencialidad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0DF3ED-6681-9B5C-914E-ADA82BED6E53}"/>
              </a:ext>
            </a:extLst>
          </p:cNvPr>
          <p:cNvSpPr txBox="1"/>
          <p:nvPr/>
        </p:nvSpPr>
        <p:spPr>
          <a:xfrm>
            <a:off x="1771636" y="439042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i="1" dirty="0">
                <a:solidFill>
                  <a:srgbClr val="DF1281"/>
                </a:solidFill>
              </a:rPr>
              <a:t>Se requier</a:t>
            </a:r>
            <a:r>
              <a:rPr lang="es-MX" i="1" dirty="0">
                <a:solidFill>
                  <a:srgbClr val="DF1281"/>
                </a:solidFill>
              </a:rPr>
              <a:t>e desarrollar conocimientos, habilidades y actitudes que faciliten: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626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4AF1A6EB-05B7-AC6A-9EDE-2CEA886CFD99}"/>
              </a:ext>
            </a:extLst>
          </p:cNvPr>
          <p:cNvSpPr txBox="1"/>
          <p:nvPr/>
        </p:nvSpPr>
        <p:spPr>
          <a:xfrm>
            <a:off x="955429" y="291787"/>
            <a:ext cx="6204413" cy="1077218"/>
          </a:xfrm>
          <a:prstGeom prst="rect">
            <a:avLst/>
          </a:prstGeom>
          <a:solidFill>
            <a:srgbClr val="F0D3E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DF1281"/>
                </a:solidFill>
              </a:rPr>
              <a:t>Mix docente: fusionando lo mejor de dos mundos</a:t>
            </a:r>
            <a:endParaRPr lang="es-MX" sz="3200" i="1" dirty="0">
              <a:solidFill>
                <a:srgbClr val="DF128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1296C83-71F2-C6C8-C3FB-6EC3D1C499D1}"/>
              </a:ext>
            </a:extLst>
          </p:cNvPr>
          <p:cNvSpPr txBox="1"/>
          <p:nvPr/>
        </p:nvSpPr>
        <p:spPr>
          <a:xfrm>
            <a:off x="933363" y="2251234"/>
            <a:ext cx="6204412" cy="1077218"/>
          </a:xfrm>
          <a:prstGeom prst="rect">
            <a:avLst/>
          </a:prstGeom>
          <a:solidFill>
            <a:srgbClr val="E8ECE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3200" i="1" dirty="0">
                <a:solidFill>
                  <a:srgbClr val="073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Deconstrucción funcional del quehacer docente</a:t>
            </a:r>
            <a:endParaRPr lang="es-MX" sz="3200" i="1" dirty="0">
              <a:solidFill>
                <a:srgbClr val="0738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F3CEA117-463B-296B-0F43-8E08C3599D11}"/>
              </a:ext>
            </a:extLst>
          </p:cNvPr>
          <p:cNvSpPr/>
          <p:nvPr/>
        </p:nvSpPr>
        <p:spPr>
          <a:xfrm>
            <a:off x="3563888" y="1494945"/>
            <a:ext cx="674422" cy="602273"/>
          </a:xfrm>
          <a:prstGeom prst="downArrow">
            <a:avLst/>
          </a:prstGeom>
          <a:solidFill>
            <a:srgbClr val="0082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0DF3ED-6681-9B5C-914E-ADA82BED6E53}"/>
              </a:ext>
            </a:extLst>
          </p:cNvPr>
          <p:cNvSpPr txBox="1"/>
          <p:nvPr/>
        </p:nvSpPr>
        <p:spPr>
          <a:xfrm>
            <a:off x="390056" y="3441680"/>
            <a:ext cx="8296744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>
              <a:buFont typeface="+mj-lt"/>
              <a:buAutoNum type="arabicPeriod"/>
            </a:pPr>
            <a:r>
              <a:rPr lang="es-ES" sz="2400" dirty="0">
                <a:solidFill>
                  <a:srgbClr val="E77545"/>
                </a:solidFill>
                <a:latin typeface="Arial" panose="020B0604020202020204" pitchFamily="34" charset="0"/>
              </a:rPr>
              <a:t> Cuestionar </a:t>
            </a:r>
            <a:r>
              <a:rPr lang="es-ES" sz="2400" b="0" i="0" dirty="0">
                <a:solidFill>
                  <a:srgbClr val="E77545"/>
                </a:solidFill>
                <a:effectLst/>
                <a:latin typeface="Arial" panose="020B0604020202020204" pitchFamily="34" charset="0"/>
              </a:rPr>
              <a:t>docencia tradicional</a:t>
            </a:r>
            <a:r>
              <a:rPr lang="es-ES" b="0" i="0" dirty="0">
                <a:solidFill>
                  <a:srgbClr val="E7754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600" b="0" i="0" dirty="0">
                <a:solidFill>
                  <a:srgbClr val="E77545"/>
                </a:solidFill>
                <a:effectLst/>
                <a:latin typeface="Arial" panose="020B0604020202020204" pitchFamily="34" charset="0"/>
              </a:rPr>
              <a:t>(docente-actor, estudiante-espectador)  </a:t>
            </a:r>
            <a:endParaRPr lang="es-ES" b="0" i="0" dirty="0">
              <a:solidFill>
                <a:srgbClr val="E77545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+mj-lt"/>
              <a:buAutoNum type="arabicPeriod" startAt="2"/>
            </a:pPr>
            <a:r>
              <a:rPr lang="es-ES" sz="2400" b="0" i="0" dirty="0">
                <a:solidFill>
                  <a:srgbClr val="E77545"/>
                </a:solidFill>
                <a:effectLst/>
                <a:latin typeface="Arial" panose="020B0604020202020204" pitchFamily="34" charset="0"/>
              </a:rPr>
              <a:t>Trazar ruta que privilegie la construcción compartida de saberes </a:t>
            </a:r>
            <a:r>
              <a:rPr lang="es-ES" sz="1600" dirty="0">
                <a:solidFill>
                  <a:srgbClr val="E77545"/>
                </a:solidFill>
                <a:latin typeface="Arial" panose="020B0604020202020204" pitchFamily="34" charset="0"/>
              </a:rPr>
              <a:t>(uso positivo de las tecnologías) </a:t>
            </a:r>
          </a:p>
          <a:p>
            <a:pPr algn="just" rtl="0" fontAlgn="base">
              <a:buFont typeface="+mj-lt"/>
              <a:buAutoNum type="arabicPeriod" startAt="3"/>
            </a:pPr>
            <a:r>
              <a:rPr lang="es-ES" sz="2400" b="0" i="0" dirty="0">
                <a:solidFill>
                  <a:srgbClr val="E77545"/>
                </a:solidFill>
                <a:effectLst/>
                <a:latin typeface="Arial" panose="020B0604020202020204" pitchFamily="34" charset="0"/>
              </a:rPr>
              <a:t>Recuperar elementos “tradicionales” que abonen al aprendizaje </a:t>
            </a:r>
          </a:p>
          <a:p>
            <a:pPr algn="just" rtl="0" fontAlgn="base">
              <a:buFont typeface="+mj-lt"/>
              <a:buAutoNum type="arabicPeriod" startAt="4"/>
            </a:pPr>
            <a:r>
              <a:rPr lang="es-ES" sz="2400" dirty="0">
                <a:solidFill>
                  <a:srgbClr val="E77545"/>
                </a:solidFill>
                <a:latin typeface="Arial" panose="020B0604020202020204" pitchFamily="34" charset="0"/>
              </a:rPr>
              <a:t>R</a:t>
            </a:r>
            <a:r>
              <a:rPr lang="es-ES" sz="2400" b="0" i="0" dirty="0">
                <a:solidFill>
                  <a:srgbClr val="E77545"/>
                </a:solidFill>
                <a:effectLst/>
                <a:latin typeface="Arial" panose="020B0604020202020204" pitchFamily="34" charset="0"/>
              </a:rPr>
              <a:t>econfigurar los procesos y acciones docentes tanto del mundo tradicional, como de las revoluciones digitales-interactivas</a:t>
            </a:r>
          </a:p>
        </p:txBody>
      </p:sp>
    </p:spTree>
    <p:extLst>
      <p:ext uri="{BB962C8B-B14F-4D97-AF65-F5344CB8AC3E}">
        <p14:creationId xmlns:p14="http://schemas.microsoft.com/office/powerpoint/2010/main" val="234632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2F099E8-BD84-20D1-92A8-EA13B66E3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844" y="1451117"/>
            <a:ext cx="2803013" cy="1468233"/>
          </a:xfrm>
          <a:solidFill>
            <a:srgbClr val="F6E0F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rgbClr val="DB167E"/>
                </a:solidFill>
              </a:rPr>
              <a:t>Ecosistema presencial</a:t>
            </a:r>
          </a:p>
        </p:txBody>
      </p:sp>
      <p:sp>
        <p:nvSpPr>
          <p:cNvPr id="9" name="Título 4">
            <a:extLst>
              <a:ext uri="{FF2B5EF4-FFF2-40B4-BE49-F238E27FC236}">
                <a16:creationId xmlns:a16="http://schemas.microsoft.com/office/drawing/2014/main" id="{8D6011CD-A75E-2DD9-E80A-DEFEBEBCDDED}"/>
              </a:ext>
            </a:extLst>
          </p:cNvPr>
          <p:cNvSpPr txBox="1">
            <a:spLocks/>
          </p:cNvSpPr>
          <p:nvPr/>
        </p:nvSpPr>
        <p:spPr>
          <a:xfrm>
            <a:off x="5508104" y="1451116"/>
            <a:ext cx="2803013" cy="1468233"/>
          </a:xfrm>
          <a:prstGeom prst="rect">
            <a:avLst/>
          </a:prstGeom>
          <a:solidFill>
            <a:srgbClr val="FCE9DB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srgbClr val="EB853B"/>
                </a:solidFill>
              </a:rPr>
              <a:t>Ecosistema Virtual-digital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B0E121B-FD48-9A95-56B5-061415FA633C}"/>
              </a:ext>
            </a:extLst>
          </p:cNvPr>
          <p:cNvSpPr txBox="1"/>
          <p:nvPr/>
        </p:nvSpPr>
        <p:spPr>
          <a:xfrm>
            <a:off x="3940184" y="1057301"/>
            <a:ext cx="864096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500" b="1" i="0" dirty="0">
                <a:solidFill>
                  <a:srgbClr val="0738C4"/>
                </a:solidFill>
                <a:effectLst/>
                <a:latin typeface="Calibri" panose="020F0502020204030204" pitchFamily="34" charset="0"/>
              </a:rPr>
              <a:t>+</a:t>
            </a:r>
            <a:endParaRPr lang="es-MX" b="1" dirty="0">
              <a:solidFill>
                <a:srgbClr val="0738C4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AF1A6EB-05B7-AC6A-9EDE-2CEA886CFD99}"/>
              </a:ext>
            </a:extLst>
          </p:cNvPr>
          <p:cNvSpPr txBox="1"/>
          <p:nvPr/>
        </p:nvSpPr>
        <p:spPr>
          <a:xfrm>
            <a:off x="539552" y="215552"/>
            <a:ext cx="458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rgbClr val="0082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 de estrategias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1296C83-71F2-C6C8-C3FB-6EC3D1C499D1}"/>
              </a:ext>
            </a:extLst>
          </p:cNvPr>
          <p:cNvSpPr txBox="1"/>
          <p:nvPr/>
        </p:nvSpPr>
        <p:spPr>
          <a:xfrm>
            <a:off x="3275856" y="3815737"/>
            <a:ext cx="5300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>
                <a:solidFill>
                  <a:srgbClr val="0738C4"/>
                </a:solidFill>
              </a:rPr>
              <a:t>Equilibrio</a:t>
            </a: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F3CEA117-463B-296B-0F43-8E08C3599D11}"/>
              </a:ext>
            </a:extLst>
          </p:cNvPr>
          <p:cNvSpPr/>
          <p:nvPr/>
        </p:nvSpPr>
        <p:spPr>
          <a:xfrm>
            <a:off x="4035021" y="2919349"/>
            <a:ext cx="674422" cy="797691"/>
          </a:xfrm>
          <a:prstGeom prst="downArrow">
            <a:avLst/>
          </a:prstGeom>
          <a:solidFill>
            <a:srgbClr val="0082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96352070-749F-B590-56C9-8387AFF8E58C}"/>
              </a:ext>
            </a:extLst>
          </p:cNvPr>
          <p:cNvSpPr/>
          <p:nvPr/>
        </p:nvSpPr>
        <p:spPr>
          <a:xfrm>
            <a:off x="4035021" y="4781397"/>
            <a:ext cx="674422" cy="797691"/>
          </a:xfrm>
          <a:prstGeom prst="downArrow">
            <a:avLst/>
          </a:prstGeom>
          <a:solidFill>
            <a:srgbClr val="0082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CC04FB4-3935-4B7B-BEF3-CEAA80D46F6F}"/>
              </a:ext>
            </a:extLst>
          </p:cNvPr>
          <p:cNvSpPr txBox="1"/>
          <p:nvPr/>
        </p:nvSpPr>
        <p:spPr>
          <a:xfrm>
            <a:off x="297869" y="5800699"/>
            <a:ext cx="8604447" cy="584775"/>
          </a:xfrm>
          <a:prstGeom prst="rect">
            <a:avLst/>
          </a:prstGeom>
          <a:solidFill>
            <a:srgbClr val="D2F3F8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MX" sz="3200" b="1" i="0" u="none" strike="noStrike" dirty="0">
                <a:solidFill>
                  <a:srgbClr val="D51B85"/>
                </a:solidFill>
                <a:effectLst/>
                <a:latin typeface="Calibri" panose="020F0502020204030204" pitchFamily="34" charset="0"/>
              </a:rPr>
              <a:t>Estudiantes flexibles con adaptabilidad al cambio</a:t>
            </a:r>
            <a:endParaRPr lang="es-MX" sz="3200" dirty="0">
              <a:solidFill>
                <a:srgbClr val="D51B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17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PowerPoint educatic2022.potx" id="{7C305A9B-026F-41AC-9250-31E4C3CCB89B}" vid="{54423FB6-20D8-4722-9E0B-4FD86D2010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educatic2022_CORZAS_CHAMOSA</Template>
  <TotalTime>17</TotalTime>
  <Words>181</Words>
  <Application>Microsoft Office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de Office</vt:lpstr>
      <vt:lpstr>Mix docente: fusionando lo mejor de dos mundos</vt:lpstr>
      <vt:lpstr>Hiper-revolución tecnológica  (siglo XXI) </vt:lpstr>
      <vt:lpstr>Modalidades Híbridas </vt:lpstr>
      <vt:lpstr>Presentación de PowerPoint</vt:lpstr>
      <vt:lpstr>Ecosistema presencial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 docente: fusionando lo mejor de dos mundos</dc:title>
  <dc:creator>Ivette</dc:creator>
  <cp:lastModifiedBy>Ivette</cp:lastModifiedBy>
  <cp:revision>2</cp:revision>
  <dcterms:created xsi:type="dcterms:W3CDTF">2022-05-27T19:19:21Z</dcterms:created>
  <dcterms:modified xsi:type="dcterms:W3CDTF">2022-05-27T19:36:40Z</dcterms:modified>
</cp:coreProperties>
</file>