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Helvetica Neue"/>
      <p:regular r:id="rId13"/>
      <p:bold r:id="rId14"/>
      <p:italic r:id="rId15"/>
      <p:boldItalic r:id="rId16"/>
    </p:embeddedFont>
    <p:embeddedFont>
      <p:font typeface="Source Sans Pr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Italic.fntdata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HelveticaNeue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schemas.openxmlformats.org/officeDocument/2006/relationships/font" Target="fonts/SourceSansPro-regular.fntdata"/><Relationship Id="rId16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italic.fntdata"/><Relationship Id="rId6" Type="http://schemas.openxmlformats.org/officeDocument/2006/relationships/slide" Target="slides/slide1.xml"/><Relationship Id="rId18" Type="http://schemas.openxmlformats.org/officeDocument/2006/relationships/font" Target="fonts/SourceSans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1522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85470" y="5535777"/>
            <a:ext cx="890238" cy="311473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7380312" y="5873249"/>
            <a:ext cx="18970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900" u="none" cap="none" strike="noStrike">
                <a:solidFill>
                  <a:srgbClr val="26262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Esta obra está bajo una </a:t>
            </a:r>
            <a:r>
              <a:rPr b="0" i="0" lang="es-ES" sz="9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Licencia Creative Commons Atribución 3.0</a:t>
            </a:r>
            <a:endParaRPr sz="9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322412" y="4149080"/>
            <a:ext cx="8499176" cy="16981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s-ES" sz="1800">
                <a:solidFill>
                  <a:srgbClr val="262626"/>
                </a:solidFill>
              </a:rPr>
              <a:t>Botello Pozos Julio C., Morales Galicia Marina Lucía</a:t>
            </a:r>
            <a:endParaRPr sz="1800">
              <a:solidFill>
                <a:srgbClr val="262626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s-ES" sz="1800">
                <a:solidFill>
                  <a:srgbClr val="262626"/>
                </a:solidFill>
              </a:rPr>
              <a:t>Facultad de Estudios Superiores Cuautitlán, UNAM</a:t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s-ES" sz="1800">
                <a:solidFill>
                  <a:srgbClr val="262626"/>
                </a:solidFill>
              </a:rPr>
              <a:t>2022</a:t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s-ES" sz="1800">
                <a:solidFill>
                  <a:srgbClr val="262626"/>
                </a:solidFill>
              </a:rPr>
              <a:t>Trabajo desarrollado con el apoyo del proyecto DGAPA PAPIME PE 200222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820730" y="2564904"/>
            <a:ext cx="7344816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¿Qué conservamos de lo aprendido para trabajar en la modalidad híbridas en el LCE 2 en FES Cuautitlán ?</a:t>
            </a:r>
            <a:endParaRPr sz="2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 rot="5400000">
            <a:off x="2202938" y="2352915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72346" y="741243"/>
            <a:ext cx="518457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400">
                <a:solidFill>
                  <a:srgbClr val="B00161"/>
                </a:solidFill>
                <a:latin typeface="Roboto"/>
                <a:ea typeface="Roboto"/>
                <a:cs typeface="Roboto"/>
                <a:sym typeface="Roboto"/>
              </a:rPr>
              <a:t>¿Qué conservamos de lo aprendido para trabajar en la modalidad híbridas en el LCE 2 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/>
          <p:nvPr/>
        </p:nvSpPr>
        <p:spPr>
          <a:xfrm rot="5400000">
            <a:off x="108169" y="2353045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ABF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2234128" y="2833493"/>
            <a:ext cx="1980220" cy="1063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Desarrollo de recursos de apoyo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 rot="5400000">
            <a:off x="1175550" y="3964246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D995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336619" y="4487083"/>
            <a:ext cx="1720461" cy="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Aula 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113452" y="2797621"/>
            <a:ext cx="1980220" cy="1063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Comunicación sincrónica y asincrónica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 rot="5400000">
            <a:off x="3270318" y="3964246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93B3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3264231" y="4422510"/>
            <a:ext cx="1980220" cy="1063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Actividades de reforzamiento académico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 rot="5400000">
            <a:off x="4297704" y="2344581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B2A0C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/>
          <p:nvPr/>
        </p:nvSpPr>
        <p:spPr>
          <a:xfrm rot="5400000">
            <a:off x="6383321" y="2344581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E5B8B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 rot="5400000">
            <a:off x="5355936" y="3964247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C4BD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5401616" y="4587170"/>
            <a:ext cx="1980220" cy="734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Evaluaciones en línea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6612010" y="2975840"/>
            <a:ext cx="1585222" cy="734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Empleo de TIC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348250" y="2953960"/>
            <a:ext cx="1980220" cy="734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Experiencias de cátedra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/>
        </p:nvSpPr>
        <p:spPr>
          <a:xfrm>
            <a:off x="0" y="620688"/>
            <a:ext cx="684076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Consideramos que se debe realizar: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278586" y="1556792"/>
            <a:ext cx="8586827" cy="4159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48148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700"/>
              <a:buFont typeface="Arial"/>
              <a:buChar char="•"/>
            </a:pPr>
            <a:r>
              <a:rPr lang="es-ES" sz="27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Una reestructuración y replanteamiento de la educación.</a:t>
            </a:r>
            <a:endParaRPr/>
          </a:p>
          <a:p>
            <a:pPr indent="-457200" lvl="0" marL="457200" marR="0" rtl="0" algn="l">
              <a:lnSpc>
                <a:spcPct val="148148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700"/>
              <a:buFont typeface="Arial"/>
              <a:buChar char="•"/>
            </a:pPr>
            <a:r>
              <a:rPr lang="es-ES" sz="27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El empleo de TIC.</a:t>
            </a:r>
            <a:endParaRPr/>
          </a:p>
          <a:p>
            <a:pPr indent="-457200" lvl="0" marL="457200" marR="0" rtl="0" algn="l">
              <a:lnSpc>
                <a:spcPct val="148148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700"/>
              <a:buFont typeface="Arial"/>
              <a:buChar char="•"/>
            </a:pPr>
            <a:r>
              <a:rPr lang="es-ES" sz="27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El desarrollo de recursos multimedia y electrónicos para el aprendizaje y la enseñanza.</a:t>
            </a:r>
            <a:endParaRPr/>
          </a:p>
          <a:p>
            <a:pPr indent="-457200" lvl="0" marL="457200" marR="0" rtl="0" algn="l">
              <a:lnSpc>
                <a:spcPct val="148148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700"/>
              <a:buFont typeface="Arial"/>
              <a:buChar char="•"/>
            </a:pPr>
            <a:r>
              <a:rPr lang="es-ES" sz="27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La utilización de herramientas sincrónicas y asincrónicas de comunicación.</a:t>
            </a:r>
            <a:endParaRPr/>
          </a:p>
          <a:p>
            <a:pPr indent="-457200" lvl="0" marL="457200" marR="0" rtl="0" algn="l">
              <a:lnSpc>
                <a:spcPct val="148148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2700"/>
              <a:buFont typeface="Arial"/>
              <a:buChar char="•"/>
            </a:pPr>
            <a:r>
              <a:rPr lang="es-ES" sz="27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La sensibilización en el proceso de enseñanza-aprendizaje bajo nuevas modalidades.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