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0"/>
  </p:notesMasterIdLst>
  <p:sldIdLst>
    <p:sldId id="256" r:id="rId2"/>
    <p:sldId id="258" r:id="rId3"/>
    <p:sldId id="285" r:id="rId4"/>
    <p:sldId id="286" r:id="rId5"/>
    <p:sldId id="262" r:id="rId6"/>
    <p:sldId id="275" r:id="rId7"/>
    <p:sldId id="289" r:id="rId8"/>
    <p:sldId id="270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BM Plex Sans" panose="020B0604020202020204" charset="0"/>
      <p:regular r:id="rId15"/>
      <p:bold r:id="rId16"/>
      <p:italic r:id="rId17"/>
      <p:boldItalic r:id="rId18"/>
    </p:embeddedFont>
    <p:embeddedFont>
      <p:font typeface="IBM Plex Sans Light" panose="020B0604020202020204" charset="0"/>
      <p:regular r:id="rId19"/>
      <p:bold r:id="rId20"/>
      <p:italic r:id="rId21"/>
      <p:boldItalic r:id="rId22"/>
    </p:embeddedFont>
    <p:embeddedFont>
      <p:font typeface="Merriweather" panose="020B0604020202020204" charset="0"/>
      <p:regular r:id="rId23"/>
      <p:bold r:id="rId24"/>
      <p:italic r:id="rId25"/>
      <p:boldItalic r:id="rId26"/>
    </p:embeddedFont>
    <p:embeddedFont>
      <p:font typeface="Oswald" panose="02000506000000020004" pitchFamily="2" charset="0"/>
      <p:regular r:id="rId27"/>
    </p:embeddedFont>
    <p:embeddedFont>
      <p:font typeface="Rage Italic" panose="03070502040507070304" pitchFamily="66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9501E72-E398-40F4-8CF4-D4EDEAC8F060}">
  <a:tblStyle styleId="{B9501E72-E398-40F4-8CF4-D4EDEAC8F0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9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07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122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-12200"/>
            <a:ext cx="6041075" cy="5166925"/>
          </a:xfrm>
          <a:custGeom>
            <a:avLst/>
            <a:gdLst/>
            <a:ahLst/>
            <a:cxnLst/>
            <a:rect l="l" t="t" r="r" b="b"/>
            <a:pathLst>
              <a:path w="241643" h="206677" extrusionOk="0">
                <a:moveTo>
                  <a:pt x="126321" y="206677"/>
                </a:moveTo>
                <a:lnTo>
                  <a:pt x="241643" y="0"/>
                </a:lnTo>
                <a:lnTo>
                  <a:pt x="0" y="0"/>
                </a:lnTo>
                <a:lnTo>
                  <a:pt x="0" y="2066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2518391" y="158965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01476" y="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696425"/>
            <a:ext cx="3065318" cy="285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6" r:id="rId3"/>
    <p:sldLayoutId id="2147483658" r:id="rId4"/>
    <p:sldLayoutId id="214748365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33A6B0C7-60BD-4591-A070-9F7554D46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57" name="Google Shape;157;p15"/>
          <p:cNvSpPr txBox="1">
            <a:spLocks noGrp="1"/>
          </p:cNvSpPr>
          <p:nvPr>
            <p:ph type="ctrTitle"/>
          </p:nvPr>
        </p:nvSpPr>
        <p:spPr>
          <a:xfrm>
            <a:off x="239558" y="905814"/>
            <a:ext cx="3650618" cy="285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Kit de Sobrevivencia para la nueva docencia</a:t>
            </a:r>
            <a:br>
              <a:rPr lang="en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Categoría: Experiencia Docente</a:t>
            </a:r>
            <a:endParaRPr sz="1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D1F240-190D-4A7E-B228-FE39FAD43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9" y="134073"/>
            <a:ext cx="698571" cy="720000"/>
          </a:xfrm>
          <a:prstGeom prst="rect">
            <a:avLst/>
          </a:prstGeom>
        </p:spPr>
      </p:pic>
      <p:sp>
        <p:nvSpPr>
          <p:cNvPr id="11" name="Google Shape;171;p17">
            <a:extLst>
              <a:ext uri="{FF2B5EF4-FFF2-40B4-BE49-F238E27FC236}">
                <a16:creationId xmlns:a16="http://schemas.microsoft.com/office/drawing/2014/main" id="{F5EB7631-6702-4C7B-B727-221DBE2DFB95}"/>
              </a:ext>
            </a:extLst>
          </p:cNvPr>
          <p:cNvSpPr txBox="1">
            <a:spLocks/>
          </p:cNvSpPr>
          <p:nvPr/>
        </p:nvSpPr>
        <p:spPr>
          <a:xfrm>
            <a:off x="81758" y="1637023"/>
            <a:ext cx="4089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s-MX" sz="4400" i="1" dirty="0">
                <a:solidFill>
                  <a:schemeClr val="accent1"/>
                </a:solidFill>
                <a:latin typeface="Rage Italic" panose="03070502040507070304" pitchFamily="66" charset="0"/>
              </a:rPr>
              <a:t>Acompañamiento y apoyo docente</a:t>
            </a:r>
          </a:p>
          <a:p>
            <a:r>
              <a:rPr lang="es-MX" sz="2400" i="1" dirty="0">
                <a:solidFill>
                  <a:schemeClr val="accent1"/>
                </a:solidFill>
                <a:latin typeface="Rage Italic" panose="03070502040507070304" pitchFamily="66" charset="0"/>
              </a:rPr>
              <a:t>Ciclo escolar 2020-2021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0E575E-1552-4551-B01D-756D7C6A8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30" y="4323605"/>
            <a:ext cx="559459" cy="72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BEC061D-E0F9-4D62-B093-33BB53CAA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0" y="4289427"/>
            <a:ext cx="720000" cy="720000"/>
          </a:xfrm>
          <a:prstGeom prst="rect">
            <a:avLst/>
          </a:prstGeom>
        </p:spPr>
      </p:pic>
      <p:pic>
        <p:nvPicPr>
          <p:cNvPr id="1030" name="Picture 6" descr="Facultad de Economía - Universidad Nacional Autónoma de México">
            <a:extLst>
              <a:ext uri="{FF2B5EF4-FFF2-40B4-BE49-F238E27FC236}">
                <a16:creationId xmlns:a16="http://schemas.microsoft.com/office/drawing/2014/main" id="{86B33B9D-F99C-424A-B4EB-F32183B5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00" y="432360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30589FC-C8F3-4FA2-BD58-E6B807DF111F}"/>
              </a:ext>
            </a:extLst>
          </p:cNvPr>
          <p:cNvSpPr txBox="1">
            <a:spLocks/>
          </p:cNvSpPr>
          <p:nvPr/>
        </p:nvSpPr>
        <p:spPr>
          <a:xfrm>
            <a:off x="13780" y="3282861"/>
            <a:ext cx="3264000" cy="90667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600" i="1" dirty="0">
                <a:solidFill>
                  <a:schemeClr val="accent3">
                    <a:lumMod val="75000"/>
                  </a:schemeClr>
                </a:solidFill>
              </a:rPr>
              <a:t>Elizabeth García Galindo</a:t>
            </a:r>
          </a:p>
          <a:p>
            <a:r>
              <a:rPr lang="es-ES" sz="1600" i="1" dirty="0">
                <a:solidFill>
                  <a:schemeClr val="accent3">
                    <a:lumMod val="75000"/>
                  </a:schemeClr>
                </a:solidFill>
              </a:rPr>
              <a:t>Elizabeth Raquel García Olmos</a:t>
            </a:r>
          </a:p>
          <a:p>
            <a:r>
              <a:rPr lang="es-ES" sz="1600" i="1" dirty="0">
                <a:solidFill>
                  <a:schemeClr val="accent3">
                    <a:lumMod val="75000"/>
                  </a:schemeClr>
                </a:solidFill>
              </a:rPr>
              <a:t>Rafael Ernesto Sánchez Suárez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555D3A-7C1F-4FB7-91E5-65793F55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78" y="4569273"/>
            <a:ext cx="1329267" cy="47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0000"/>
              </a:lnSpc>
              <a:buSzPts val="4800"/>
            </a:pPr>
            <a:r>
              <a:rPr lang="es-ES" i="1" dirty="0">
                <a:solidFill>
                  <a:schemeClr val="accent1"/>
                </a:solidFill>
                <a:latin typeface="+mn-lt"/>
              </a:rPr>
              <a:t>Programa de Actualización en el uso de herramientas digitales</a:t>
            </a:r>
            <a:endParaRPr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270B7DC-6A9F-44E4-8266-32B9E8EA5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dirty="0">
                <a:latin typeface="+mn-lt"/>
              </a:rPr>
              <a:t>En el marco de la emergencia sanitaria por el COVID-19 en el Plantel 5 se implementó el </a:t>
            </a:r>
            <a:r>
              <a:rPr lang="es-ES" sz="1800" i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Programa de Actualización en el uso de herramientas digitales</a:t>
            </a:r>
            <a:r>
              <a:rPr lang="es-ES" sz="1800" dirty="0">
                <a:latin typeface="+mn-lt"/>
              </a:rPr>
              <a:t>, durante el período interanual en donde se impartieron un curso y tres talleres del 27 de julio al 4 de septiembre de 2020.</a:t>
            </a:r>
            <a:endParaRPr lang="es-MX" sz="1800" dirty="0">
              <a:latin typeface="+mn-lt"/>
            </a:endParaRPr>
          </a:p>
        </p:txBody>
      </p:sp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D0FDD83-1DEE-46F9-9177-EFC63CDAB59A}"/>
              </a:ext>
            </a:extLst>
          </p:cNvPr>
          <p:cNvGrpSpPr>
            <a:grpSpLocks noChangeAspect="1"/>
          </p:cNvGrpSpPr>
          <p:nvPr/>
        </p:nvGrpSpPr>
        <p:grpSpPr>
          <a:xfrm>
            <a:off x="4965427" y="1455886"/>
            <a:ext cx="2718885" cy="3574226"/>
            <a:chOff x="4572000" y="1308875"/>
            <a:chExt cx="2957100" cy="388738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05A3118-7E27-4634-8049-D0A383C64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308875"/>
              <a:ext cx="2957100" cy="2957100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71224A1-8C3F-45CF-BDA9-5FA13905D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" t="33339" r="62633" b="48835"/>
            <a:stretch/>
          </p:blipFill>
          <p:spPr bwMode="auto">
            <a:xfrm>
              <a:off x="4615233" y="4265975"/>
              <a:ext cx="2880000" cy="9302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58A08FC-4BE0-45F5-B9A1-23F4BE0C0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4" b="5448"/>
          <a:stretch/>
        </p:blipFill>
        <p:spPr>
          <a:xfrm>
            <a:off x="3677274" y="1308875"/>
            <a:ext cx="3452877" cy="1836000"/>
          </a:xfrm>
          <a:prstGeom prst="rect">
            <a:avLst/>
          </a:prstGeom>
        </p:spPr>
      </p:pic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0000"/>
              </a:lnSpc>
              <a:buSzPts val="4800"/>
            </a:pPr>
            <a:r>
              <a:rPr lang="es-ES" i="1" dirty="0">
                <a:solidFill>
                  <a:schemeClr val="accent1"/>
                </a:solidFill>
                <a:latin typeface="+mn-lt"/>
              </a:rPr>
              <a:t>Programa de Actualización en el uso de herramientas digitales</a:t>
            </a:r>
            <a:endParaRPr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22E66E-DE20-4BA3-833B-329EBFC0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33" y="1308875"/>
            <a:ext cx="3201564" cy="18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7ABA77-3C3D-4F07-89A9-D32A35106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33" y="3214546"/>
            <a:ext cx="3201562" cy="1800000"/>
          </a:xfrm>
          <a:prstGeom prst="rect">
            <a:avLst/>
          </a:prstGeom>
        </p:spPr>
      </p:pic>
      <p:sp>
        <p:nvSpPr>
          <p:cNvPr id="14" name="Marcador de texto 8">
            <a:extLst>
              <a:ext uri="{FF2B5EF4-FFF2-40B4-BE49-F238E27FC236}">
                <a16:creationId xmlns:a16="http://schemas.microsoft.com/office/drawing/2014/main" id="{B515318C-2467-48E2-B507-A2DE1BE4B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7274" y="3214546"/>
            <a:ext cx="4168504" cy="2957100"/>
          </a:xfrm>
        </p:spPr>
        <p:txBody>
          <a:bodyPr/>
          <a:lstStyle/>
          <a:p>
            <a:r>
              <a:rPr lang="es-ES" sz="1600" dirty="0">
                <a:latin typeface="+mn-lt"/>
              </a:rPr>
              <a:t>Estos eventos de formación académica tuvieron la intención de motivar a </a:t>
            </a:r>
            <a:r>
              <a:rPr lang="es-ES" sz="1600" dirty="0" err="1">
                <a:latin typeface="+mn-lt"/>
              </a:rPr>
              <a:t>l@s</a:t>
            </a:r>
            <a:r>
              <a:rPr lang="es-ES" sz="1600" dirty="0">
                <a:latin typeface="+mn-lt"/>
              </a:rPr>
              <a:t> </a:t>
            </a:r>
            <a:r>
              <a:rPr lang="es-ES" sz="1600" dirty="0" err="1">
                <a:latin typeface="+mn-lt"/>
              </a:rPr>
              <a:t>profesor@s</a:t>
            </a:r>
            <a:r>
              <a:rPr lang="es-ES" sz="1600" dirty="0">
                <a:latin typeface="+mn-lt"/>
              </a:rPr>
              <a:t> participantes para desarrollar los cursos en línea y brindarles el conocimiento de diversas apps.</a:t>
            </a:r>
            <a:endParaRPr lang="es-MX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999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0000"/>
              </a:lnSpc>
              <a:buSzPts val="4800"/>
            </a:pPr>
            <a:r>
              <a:rPr lang="es-ES" i="1" dirty="0">
                <a:solidFill>
                  <a:schemeClr val="accent1"/>
                </a:solidFill>
                <a:latin typeface="+mn-lt"/>
              </a:rPr>
              <a:t>Aplicaciones</a:t>
            </a:r>
            <a:endParaRPr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A5414D-FBD3-4BEC-819E-C5E6E55B38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" b="270"/>
          <a:stretch/>
        </p:blipFill>
        <p:spPr>
          <a:xfrm>
            <a:off x="3810315" y="1453656"/>
            <a:ext cx="3645220" cy="3598989"/>
          </a:xfrm>
          <a:prstGeom prst="rect">
            <a:avLst/>
          </a:prstGeom>
        </p:spPr>
      </p:pic>
      <p:pic>
        <p:nvPicPr>
          <p:cNvPr id="1026" name="Picture 2" descr="Google Classroom | 👨🏻‍💻 Raúl Diego 🚀">
            <a:extLst>
              <a:ext uri="{FF2B5EF4-FFF2-40B4-BE49-F238E27FC236}">
                <a16:creationId xmlns:a16="http://schemas.microsoft.com/office/drawing/2014/main" id="{42E31DE2-5240-442B-B8E5-2869FAB35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r="14694"/>
          <a:stretch/>
        </p:blipFill>
        <p:spPr bwMode="auto">
          <a:xfrm>
            <a:off x="152399" y="1452843"/>
            <a:ext cx="1981201" cy="16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EC3E40-8B60-483E-BD82-3D252058D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1" y="1452030"/>
            <a:ext cx="3078857" cy="16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ebook elimina la palabra Facebook de su logo en su último rediseño |  Brandemia_">
            <a:extLst>
              <a:ext uri="{FF2B5EF4-FFF2-40B4-BE49-F238E27FC236}">
                <a16:creationId xmlns:a16="http://schemas.microsoft.com/office/drawing/2014/main" id="{82746867-DD04-48BF-8A7F-E30F556A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6" y="3164919"/>
            <a:ext cx="1482706" cy="148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657975C-5262-4C65-B890-7A973B4C9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80908"/>
            <a:ext cx="1195754" cy="11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1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>
            <a:spLocks noGrp="1"/>
          </p:cNvSpPr>
          <p:nvPr>
            <p:ph type="subTitle" idx="4294967295"/>
          </p:nvPr>
        </p:nvSpPr>
        <p:spPr>
          <a:xfrm>
            <a:off x="1535773" y="215262"/>
            <a:ext cx="6411605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latin typeface="+mn-lt"/>
              </a:rPr>
              <a:t>A partir de estas experiencias de formación se decidió conformar el</a:t>
            </a:r>
            <a:endParaRPr sz="1800" dirty="0">
              <a:latin typeface="+mn-lt"/>
            </a:endParaRPr>
          </a:p>
        </p:txBody>
      </p:sp>
      <p:sp>
        <p:nvSpPr>
          <p:cNvPr id="213" name="Google Shape;213;p2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1B0894-DCF4-44E0-B3E1-60A28C45C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79" y="882832"/>
            <a:ext cx="7010441" cy="29400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C49D4DA-A0B7-49D5-9E3B-9C1111D31599}"/>
              </a:ext>
            </a:extLst>
          </p:cNvPr>
          <p:cNvSpPr/>
          <p:nvPr/>
        </p:nvSpPr>
        <p:spPr>
          <a:xfrm>
            <a:off x="1528559" y="3937502"/>
            <a:ext cx="2959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22225">
                  <a:noFill/>
                  <a:prstDash val="solid"/>
                </a:ln>
                <a:solidFill>
                  <a:schemeClr val="accent1"/>
                </a:solidFill>
                <a:effectLst/>
                <a:latin typeface="Oswald" panose="02000506000000020004" pitchFamily="2" charset="0"/>
                <a:cs typeface="Bold" pitchFamily="2" charset="0"/>
              </a:rPr>
              <a:t>40 </a:t>
            </a:r>
            <a:r>
              <a:rPr lang="es-ES" sz="3600" b="1" cap="none" spc="0" dirty="0" err="1">
                <a:ln w="22225">
                  <a:noFill/>
                  <a:prstDash val="solid"/>
                </a:ln>
                <a:solidFill>
                  <a:schemeClr val="accent1"/>
                </a:solidFill>
                <a:effectLst/>
                <a:latin typeface="Oswald" panose="02000506000000020004" pitchFamily="2" charset="0"/>
                <a:cs typeface="Bold" pitchFamily="2" charset="0"/>
              </a:rPr>
              <a:t>profesor@s</a:t>
            </a:r>
            <a:endParaRPr lang="es-ES" sz="3600" b="1" cap="none" spc="0" dirty="0">
              <a:ln w="22225">
                <a:noFill/>
                <a:prstDash val="solid"/>
              </a:ln>
              <a:solidFill>
                <a:schemeClr val="accent1"/>
              </a:solidFill>
              <a:effectLst/>
              <a:latin typeface="Oswald" panose="02000506000000020004" pitchFamily="2" charset="0"/>
              <a:cs typeface="Bold" pitchFamily="2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01F91D7-53D3-444A-A2CF-C769EA20FF35}"/>
              </a:ext>
            </a:extLst>
          </p:cNvPr>
          <p:cNvSpPr/>
          <p:nvPr/>
        </p:nvSpPr>
        <p:spPr>
          <a:xfrm>
            <a:off x="4181388" y="4375303"/>
            <a:ext cx="22765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22225">
                  <a:noFill/>
                  <a:prstDash val="solid"/>
                </a:ln>
                <a:solidFill>
                  <a:schemeClr val="accent2"/>
                </a:solidFill>
                <a:effectLst/>
                <a:latin typeface="Oswald" panose="02000506000000020004" pitchFamily="2" charset="0"/>
                <a:cs typeface="Bold" pitchFamily="2" charset="0"/>
              </a:rPr>
              <a:t>14 Colegios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4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368" name="Google Shape;368;p34"/>
          <p:cNvGrpSpPr/>
          <p:nvPr/>
        </p:nvGrpSpPr>
        <p:grpSpPr>
          <a:xfrm>
            <a:off x="6285754" y="373570"/>
            <a:ext cx="2119546" cy="4396359"/>
            <a:chOff x="2547150" y="238125"/>
            <a:chExt cx="2525675" cy="5238750"/>
          </a:xfrm>
          <a:solidFill>
            <a:srgbClr val="000000"/>
          </a:solidFill>
        </p:grpSpPr>
        <p:sp>
          <p:nvSpPr>
            <p:cNvPr id="370" name="Google Shape;370;p34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Sin descripción disponible.">
            <a:extLst>
              <a:ext uri="{FF2B5EF4-FFF2-40B4-BE49-F238E27FC236}">
                <a16:creationId xmlns:a16="http://schemas.microsoft.com/office/drawing/2014/main" id="{11EBBC18-D62C-4CEE-BB67-E31F09595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7"/>
          <a:stretch/>
        </p:blipFill>
        <p:spPr bwMode="auto">
          <a:xfrm>
            <a:off x="6353429" y="765803"/>
            <a:ext cx="2005200" cy="358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53B126-087F-458E-951D-9D3172FA1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216"/>
          <a:stretch/>
        </p:blipFill>
        <p:spPr>
          <a:xfrm>
            <a:off x="3598130" y="785832"/>
            <a:ext cx="2029881" cy="3727380"/>
          </a:xfrm>
          <a:prstGeom prst="rect">
            <a:avLst/>
          </a:prstGeom>
        </p:spPr>
      </p:pic>
      <p:sp>
        <p:nvSpPr>
          <p:cNvPr id="18" name="Google Shape;199;p21">
            <a:extLst>
              <a:ext uri="{FF2B5EF4-FFF2-40B4-BE49-F238E27FC236}">
                <a16:creationId xmlns:a16="http://schemas.microsoft.com/office/drawing/2014/main" id="{B0F39069-D20F-4445-A51A-C2A7B80DF479}"/>
              </a:ext>
            </a:extLst>
          </p:cNvPr>
          <p:cNvSpPr txBox="1">
            <a:spLocks/>
          </p:cNvSpPr>
          <p:nvPr/>
        </p:nvSpPr>
        <p:spPr>
          <a:xfrm>
            <a:off x="128953" y="1481355"/>
            <a:ext cx="274320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indent="0">
              <a:buFont typeface="IBM Plex Sans Light"/>
              <a:buNone/>
            </a:pPr>
            <a:r>
              <a:rPr lang="es-ES" sz="1800" dirty="0">
                <a:latin typeface="+mn-lt"/>
              </a:rPr>
              <a:t>En el Seminario se ha buscado: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800" dirty="0">
                <a:latin typeface="+mn-lt"/>
              </a:rPr>
              <a:t>Solucionar dudas y brindar apoyo para la resolución de situaciones con el trabajo online.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800" dirty="0">
                <a:latin typeface="+mn-lt"/>
              </a:rPr>
              <a:t>Compartir eventos que se realizan en la ENP y en la UNAM.</a:t>
            </a:r>
          </a:p>
        </p:txBody>
      </p:sp>
      <p:grpSp>
        <p:nvGrpSpPr>
          <p:cNvPr id="12" name="Google Shape;368;p34">
            <a:extLst>
              <a:ext uri="{FF2B5EF4-FFF2-40B4-BE49-F238E27FC236}">
                <a16:creationId xmlns:a16="http://schemas.microsoft.com/office/drawing/2014/main" id="{2BAA1E22-3DDE-4077-97D8-A18A3B67A04F}"/>
              </a:ext>
            </a:extLst>
          </p:cNvPr>
          <p:cNvGrpSpPr/>
          <p:nvPr/>
        </p:nvGrpSpPr>
        <p:grpSpPr>
          <a:xfrm>
            <a:off x="3554077" y="393600"/>
            <a:ext cx="2119546" cy="4396359"/>
            <a:chOff x="2547150" y="238125"/>
            <a:chExt cx="2525675" cy="5238750"/>
          </a:xfrm>
          <a:solidFill>
            <a:srgbClr val="000000"/>
          </a:solidFill>
        </p:grpSpPr>
        <p:sp>
          <p:nvSpPr>
            <p:cNvPr id="13" name="Google Shape;369;p34">
              <a:extLst>
                <a:ext uri="{FF2B5EF4-FFF2-40B4-BE49-F238E27FC236}">
                  <a16:creationId xmlns:a16="http://schemas.microsoft.com/office/drawing/2014/main" id="{6C94026B-56BC-4BEA-A5A5-05D47FC6F71F}"/>
                </a:ext>
              </a:extLst>
            </p:cNvPr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0;p34">
              <a:extLst>
                <a:ext uri="{FF2B5EF4-FFF2-40B4-BE49-F238E27FC236}">
                  <a16:creationId xmlns:a16="http://schemas.microsoft.com/office/drawing/2014/main" id="{6F948508-4D20-4F33-BD93-0EA49B5025AD}"/>
                </a:ext>
              </a:extLst>
            </p:cNvPr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1;p34">
              <a:extLst>
                <a:ext uri="{FF2B5EF4-FFF2-40B4-BE49-F238E27FC236}">
                  <a16:creationId xmlns:a16="http://schemas.microsoft.com/office/drawing/2014/main" id="{84729E3C-E619-4EFA-8555-121DB1136CDC}"/>
                </a:ext>
              </a:extLst>
            </p:cNvPr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2;p34">
              <a:extLst>
                <a:ext uri="{FF2B5EF4-FFF2-40B4-BE49-F238E27FC236}">
                  <a16:creationId xmlns:a16="http://schemas.microsoft.com/office/drawing/2014/main" id="{A3FD82DB-6D1B-40B5-A5A5-695E23DB0F6B}"/>
                </a:ext>
              </a:extLst>
            </p:cNvPr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4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" name="Google Shape;199;p21">
            <a:extLst>
              <a:ext uri="{FF2B5EF4-FFF2-40B4-BE49-F238E27FC236}">
                <a16:creationId xmlns:a16="http://schemas.microsoft.com/office/drawing/2014/main" id="{B0F39069-D20F-4445-A51A-C2A7B80DF479}"/>
              </a:ext>
            </a:extLst>
          </p:cNvPr>
          <p:cNvSpPr txBox="1">
            <a:spLocks/>
          </p:cNvSpPr>
          <p:nvPr/>
        </p:nvSpPr>
        <p:spPr>
          <a:xfrm>
            <a:off x="162820" y="1187844"/>
            <a:ext cx="274320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indent="0">
              <a:buFont typeface="IBM Plex Sans Light"/>
              <a:buNone/>
            </a:pPr>
            <a:r>
              <a:rPr lang="es-ES" sz="1800" dirty="0">
                <a:latin typeface="+mn-lt"/>
              </a:rPr>
              <a:t>En el Seminario se ha logrado: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800" dirty="0">
                <a:latin typeface="+mn-lt"/>
              </a:rPr>
              <a:t>Compartir las experiencias docentes que se han adquirido en estos meses de trabajo.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800" dirty="0">
                <a:latin typeface="+mn-lt"/>
              </a:rPr>
              <a:t>Generar un diagnóstico con 4572 alumnos sobre aspectos tecnológicos y emocionales.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F07086-9284-4F3B-A97F-DBEAD5BC1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41"/>
          <a:stretch/>
        </p:blipFill>
        <p:spPr>
          <a:xfrm>
            <a:off x="3331068" y="323703"/>
            <a:ext cx="2940780" cy="2037600"/>
          </a:xfrm>
          <a:prstGeom prst="rect">
            <a:avLst/>
          </a:prstGeom>
        </p:spPr>
      </p:pic>
      <p:pic>
        <p:nvPicPr>
          <p:cNvPr id="4" name="Picture 2" descr="Gráfico de respuestas de formularios. Título de la pregunta: ¿Cuál es el dispositivo en el que revisarás el aula virtual (Classroom, Moodle, Team, Edmodo  u otro)?. Número de respuestas: 2.310 respuestas.">
            <a:extLst>
              <a:ext uri="{FF2B5EF4-FFF2-40B4-BE49-F238E27FC236}">
                <a16:creationId xmlns:a16="http://schemas.microsoft.com/office/drawing/2014/main" id="{38E33281-5DFE-48F0-A8C3-852F28E9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02" y="2571700"/>
            <a:ext cx="4492898" cy="20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4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0">
              <a:schemeClr val="accent5"/>
            </a:gs>
          </a:gsLst>
          <a:lin ang="5400012" scaled="0"/>
        </a:gra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8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2" name="Google Shape;199;p21">
            <a:extLst>
              <a:ext uri="{FF2B5EF4-FFF2-40B4-BE49-F238E27FC236}">
                <a16:creationId xmlns:a16="http://schemas.microsoft.com/office/drawing/2014/main" id="{E1B9B8BF-94DA-4FDB-AB3B-79C5E8CF5A8C}"/>
              </a:ext>
            </a:extLst>
          </p:cNvPr>
          <p:cNvSpPr txBox="1">
            <a:spLocks/>
          </p:cNvSpPr>
          <p:nvPr/>
        </p:nvSpPr>
        <p:spPr>
          <a:xfrm>
            <a:off x="2322923" y="102261"/>
            <a:ext cx="264939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IBM Plex Sans Light"/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En este Seminario participan: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Biología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2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	</a:t>
            </a:r>
            <a:r>
              <a:rPr lang="es-MX" sz="105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Ana Patricia García </a:t>
            </a:r>
            <a:r>
              <a:rPr lang="es-MX" sz="105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García</a:t>
            </a:r>
            <a:endParaRPr lang="es-ES" sz="105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Ciencias Sociales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María Francisca Balderas Rodríguez</a:t>
            </a:r>
          </a:p>
          <a:p>
            <a:pPr marL="269875" indent="15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 err="1">
                <a:solidFill>
                  <a:schemeClr val="bg1"/>
                </a:solidFill>
                <a:latin typeface="+mn-lt"/>
              </a:rPr>
              <a:t>Velia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Carrillo García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Educación Física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	</a:t>
            </a:r>
            <a:r>
              <a:rPr lang="es-MX" sz="105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Adolfo Medina Barrera</a:t>
            </a:r>
            <a:endParaRPr lang="es-ES" sz="105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Geografía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Elsa Mireya </a:t>
            </a:r>
            <a:r>
              <a:rPr lang="es-ES" sz="1050" dirty="0" err="1">
                <a:solidFill>
                  <a:schemeClr val="bg1"/>
                </a:solidFill>
                <a:latin typeface="+mn-lt"/>
              </a:rPr>
              <a:t>Alvarez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Cruz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María Elena Calzada García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Paola Gabriela Cueto Jiménez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Martha </a:t>
            </a:r>
            <a:r>
              <a:rPr lang="es-ES" sz="1050" dirty="0" err="1">
                <a:solidFill>
                  <a:schemeClr val="bg1"/>
                </a:solidFill>
                <a:latin typeface="+mn-lt"/>
              </a:rPr>
              <a:t>Yduma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Hernández Baños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Erika Hernández Martínez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Eva Citlali Jiménez Rodríguez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Alejandro Ramos Trejo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María Eugenia San Germán Sánchez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Rafael Ernesto Sánchez Suárez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Carmen Carolina Zamora Guerrero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Historia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2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	</a:t>
            </a:r>
            <a:r>
              <a:rPr lang="es-MX" sz="105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María Elena Rodríguez Castañeda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Inglés</a:t>
            </a:r>
            <a:r>
              <a:rPr lang="es-ES" sz="12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María Luisa Hidalgo Peña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Letras Clásicas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2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	</a:t>
            </a:r>
            <a:r>
              <a:rPr lang="es-MX" sz="105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Elizabeth García Galindo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05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	Elizabeth Raquel García Olmos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200" dirty="0">
              <a:solidFill>
                <a:schemeClr val="bg1"/>
              </a:solidFill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200" dirty="0">
              <a:solidFill>
                <a:schemeClr val="bg1"/>
              </a:solidFill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Google Shape;199;p21">
            <a:extLst>
              <a:ext uri="{FF2B5EF4-FFF2-40B4-BE49-F238E27FC236}">
                <a16:creationId xmlns:a16="http://schemas.microsoft.com/office/drawing/2014/main" id="{CD1BB2C4-CB6A-4149-B719-4BED35D0B82D}"/>
              </a:ext>
            </a:extLst>
          </p:cNvPr>
          <p:cNvSpPr txBox="1">
            <a:spLocks/>
          </p:cNvSpPr>
          <p:nvPr/>
        </p:nvSpPr>
        <p:spPr>
          <a:xfrm>
            <a:off x="5193329" y="102261"/>
            <a:ext cx="2649391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Literatura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Nadine Irma Cardona Cuevas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Patricia Carrillo Arana 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Reyna Elizabeth Enríquez Álvarez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Bárbara Alejandra Galindo Nájera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Maribel García González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Karina Kei González Iwasaki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Erika Hernández Sánchez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Rosaura </a:t>
            </a:r>
            <a:r>
              <a:rPr lang="es-ES" sz="1050" dirty="0" err="1">
                <a:solidFill>
                  <a:schemeClr val="bg1"/>
                </a:solidFill>
                <a:latin typeface="+mn-lt"/>
              </a:rPr>
              <a:t>Herrejón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García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Mirna Hidalgo Morales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Claudia Patricia Sierra Sánchez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Matemáticas</a:t>
            </a:r>
          </a:p>
          <a:p>
            <a:pPr marL="269875" indent="15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Carlos González Romero	</a:t>
            </a:r>
          </a:p>
          <a:p>
            <a:pPr marL="269875" indent="1588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Olivia Palma Avendaño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Morfología, Fisiología y Salud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Fabiola </a:t>
            </a:r>
            <a:r>
              <a:rPr lang="es-ES" sz="1050" dirty="0" err="1">
                <a:solidFill>
                  <a:schemeClr val="bg1"/>
                </a:solidFill>
                <a:latin typeface="+mn-lt"/>
              </a:rPr>
              <a:t>Arroy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Gallegos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Elsa Yolanda Cabello Agüeros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María Eugenia Medina Barrera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Lorena Hortensia Vázquez Bustos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Orientacíón</a:t>
            </a:r>
            <a:endParaRPr lang="es-ES" sz="1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 err="1">
                <a:solidFill>
                  <a:schemeClr val="bg1"/>
                </a:solidFill>
                <a:latin typeface="+mn-lt"/>
              </a:rPr>
              <a:t>Zaíra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Monroy Neri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Psicología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 err="1">
                <a:solidFill>
                  <a:schemeClr val="bg1"/>
                </a:solidFill>
                <a:latin typeface="+mn-lt"/>
              </a:rPr>
              <a:t>Jocabed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 Ruiz Guerra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Química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Catalina Carmona Téllez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María de la Luz Castellanos Cárdenas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050" dirty="0">
                <a:solidFill>
                  <a:schemeClr val="bg1"/>
                </a:solidFill>
                <a:latin typeface="+mn-lt"/>
              </a:rPr>
              <a:t>	Alan Javier Pérez Vázquez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Teatro</a:t>
            </a:r>
          </a:p>
          <a:p>
            <a:pPr marL="269875" indent="-26987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dirty="0">
                <a:solidFill>
                  <a:schemeClr val="bg1"/>
                </a:solidFill>
                <a:latin typeface="+mn-lt"/>
              </a:rPr>
              <a:t>	</a:t>
            </a:r>
            <a:r>
              <a:rPr lang="es-ES" sz="1050" dirty="0">
                <a:solidFill>
                  <a:schemeClr val="bg1"/>
                </a:solidFill>
                <a:latin typeface="+mn-lt"/>
              </a:rPr>
              <a:t>Rebeca Muñoz Sigüenza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200" dirty="0">
              <a:solidFill>
                <a:schemeClr val="bg1"/>
              </a:solidFill>
              <a:latin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Google Shape;171;p17">
            <a:extLst>
              <a:ext uri="{FF2B5EF4-FFF2-40B4-BE49-F238E27FC236}">
                <a16:creationId xmlns:a16="http://schemas.microsoft.com/office/drawing/2014/main" id="{835390B2-C90A-49A5-8E26-4BFFAF98D1F9}"/>
              </a:ext>
            </a:extLst>
          </p:cNvPr>
          <p:cNvSpPr txBox="1">
            <a:spLocks/>
          </p:cNvSpPr>
          <p:nvPr/>
        </p:nvSpPr>
        <p:spPr>
          <a:xfrm>
            <a:off x="105507" y="1991850"/>
            <a:ext cx="1981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 i="0" u="none" strike="noStrike" cap="none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s-MX" sz="3600" i="1" dirty="0">
                <a:solidFill>
                  <a:schemeClr val="bg1"/>
                </a:solidFill>
                <a:latin typeface="Rage Italic" panose="03070502040507070304" pitchFamily="66" charset="0"/>
              </a:rPr>
              <a:t>MUCHAS  GRACIAS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urrey template">
  <a:themeElements>
    <a:clrScheme name="Personalizado 9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0B307A"/>
      </a:accent1>
      <a:accent2>
        <a:srgbClr val="CC9900"/>
      </a:accent2>
      <a:accent3>
        <a:srgbClr val="CC9900"/>
      </a:accent3>
      <a:accent4>
        <a:srgbClr val="0B307A"/>
      </a:accent4>
      <a:accent5>
        <a:srgbClr val="0B307A"/>
      </a:accent5>
      <a:accent6>
        <a:srgbClr val="CC9900"/>
      </a:accent6>
      <a:hlink>
        <a:srgbClr val="CC9900"/>
      </a:hlink>
      <a:folHlink>
        <a:srgbClr val="0B307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436</Words>
  <Application>Microsoft Office PowerPoint</Application>
  <PresentationFormat>Presentación en pantalla (16:9)</PresentationFormat>
  <Paragraphs>84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7" baseType="lpstr">
      <vt:lpstr>IBM Plex Sans</vt:lpstr>
      <vt:lpstr>Wingdings</vt:lpstr>
      <vt:lpstr>Merriweather</vt:lpstr>
      <vt:lpstr>Oswald</vt:lpstr>
      <vt:lpstr>Rage Italic</vt:lpstr>
      <vt:lpstr>IBM Plex Sans Light</vt:lpstr>
      <vt:lpstr>Calibri</vt:lpstr>
      <vt:lpstr>Arial</vt:lpstr>
      <vt:lpstr>Surrey template</vt:lpstr>
      <vt:lpstr>Kit de Sobrevivencia para la nueva docencia Categoría: Experiencia Docente</vt:lpstr>
      <vt:lpstr>Programa de Actualización en el uso de herramientas digitales</vt:lpstr>
      <vt:lpstr>Programa de Actualización en el uso de herramientas digitales</vt:lpstr>
      <vt:lpstr>Aplicaciones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García, García, Sánchez - Acompañamiento</dc:title>
  <dc:creator>Ernesto Sánchez</dc:creator>
  <cp:lastModifiedBy>Ernesto Sánchez</cp:lastModifiedBy>
  <cp:revision>29</cp:revision>
  <dcterms:modified xsi:type="dcterms:W3CDTF">2020-11-19T05:19:07Z</dcterms:modified>
</cp:coreProperties>
</file>