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9" r:id="rId3"/>
    <p:sldId id="266" r:id="rId4"/>
    <p:sldId id="280" r:id="rId5"/>
    <p:sldId id="275" r:id="rId6"/>
    <p:sldId id="276" r:id="rId7"/>
    <p:sldId id="281" r:id="rId8"/>
    <p:sldId id="279"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DB34A-A54B-4736-865A-91D59D73215E}" type="datetimeFigureOut">
              <a:rPr lang="es-MX" smtClean="0"/>
              <a:t>15/11/2020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F76E6-5086-4354-9CD5-4B54789358D0}" type="slidenum">
              <a:rPr lang="es-MX" smtClean="0"/>
              <a:t>‹Nº›</a:t>
            </a:fld>
            <a:endParaRPr lang="es-MX"/>
          </a:p>
        </p:txBody>
      </p:sp>
    </p:spTree>
    <p:extLst>
      <p:ext uri="{BB962C8B-B14F-4D97-AF65-F5344CB8AC3E}">
        <p14:creationId xmlns:p14="http://schemas.microsoft.com/office/powerpoint/2010/main" val="149222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posición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
        <p:nvSpPr>
          <p:cNvPr id="15364" name="Marcador de posición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eaLnBrk="0" fontAlgn="base" hangingPunct="0">
              <a:spcBef>
                <a:spcPct val="0"/>
              </a:spcBef>
              <a:spcAft>
                <a:spcPct val="0"/>
              </a:spcAft>
              <a:defRPr>
                <a:solidFill>
                  <a:schemeClr val="tx1"/>
                </a:solidFill>
                <a:latin typeface="Euphemia"/>
              </a:defRPr>
            </a:lvl6pPr>
            <a:lvl7pPr marL="2971800" indent="-228600" eaLnBrk="0" fontAlgn="base" hangingPunct="0">
              <a:spcBef>
                <a:spcPct val="0"/>
              </a:spcBef>
              <a:spcAft>
                <a:spcPct val="0"/>
              </a:spcAft>
              <a:defRPr>
                <a:solidFill>
                  <a:schemeClr val="tx1"/>
                </a:solidFill>
                <a:latin typeface="Euphemia"/>
              </a:defRPr>
            </a:lvl7pPr>
            <a:lvl8pPr marL="3429000" indent="-228600" eaLnBrk="0" fontAlgn="base" hangingPunct="0">
              <a:spcBef>
                <a:spcPct val="0"/>
              </a:spcBef>
              <a:spcAft>
                <a:spcPct val="0"/>
              </a:spcAft>
              <a:defRPr>
                <a:solidFill>
                  <a:schemeClr val="tx1"/>
                </a:solidFill>
                <a:latin typeface="Euphemia"/>
              </a:defRPr>
            </a:lvl8pPr>
            <a:lvl9pPr marL="3886200" indent="-228600" eaLnBrk="0" fontAlgn="base" hangingPunct="0">
              <a:spcBef>
                <a:spcPct val="0"/>
              </a:spcBef>
              <a:spcAft>
                <a:spcPct val="0"/>
              </a:spcAft>
              <a:defRPr>
                <a:solidFill>
                  <a:schemeClr val="tx1"/>
                </a:solidFill>
                <a:latin typeface="Euphemia"/>
              </a:defRPr>
            </a:lvl9pPr>
          </a:lstStyle>
          <a:p>
            <a:pPr algn="l" fontAlgn="base">
              <a:spcBef>
                <a:spcPct val="0"/>
              </a:spcBef>
              <a:spcAft>
                <a:spcPct val="0"/>
              </a:spcAft>
            </a:pPr>
            <a:fld id="{32621F27-5659-41BB-82A6-B1E6FA71393E}" type="slidenum">
              <a:rPr lang="es-ES" altLang="es-CO" smtClean="0">
                <a:latin typeface="Century Gothic" panose="020B0502020202020204" pitchFamily="34" charset="0"/>
              </a:rPr>
              <a:pPr algn="l" fontAlgn="base">
                <a:spcBef>
                  <a:spcPct val="0"/>
                </a:spcBef>
                <a:spcAft>
                  <a:spcPct val="0"/>
                </a:spcAft>
              </a:pPr>
              <a:t>1</a:t>
            </a:fld>
            <a:endParaRPr lang="es-ES" altLang="es-CO">
              <a:latin typeface="Century Gothic" panose="020B0502020202020204" pitchFamily="34" charset="0"/>
            </a:endParaRPr>
          </a:p>
        </p:txBody>
      </p:sp>
    </p:spTree>
    <p:extLst>
      <p:ext uri="{BB962C8B-B14F-4D97-AF65-F5344CB8AC3E}">
        <p14:creationId xmlns:p14="http://schemas.microsoft.com/office/powerpoint/2010/main" val="137117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AF52FFA-E077-4EC7-9D20-B99039502581}" type="datetimeFigureOut">
              <a:rPr lang="es-MX" smtClean="0"/>
              <a:t>15/11/2020</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339A349-2927-401B-AB6D-320815FB770C}" type="slidenum">
              <a:rPr lang="es-MX" smtClean="0"/>
              <a:t>‹Nº›</a:t>
            </a:fld>
            <a:endParaRPr lang="es-MX"/>
          </a:p>
        </p:txBody>
      </p:sp>
    </p:spTree>
    <p:extLst>
      <p:ext uri="{BB962C8B-B14F-4D97-AF65-F5344CB8AC3E}">
        <p14:creationId xmlns:p14="http://schemas.microsoft.com/office/powerpoint/2010/main" val="3034692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AF52FFA-E077-4EC7-9D20-B99039502581}" type="datetimeFigureOut">
              <a:rPr lang="es-MX" smtClean="0"/>
              <a:t>15/11/2020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339A349-2927-401B-AB6D-320815FB770C}" type="slidenum">
              <a:rPr lang="es-MX" smtClean="0"/>
              <a:t>‹Nº›</a:t>
            </a:fld>
            <a:endParaRPr lang="es-MX"/>
          </a:p>
        </p:txBody>
      </p:sp>
    </p:spTree>
    <p:extLst>
      <p:ext uri="{BB962C8B-B14F-4D97-AF65-F5344CB8AC3E}">
        <p14:creationId xmlns:p14="http://schemas.microsoft.com/office/powerpoint/2010/main" val="10025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AF52FFA-E077-4EC7-9D20-B99039502581}" type="datetimeFigureOut">
              <a:rPr lang="es-MX" smtClean="0"/>
              <a:t>15/11/2020</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339A349-2927-401B-AB6D-320815FB770C}"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355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3AF52FFA-E077-4EC7-9D20-B99039502581}" type="datetimeFigureOut">
              <a:rPr lang="es-MX" smtClean="0"/>
              <a:t>15/11/2020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339A349-2927-401B-AB6D-320815FB770C}" type="slidenum">
              <a:rPr lang="es-MX" smtClean="0"/>
              <a:t>‹Nº›</a:t>
            </a:fld>
            <a:endParaRPr lang="es-MX"/>
          </a:p>
        </p:txBody>
      </p:sp>
    </p:spTree>
    <p:extLst>
      <p:ext uri="{BB962C8B-B14F-4D97-AF65-F5344CB8AC3E}">
        <p14:creationId xmlns:p14="http://schemas.microsoft.com/office/powerpoint/2010/main" val="3145047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3AF52FFA-E077-4EC7-9D20-B99039502581}" type="datetimeFigureOut">
              <a:rPr lang="es-MX" smtClean="0"/>
              <a:t>15/11/2020</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339A349-2927-401B-AB6D-320815FB770C}"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0083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3AF52FFA-E077-4EC7-9D20-B99039502581}" type="datetimeFigureOut">
              <a:rPr lang="es-MX" smtClean="0"/>
              <a:t>15/11/2020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339A349-2927-401B-AB6D-320815FB770C}" type="slidenum">
              <a:rPr lang="es-MX" smtClean="0"/>
              <a:t>‹Nº›</a:t>
            </a:fld>
            <a:endParaRPr lang="es-MX"/>
          </a:p>
        </p:txBody>
      </p:sp>
    </p:spTree>
    <p:extLst>
      <p:ext uri="{BB962C8B-B14F-4D97-AF65-F5344CB8AC3E}">
        <p14:creationId xmlns:p14="http://schemas.microsoft.com/office/powerpoint/2010/main" val="4028480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F52FFA-E077-4EC7-9D20-B99039502581}" type="datetimeFigureOut">
              <a:rPr lang="es-MX" smtClean="0"/>
              <a:t>15/11/2020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39A349-2927-401B-AB6D-320815FB770C}" type="slidenum">
              <a:rPr lang="es-MX" smtClean="0"/>
              <a:t>‹Nº›</a:t>
            </a:fld>
            <a:endParaRPr lang="es-MX"/>
          </a:p>
        </p:txBody>
      </p:sp>
    </p:spTree>
    <p:extLst>
      <p:ext uri="{BB962C8B-B14F-4D97-AF65-F5344CB8AC3E}">
        <p14:creationId xmlns:p14="http://schemas.microsoft.com/office/powerpoint/2010/main" val="1716772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F52FFA-E077-4EC7-9D20-B99039502581}" type="datetimeFigureOut">
              <a:rPr lang="es-MX" smtClean="0"/>
              <a:t>15/11/2020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39A349-2927-401B-AB6D-320815FB770C}" type="slidenum">
              <a:rPr lang="es-MX" smtClean="0"/>
              <a:t>‹Nº›</a:t>
            </a:fld>
            <a:endParaRPr lang="es-MX"/>
          </a:p>
        </p:txBody>
      </p:sp>
    </p:spTree>
    <p:extLst>
      <p:ext uri="{BB962C8B-B14F-4D97-AF65-F5344CB8AC3E}">
        <p14:creationId xmlns:p14="http://schemas.microsoft.com/office/powerpoint/2010/main" val="330518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F52FFA-E077-4EC7-9D20-B99039502581}" type="datetimeFigureOut">
              <a:rPr lang="es-MX" smtClean="0"/>
              <a:t>15/11/2020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39A349-2927-401B-AB6D-320815FB770C}" type="slidenum">
              <a:rPr lang="es-MX" smtClean="0"/>
              <a:t>‹Nº›</a:t>
            </a:fld>
            <a:endParaRPr lang="es-MX"/>
          </a:p>
        </p:txBody>
      </p:sp>
    </p:spTree>
    <p:extLst>
      <p:ext uri="{BB962C8B-B14F-4D97-AF65-F5344CB8AC3E}">
        <p14:creationId xmlns:p14="http://schemas.microsoft.com/office/powerpoint/2010/main" val="89586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AF52FFA-E077-4EC7-9D20-B99039502581}" type="datetimeFigureOut">
              <a:rPr lang="es-MX" smtClean="0"/>
              <a:t>15/11/2020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339A349-2927-401B-AB6D-320815FB770C}" type="slidenum">
              <a:rPr lang="es-MX" smtClean="0"/>
              <a:t>‹Nº›</a:t>
            </a:fld>
            <a:endParaRPr lang="es-MX"/>
          </a:p>
        </p:txBody>
      </p:sp>
    </p:spTree>
    <p:extLst>
      <p:ext uri="{BB962C8B-B14F-4D97-AF65-F5344CB8AC3E}">
        <p14:creationId xmlns:p14="http://schemas.microsoft.com/office/powerpoint/2010/main" val="12147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AF52FFA-E077-4EC7-9D20-B99039502581}" type="datetimeFigureOut">
              <a:rPr lang="es-MX" smtClean="0"/>
              <a:t>15/11/2020</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339A349-2927-401B-AB6D-320815FB770C}" type="slidenum">
              <a:rPr lang="es-MX" smtClean="0"/>
              <a:t>‹Nº›</a:t>
            </a:fld>
            <a:endParaRPr lang="es-MX"/>
          </a:p>
        </p:txBody>
      </p:sp>
    </p:spTree>
    <p:extLst>
      <p:ext uri="{BB962C8B-B14F-4D97-AF65-F5344CB8AC3E}">
        <p14:creationId xmlns:p14="http://schemas.microsoft.com/office/powerpoint/2010/main" val="385016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AF52FFA-E077-4EC7-9D20-B99039502581}" type="datetimeFigureOut">
              <a:rPr lang="es-MX" smtClean="0"/>
              <a:t>15/11/2020</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339A349-2927-401B-AB6D-320815FB770C}" type="slidenum">
              <a:rPr lang="es-MX" smtClean="0"/>
              <a:t>‹Nº›</a:t>
            </a:fld>
            <a:endParaRPr lang="es-MX"/>
          </a:p>
        </p:txBody>
      </p:sp>
    </p:spTree>
    <p:extLst>
      <p:ext uri="{BB962C8B-B14F-4D97-AF65-F5344CB8AC3E}">
        <p14:creationId xmlns:p14="http://schemas.microsoft.com/office/powerpoint/2010/main" val="351153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AF52FFA-E077-4EC7-9D20-B99039502581}" type="datetimeFigureOut">
              <a:rPr lang="es-MX" smtClean="0"/>
              <a:t>15/11/2020</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339A349-2927-401B-AB6D-320815FB770C}" type="slidenum">
              <a:rPr lang="es-MX" smtClean="0"/>
              <a:t>‹Nº›</a:t>
            </a:fld>
            <a:endParaRPr lang="es-MX"/>
          </a:p>
        </p:txBody>
      </p:sp>
    </p:spTree>
    <p:extLst>
      <p:ext uri="{BB962C8B-B14F-4D97-AF65-F5344CB8AC3E}">
        <p14:creationId xmlns:p14="http://schemas.microsoft.com/office/powerpoint/2010/main" val="325961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52FFA-E077-4EC7-9D20-B99039502581}" type="datetimeFigureOut">
              <a:rPr lang="es-MX" smtClean="0"/>
              <a:t>15/11/2020</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339A349-2927-401B-AB6D-320815FB770C}" type="slidenum">
              <a:rPr lang="es-MX" smtClean="0"/>
              <a:t>‹Nº›</a:t>
            </a:fld>
            <a:endParaRPr lang="es-MX"/>
          </a:p>
        </p:txBody>
      </p:sp>
    </p:spTree>
    <p:extLst>
      <p:ext uri="{BB962C8B-B14F-4D97-AF65-F5344CB8AC3E}">
        <p14:creationId xmlns:p14="http://schemas.microsoft.com/office/powerpoint/2010/main" val="26884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AF52FFA-E077-4EC7-9D20-B99039502581}" type="datetimeFigureOut">
              <a:rPr lang="es-MX" smtClean="0"/>
              <a:t>15/11/2020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339A349-2927-401B-AB6D-320815FB770C}" type="slidenum">
              <a:rPr lang="es-MX" smtClean="0"/>
              <a:t>‹Nº›</a:t>
            </a:fld>
            <a:endParaRPr lang="es-MX"/>
          </a:p>
        </p:txBody>
      </p:sp>
    </p:spTree>
    <p:extLst>
      <p:ext uri="{BB962C8B-B14F-4D97-AF65-F5344CB8AC3E}">
        <p14:creationId xmlns:p14="http://schemas.microsoft.com/office/powerpoint/2010/main" val="253628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AF52FFA-E077-4EC7-9D20-B99039502581}" type="datetimeFigureOut">
              <a:rPr lang="es-MX" smtClean="0"/>
              <a:t>15/11/2020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339A349-2927-401B-AB6D-320815FB770C}" type="slidenum">
              <a:rPr lang="es-MX" smtClean="0"/>
              <a:t>‹Nº›</a:t>
            </a:fld>
            <a:endParaRPr lang="es-MX"/>
          </a:p>
        </p:txBody>
      </p:sp>
    </p:spTree>
    <p:extLst>
      <p:ext uri="{BB962C8B-B14F-4D97-AF65-F5344CB8AC3E}">
        <p14:creationId xmlns:p14="http://schemas.microsoft.com/office/powerpoint/2010/main" val="156753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AF52FFA-E077-4EC7-9D20-B99039502581}" type="datetimeFigureOut">
              <a:rPr lang="es-MX" smtClean="0"/>
              <a:t>15/11/2020</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339A349-2927-401B-AB6D-320815FB770C}" type="slidenum">
              <a:rPr lang="es-MX" smtClean="0"/>
              <a:t>‹Nº›</a:t>
            </a:fld>
            <a:endParaRPr lang="es-MX"/>
          </a:p>
        </p:txBody>
      </p:sp>
    </p:spTree>
    <p:extLst>
      <p:ext uri="{BB962C8B-B14F-4D97-AF65-F5344CB8AC3E}">
        <p14:creationId xmlns:p14="http://schemas.microsoft.com/office/powerpoint/2010/main" val="3270194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r3d.mx/2020/06/15/mit-rompe-con-la-editorial-elsevier-y-apuesta-por-el-acceso-abierto-al-conocimiento/" TargetMode="External"/><Relationship Id="rId2" Type="http://schemas.openxmlformats.org/officeDocument/2006/relationships/hyperlink" Target="https://www.unamenlinea.unam.mx/recurso/82924-lineamientos-generales-para-la-politica-de-acceso-abierto-de-la-unam"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unesdoc.unesco.org/ark:/48223/pf000023298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hyperlink" Target="https://avi.cuaed.unam.mx/repositorio/moodle/pluginfile.php/2892/mod_resource/content/10/contenido/index.html" TargetMode="External"/><Relationship Id="rId2" Type="http://schemas.openxmlformats.org/officeDocument/2006/relationships/hyperlink" Target="https://avi.cuaed.unam.mx/repositorio/moodle/pluginfile.php/1885/mod_resource/content/9/contenido/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eduteka.icesi.edu.co/articulos/OER" TargetMode="External"/><Relationship Id="rId2" Type="http://schemas.openxmlformats.org/officeDocument/2006/relationships/hyperlink" Target="https://www.redalyc.org/articulo.oa?id=310/31043005019" TargetMode="External"/><Relationship Id="rId1" Type="http://schemas.openxmlformats.org/officeDocument/2006/relationships/slideLayout" Target="../slideLayouts/slideLayout2.xml"/><Relationship Id="rId5" Type="http://schemas.openxmlformats.org/officeDocument/2006/relationships/hyperlink" Target="https://es.unesco.org/themes/tic-educacion/rea" TargetMode="External"/><Relationship Id="rId4" Type="http://schemas.openxmlformats.org/officeDocument/2006/relationships/hyperlink" Target="https://cead.pressbooks.com/chapter/10-2-recursos-educativos-abiertos-re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44663" y="1131888"/>
            <a:ext cx="10040937" cy="5726112"/>
          </a:xfrm>
        </p:spPr>
        <p:txBody>
          <a:bodyPr>
            <a:normAutofit/>
          </a:bodyPr>
          <a:lstStyle/>
          <a:p>
            <a:pPr algn="ctr" eaLnBrk="1" fontAlgn="auto" hangingPunct="1">
              <a:lnSpc>
                <a:spcPct val="120000"/>
              </a:lnSpc>
              <a:spcAft>
                <a:spcPts val="0"/>
              </a:spcAft>
              <a:buFont typeface="Wingdings 2"/>
              <a:buNone/>
              <a:defRPr/>
            </a:pPr>
            <a:endParaRPr lang="es-ES" b="1" dirty="0">
              <a:solidFill>
                <a:srgbClr val="C00000"/>
              </a:solidFill>
            </a:endParaRPr>
          </a:p>
          <a:p>
            <a:pPr algn="ctr" eaLnBrk="1" fontAlgn="auto" hangingPunct="1">
              <a:lnSpc>
                <a:spcPct val="120000"/>
              </a:lnSpc>
              <a:spcAft>
                <a:spcPts val="0"/>
              </a:spcAft>
              <a:defRPr/>
            </a:pPr>
            <a:endParaRPr lang="es-ES" sz="6700" b="1" i="1" dirty="0">
              <a:solidFill>
                <a:srgbClr val="0070C0"/>
              </a:solidFill>
            </a:endParaRPr>
          </a:p>
          <a:p>
            <a:pPr algn="ctr" eaLnBrk="1" fontAlgn="auto" hangingPunct="1">
              <a:lnSpc>
                <a:spcPct val="120000"/>
              </a:lnSpc>
              <a:spcAft>
                <a:spcPts val="0"/>
              </a:spcAft>
              <a:defRPr/>
            </a:pPr>
            <a:endParaRPr lang="es-MX" sz="7200" dirty="0"/>
          </a:p>
          <a:p>
            <a:pPr algn="ctr" eaLnBrk="1" fontAlgn="auto" hangingPunct="1">
              <a:spcAft>
                <a:spcPts val="0"/>
              </a:spcAft>
              <a:buFont typeface="Wingdings 2"/>
              <a:buNone/>
              <a:defRPr/>
            </a:pPr>
            <a:endParaRPr lang="es-ES" sz="2800" b="1" i="1" dirty="0">
              <a:solidFill>
                <a:srgbClr val="0070C0"/>
              </a:solidFill>
              <a:latin typeface="Arial" panose="020B0604020202020204" pitchFamily="34" charset="0"/>
              <a:cs typeface="Arial" panose="020B0604020202020204" pitchFamily="34" charset="0"/>
            </a:endParaRPr>
          </a:p>
          <a:p>
            <a:pPr algn="ctr" eaLnBrk="1" fontAlgn="auto" hangingPunct="1">
              <a:spcAft>
                <a:spcPts val="0"/>
              </a:spcAft>
              <a:buFont typeface="Wingdings 2"/>
              <a:buNone/>
              <a:defRPr/>
            </a:pPr>
            <a:endParaRPr lang="es-ES" sz="2800" b="1" i="1" dirty="0">
              <a:solidFill>
                <a:srgbClr val="0070C0"/>
              </a:solidFill>
              <a:latin typeface="Arial" panose="020B0604020202020204" pitchFamily="34" charset="0"/>
              <a:cs typeface="Arial" panose="020B0604020202020204" pitchFamily="34" charset="0"/>
            </a:endParaRPr>
          </a:p>
          <a:p>
            <a:pPr algn="ctr" eaLnBrk="1" fontAlgn="auto" hangingPunct="1">
              <a:spcAft>
                <a:spcPts val="0"/>
              </a:spcAft>
              <a:buFont typeface="Wingdings 2"/>
              <a:buNone/>
              <a:defRPr/>
            </a:pPr>
            <a:endParaRPr lang="es-ES" b="1" dirty="0">
              <a:solidFill>
                <a:srgbClr val="0070C0"/>
              </a:solidFill>
            </a:endParaRPr>
          </a:p>
          <a:p>
            <a:pPr algn="ctr" eaLnBrk="1" fontAlgn="auto" hangingPunct="1">
              <a:spcAft>
                <a:spcPts val="0"/>
              </a:spcAft>
              <a:buFont typeface="Wingdings 2"/>
              <a:buNone/>
              <a:defRPr/>
            </a:pPr>
            <a:endParaRPr lang="es-ES" b="1" dirty="0"/>
          </a:p>
          <a:p>
            <a:pPr algn="ctr" eaLnBrk="1" fontAlgn="auto" hangingPunct="1">
              <a:spcAft>
                <a:spcPts val="0"/>
              </a:spcAft>
              <a:buFont typeface="Wingdings 2"/>
              <a:buNone/>
              <a:defRPr/>
            </a:pPr>
            <a:r>
              <a:rPr lang="es-ES" b="1" dirty="0"/>
              <a:t> </a:t>
            </a:r>
          </a:p>
        </p:txBody>
      </p:sp>
      <p:sp>
        <p:nvSpPr>
          <p:cNvPr id="2" name="Rectángulo 1"/>
          <p:cNvSpPr/>
          <p:nvPr/>
        </p:nvSpPr>
        <p:spPr>
          <a:xfrm>
            <a:off x="1854558" y="2764716"/>
            <a:ext cx="9053847" cy="3129062"/>
          </a:xfrm>
          <a:prstGeom prst="rect">
            <a:avLst/>
          </a:prstGeom>
        </p:spPr>
        <p:txBody>
          <a:bodyPr wrap="square">
            <a:spAutoFit/>
          </a:bodyPr>
          <a:lstStyle/>
          <a:p>
            <a:pPr algn="ctr">
              <a:spcAft>
                <a:spcPts val="1000"/>
              </a:spcAft>
            </a:pPr>
            <a:r>
              <a:rPr lang="es-MX" sz="2600" b="1" dirty="0">
                <a:solidFill>
                  <a:srgbClr val="00B050"/>
                </a:solidFill>
                <a:latin typeface="Arial" panose="020B0604020202020204" pitchFamily="34" charset="0"/>
                <a:cs typeface="Arial" panose="020B0604020202020204" pitchFamily="34" charset="0"/>
              </a:rPr>
              <a:t>“ Los recursos educativos abiertos como herramientas digitales en el programa de Inglés V de la </a:t>
            </a:r>
            <a:r>
              <a:rPr lang="es-MX" sz="2600" b="1" dirty="0" err="1">
                <a:solidFill>
                  <a:srgbClr val="00B050"/>
                </a:solidFill>
                <a:latin typeface="Arial" panose="020B0604020202020204" pitchFamily="34" charset="0"/>
                <a:cs typeface="Arial" panose="020B0604020202020204" pitchFamily="34" charset="0"/>
              </a:rPr>
              <a:t>ENP</a:t>
            </a:r>
            <a:r>
              <a:rPr lang="es-MX" sz="2600" b="1" dirty="0">
                <a:solidFill>
                  <a:srgbClr val="00B050"/>
                </a:solidFill>
                <a:latin typeface="Arial" panose="020B0604020202020204" pitchFamily="34" charset="0"/>
                <a:cs typeface="Arial" panose="020B0604020202020204" pitchFamily="34" charset="0"/>
              </a:rPr>
              <a:t>”</a:t>
            </a:r>
          </a:p>
          <a:p>
            <a:pPr algn="ctr">
              <a:spcAft>
                <a:spcPts val="1000"/>
              </a:spcAft>
            </a:pPr>
            <a:endParaRPr lang="es-MX" sz="2600" b="1" dirty="0">
              <a:solidFill>
                <a:srgbClr val="00B050"/>
              </a:solidFill>
              <a:latin typeface="Arial" panose="020B0604020202020204" pitchFamily="34" charset="0"/>
              <a:cs typeface="Arial" panose="020B0604020202020204" pitchFamily="34" charset="0"/>
            </a:endParaRPr>
          </a:p>
          <a:p>
            <a:pPr algn="ctr">
              <a:spcAft>
                <a:spcPts val="1000"/>
              </a:spcAft>
            </a:pPr>
            <a:r>
              <a:rPr lang="es-MX" sz="2500" b="1" dirty="0">
                <a:solidFill>
                  <a:srgbClr val="17365D"/>
                </a:solidFill>
                <a:latin typeface="Arial" panose="020B0604020202020204" pitchFamily="34" charset="0"/>
                <a:cs typeface="Arial" panose="020B0604020202020204" pitchFamily="34" charset="0"/>
              </a:rPr>
              <a:t>Ing. Juan de Dios Cuevas Leal (DGENP)</a:t>
            </a:r>
          </a:p>
          <a:p>
            <a:pPr algn="ctr">
              <a:spcAft>
                <a:spcPts val="1000"/>
              </a:spcAft>
            </a:pPr>
            <a:r>
              <a:rPr lang="es-MX" sz="2500" b="1" dirty="0">
                <a:solidFill>
                  <a:srgbClr val="17365D"/>
                </a:solidFill>
                <a:latin typeface="Arial" panose="020B0604020202020204" pitchFamily="34" charset="0"/>
                <a:cs typeface="Arial" panose="020B0604020202020204" pitchFamily="34" charset="0"/>
              </a:rPr>
              <a:t>Mtra. Dulce María Verónica Montes de Oca Olivo (ENP 6)</a:t>
            </a:r>
            <a:endParaRPr lang="es-MX" sz="2500" b="1" dirty="0">
              <a:latin typeface="Arial" panose="020B0604020202020204" pitchFamily="34" charset="0"/>
              <a:cs typeface="Arial" panose="020B0604020202020204" pitchFamily="34" charset="0"/>
            </a:endParaRPr>
          </a:p>
          <a:p>
            <a:r>
              <a:rPr lang="es-MX" dirty="0"/>
              <a:t/>
            </a:r>
            <a:br>
              <a:rPr lang="es-MX" dirty="0"/>
            </a:br>
            <a:endParaRPr lang="es-MX"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568" y="565217"/>
            <a:ext cx="3684864" cy="1842432"/>
          </a:xfrm>
          <a:prstGeom prst="rect">
            <a:avLst/>
          </a:prstGeom>
        </p:spPr>
      </p:pic>
      <p:sp>
        <p:nvSpPr>
          <p:cNvPr id="6" name="Marcador de fecha 5"/>
          <p:cNvSpPr>
            <a:spLocks noGrp="1"/>
          </p:cNvSpPr>
          <p:nvPr>
            <p:ph type="dt" sz="half" idx="10"/>
          </p:nvPr>
        </p:nvSpPr>
        <p:spPr/>
        <p:txBody>
          <a:bodyPr/>
          <a:lstStyle/>
          <a:p>
            <a:fld id="{EE34DC29-130D-445A-B9CE-2BD55BDC988D}" type="datetime1">
              <a:rPr lang="es-MX" smtClean="0"/>
              <a:t>15/11/2020</a:t>
            </a:fld>
            <a:endParaRPr lang="es-MX"/>
          </a:p>
        </p:txBody>
      </p:sp>
      <p:sp>
        <p:nvSpPr>
          <p:cNvPr id="7" name="Marcador de pie de página 6"/>
          <p:cNvSpPr>
            <a:spLocks noGrp="1"/>
          </p:cNvSpPr>
          <p:nvPr>
            <p:ph type="ftr" sz="quarter" idx="11"/>
          </p:nvPr>
        </p:nvSpPr>
        <p:spPr/>
        <p:txBody>
          <a:bodyPr/>
          <a:lstStyle/>
          <a:p>
            <a:r>
              <a:rPr lang="es-MX"/>
              <a:t>Cuevas-Montes de Oca </a:t>
            </a:r>
          </a:p>
        </p:txBody>
      </p:sp>
      <p:sp>
        <p:nvSpPr>
          <p:cNvPr id="8" name="Marcador de número de diapositiva 7"/>
          <p:cNvSpPr>
            <a:spLocks noGrp="1"/>
          </p:cNvSpPr>
          <p:nvPr>
            <p:ph type="sldNum" sz="quarter" idx="12"/>
          </p:nvPr>
        </p:nvSpPr>
        <p:spPr/>
        <p:txBody>
          <a:bodyPr/>
          <a:lstStyle/>
          <a:p>
            <a:fld id="{0339A349-2927-401B-AB6D-320815FB770C}" type="slidenum">
              <a:rPr lang="es-MX" smtClean="0"/>
              <a:t>1</a:t>
            </a:fld>
            <a:endParaRPr lang="es-MX"/>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3043" y="5919313"/>
            <a:ext cx="1293039" cy="923599"/>
          </a:xfrm>
          <a:prstGeom prst="rect">
            <a:avLst/>
          </a:prstGeom>
        </p:spPr>
      </p:pic>
    </p:spTree>
    <p:extLst>
      <p:ext uri="{BB962C8B-B14F-4D97-AF65-F5344CB8AC3E}">
        <p14:creationId xmlns:p14="http://schemas.microsoft.com/office/powerpoint/2010/main" val="2011295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000" dirty="0"/>
              <a:t>¿Qué son los recursos abiertos educativos (REA)?</a:t>
            </a:r>
          </a:p>
        </p:txBody>
      </p:sp>
      <p:sp>
        <p:nvSpPr>
          <p:cNvPr id="3" name="Marcador de contenido 2"/>
          <p:cNvSpPr>
            <a:spLocks noGrp="1"/>
          </p:cNvSpPr>
          <p:nvPr>
            <p:ph idx="1"/>
          </p:nvPr>
        </p:nvSpPr>
        <p:spPr>
          <a:xfrm>
            <a:off x="2241482" y="1988689"/>
            <a:ext cx="9529807" cy="3777622"/>
          </a:xfrm>
        </p:spPr>
        <p:txBody>
          <a:bodyPr>
            <a:normAutofit/>
          </a:bodyPr>
          <a:lstStyle/>
          <a:p>
            <a:pPr algn="just"/>
            <a:r>
              <a:rPr lang="es-MX" b="1" dirty="0"/>
              <a:t>El Acceso Abierto (AA) también conocido como </a:t>
            </a:r>
            <a:r>
              <a:rPr lang="es-MX" b="1" i="1" dirty="0"/>
              <a:t>Open Access</a:t>
            </a:r>
            <a:r>
              <a:rPr lang="es-MX" b="1" dirty="0"/>
              <a:t> (OA) por sus siglas en inglés, es un movimiento con más de treinta años de antigüedad, su objetivo principal, el acceso universal al conocimiento. Cuando se menciona  que un documento se encuentra en AA se refiere a publicaciones académicas que no tienen ninguna restricción ya sea de costo o suscripción.</a:t>
            </a:r>
            <a:endParaRPr lang="es-MX" dirty="0"/>
          </a:p>
          <a:p>
            <a:pPr algn="just"/>
            <a:r>
              <a:rPr lang="es-MX" b="1" dirty="0"/>
              <a:t>Diversas instituciones académicas y de investigación como la </a:t>
            </a:r>
            <a:r>
              <a:rPr lang="es-MX" b="1" u="sng" dirty="0">
                <a:hlinkClick r:id="rId2"/>
              </a:rPr>
              <a:t>UNAM</a:t>
            </a:r>
            <a:r>
              <a:rPr lang="es-MX" b="1" dirty="0"/>
              <a:t> y otras como el </a:t>
            </a:r>
            <a:r>
              <a:rPr lang="es-MX" b="1" i="1" u="sng" dirty="0">
                <a:hlinkClick r:id="rId3"/>
              </a:rPr>
              <a:t>Massachusetts </a:t>
            </a:r>
            <a:r>
              <a:rPr lang="es-MX" b="1" i="1" u="sng" dirty="0" err="1">
                <a:hlinkClick r:id="rId3"/>
              </a:rPr>
              <a:t>Institute</a:t>
            </a:r>
            <a:r>
              <a:rPr lang="es-MX" b="1" i="1" u="sng" dirty="0">
                <a:hlinkClick r:id="rId3"/>
              </a:rPr>
              <a:t> of </a:t>
            </a:r>
            <a:r>
              <a:rPr lang="es-MX" b="1" i="1" u="sng" dirty="0" err="1">
                <a:hlinkClick r:id="rId3"/>
              </a:rPr>
              <a:t>Technology</a:t>
            </a:r>
            <a:r>
              <a:rPr lang="es-MX" b="1" dirty="0"/>
              <a:t> han adoptado el modelo de AA, como una forma efectiva para la difusión del conocimiento generado, debido a que, bajo esta modalidad, existe una mayor difusión de la información dentro de las comunidades científicas, educativas y sociales.</a:t>
            </a:r>
          </a:p>
          <a:p>
            <a:pPr algn="just"/>
            <a:r>
              <a:rPr lang="es-MX" dirty="0"/>
              <a:t>Guía Básica de Recursos Abiertos de UNESCO. </a:t>
            </a:r>
            <a:r>
              <a:rPr lang="es-MX" dirty="0">
                <a:solidFill>
                  <a:srgbClr val="0070C0"/>
                </a:solidFill>
                <a:hlinkClick r:id="rId4"/>
              </a:rPr>
              <a:t>https://unesdoc.unesco.org/ark:/48223/pf0000232986</a:t>
            </a:r>
            <a:r>
              <a:rPr lang="es-MX" dirty="0">
                <a:solidFill>
                  <a:srgbClr val="0070C0"/>
                </a:solidFill>
              </a:rPr>
              <a:t> </a:t>
            </a:r>
            <a:endParaRPr lang="es-MX" dirty="0"/>
          </a:p>
          <a:p>
            <a:endParaRPr lang="es-MX" dirty="0"/>
          </a:p>
        </p:txBody>
      </p:sp>
      <p:pic>
        <p:nvPicPr>
          <p:cNvPr id="4" name="Picture 2" descr="Tecnología, Aprendizaje y Educación : REA: Recursos Educativos Abiertos">
            <a:extLst>
              <a:ext uri="{FF2B5EF4-FFF2-40B4-BE49-F238E27FC236}">
                <a16:creationId xmlns:a16="http://schemas.microsoft.com/office/drawing/2014/main" xmlns="" id="{6B21C6DC-A083-4CE4-92E7-92ACBE2F57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7656" y="5850000"/>
            <a:ext cx="2676687" cy="864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6"/>
          <a:srcRect l="24184" t="11992" r="26031" b="13342"/>
          <a:stretch/>
        </p:blipFill>
        <p:spPr>
          <a:xfrm>
            <a:off x="9791331" y="5435544"/>
            <a:ext cx="1365552" cy="1152000"/>
          </a:xfrm>
          <a:prstGeom prst="rect">
            <a:avLst/>
          </a:prstGeom>
        </p:spPr>
      </p:pic>
    </p:spTree>
    <p:extLst>
      <p:ext uri="{BB962C8B-B14F-4D97-AF65-F5344CB8AC3E}">
        <p14:creationId xmlns:p14="http://schemas.microsoft.com/office/powerpoint/2010/main" val="810278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C5569D-D6CC-42A0-BCBD-F7510F4502A3}"/>
              </a:ext>
            </a:extLst>
          </p:cNvPr>
          <p:cNvSpPr>
            <a:spLocks noGrp="1"/>
          </p:cNvSpPr>
          <p:nvPr>
            <p:ph type="title"/>
          </p:nvPr>
        </p:nvSpPr>
        <p:spPr>
          <a:xfrm>
            <a:off x="2476261" y="587640"/>
            <a:ext cx="8911687" cy="1280890"/>
          </a:xfrm>
        </p:spPr>
        <p:txBody>
          <a:bodyPr/>
          <a:lstStyle/>
          <a:p>
            <a:r>
              <a:rPr lang="es-MX" dirty="0"/>
              <a:t>Repositorios REA</a:t>
            </a:r>
          </a:p>
        </p:txBody>
      </p:sp>
      <p:sp>
        <p:nvSpPr>
          <p:cNvPr id="5" name="Marcador de texto 4"/>
          <p:cNvSpPr>
            <a:spLocks noGrp="1"/>
          </p:cNvSpPr>
          <p:nvPr>
            <p:ph type="body" idx="1"/>
          </p:nvPr>
        </p:nvSpPr>
        <p:spPr>
          <a:xfrm>
            <a:off x="2589212" y="1511651"/>
            <a:ext cx="3992732" cy="576262"/>
          </a:xfrm>
        </p:spPr>
        <p:txBody>
          <a:bodyPr/>
          <a:lstStyle/>
          <a:p>
            <a:r>
              <a:rPr lang="es-MX" dirty="0"/>
              <a:t>Repositorios </a:t>
            </a:r>
          </a:p>
        </p:txBody>
      </p:sp>
      <p:sp>
        <p:nvSpPr>
          <p:cNvPr id="3" name="Marcador de contenido 2">
            <a:extLst>
              <a:ext uri="{FF2B5EF4-FFF2-40B4-BE49-F238E27FC236}">
                <a16:creationId xmlns:a16="http://schemas.microsoft.com/office/drawing/2014/main" xmlns="" id="{278156E3-F489-4034-9A78-ECF758DC8E14}"/>
              </a:ext>
            </a:extLst>
          </p:cNvPr>
          <p:cNvSpPr>
            <a:spLocks noGrp="1"/>
          </p:cNvSpPr>
          <p:nvPr>
            <p:ph sz="half" idx="2"/>
          </p:nvPr>
        </p:nvSpPr>
        <p:spPr>
          <a:xfrm>
            <a:off x="2137695" y="2300643"/>
            <a:ext cx="4700987" cy="3791063"/>
          </a:xfrm>
        </p:spPr>
        <p:txBody>
          <a:bodyPr>
            <a:normAutofit fontScale="92500" lnSpcReduction="10000"/>
          </a:bodyPr>
          <a:lstStyle/>
          <a:p>
            <a:r>
              <a:rPr lang="es-MX" dirty="0"/>
              <a:t>En la actualidad existen varios repositorios de Recursos Educativos Abiertos, que se pueden usar en diferentes disciplinas y áreas del conocimiento con el propósito de facilitar y enriquecer el proceso de aprendizaje. En estos sitios se pueden encontrar bases de datos bibliográficos, cursos, módulos, ensayos, manuales, libros, presentaciones, mapas, animaciones, tutoriales, recursos interactivos, objetos de aprendizaje, animaciones, imágenes, simulaciones, test, pruebas, estudios de caso, entre otros.</a:t>
            </a:r>
          </a:p>
        </p:txBody>
      </p:sp>
      <p:sp>
        <p:nvSpPr>
          <p:cNvPr id="6" name="Marcador de texto 5"/>
          <p:cNvSpPr>
            <a:spLocks noGrp="1"/>
          </p:cNvSpPr>
          <p:nvPr>
            <p:ph type="body" sz="quarter" idx="3"/>
          </p:nvPr>
        </p:nvSpPr>
        <p:spPr/>
        <p:txBody>
          <a:bodyPr/>
          <a:lstStyle/>
          <a:p>
            <a:r>
              <a:rPr lang="es-MX" dirty="0"/>
              <a:t>Documentos que se pueden recuperar</a:t>
            </a:r>
          </a:p>
        </p:txBody>
      </p:sp>
      <p:sp>
        <p:nvSpPr>
          <p:cNvPr id="7" name="Marcador de contenido 6"/>
          <p:cNvSpPr>
            <a:spLocks noGrp="1"/>
          </p:cNvSpPr>
          <p:nvPr>
            <p:ph sz="quarter" idx="4"/>
          </p:nvPr>
        </p:nvSpPr>
        <p:spPr/>
        <p:txBody>
          <a:bodyPr>
            <a:normAutofit fontScale="92500" lnSpcReduction="10000"/>
          </a:bodyPr>
          <a:lstStyle/>
          <a:p>
            <a:r>
              <a:rPr lang="es-MX" b="1" dirty="0"/>
              <a:t>bases datos, </a:t>
            </a:r>
          </a:p>
          <a:p>
            <a:r>
              <a:rPr lang="es-MX" b="1" dirty="0"/>
              <a:t>índices, </a:t>
            </a:r>
          </a:p>
          <a:p>
            <a:r>
              <a:rPr lang="es-MX" b="1" dirty="0"/>
              <a:t>recursos institucionales, </a:t>
            </a:r>
          </a:p>
          <a:p>
            <a:r>
              <a:rPr lang="es-MX" b="1" dirty="0"/>
              <a:t>repositorios,                     </a:t>
            </a:r>
          </a:p>
          <a:p>
            <a:r>
              <a:rPr lang="es-MX" b="1" dirty="0"/>
              <a:t>motores de búsqueda, </a:t>
            </a:r>
          </a:p>
          <a:p>
            <a:r>
              <a:rPr lang="es-MX" b="1" dirty="0" err="1"/>
              <a:t>metabuscadores</a:t>
            </a:r>
            <a:r>
              <a:rPr lang="es-MX" b="1" dirty="0"/>
              <a:t> y </a:t>
            </a:r>
          </a:p>
          <a:p>
            <a:r>
              <a:rPr lang="es-MX" b="1" dirty="0"/>
              <a:t>descubridores de información.</a:t>
            </a:r>
            <a:endParaRPr lang="es-MX" dirty="0"/>
          </a:p>
          <a:p>
            <a:pPr marL="0" indent="0">
              <a:buNone/>
            </a:pP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629" y="433725"/>
            <a:ext cx="2951162" cy="10489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ttps://lh3.googleusercontent.com/OeVxgJglx6BOaBpLoxiCYpxaK0zH3SHj8JULza0OJvspLt1XBwegwJe0vosiBNTIVcRaf-kyid9wNh8-ntNABeQ-eaWyaO1ug5_yMWBM3mFtsBdkqxmiA8T6MgebwEG8_nEMya0D"/>
          <p:cNvPicPr/>
          <p:nvPr/>
        </p:nvPicPr>
        <p:blipFill>
          <a:blip r:embed="rId3">
            <a:extLst>
              <a:ext uri="{28A0092B-C50C-407E-A947-70E740481C1C}">
                <a14:useLocalDpi xmlns:a14="http://schemas.microsoft.com/office/drawing/2010/main" val="0"/>
              </a:ext>
            </a:extLst>
          </a:blip>
          <a:srcRect/>
          <a:stretch>
            <a:fillRect/>
          </a:stretch>
        </p:blipFill>
        <p:spPr bwMode="auto">
          <a:xfrm>
            <a:off x="8766320" y="5197863"/>
            <a:ext cx="1139948" cy="1403870"/>
          </a:xfrm>
          <a:prstGeom prst="rect">
            <a:avLst/>
          </a:prstGeom>
          <a:noFill/>
          <a:ln>
            <a:noFill/>
          </a:ln>
        </p:spPr>
      </p:pic>
    </p:spTree>
    <p:extLst>
      <p:ext uri="{BB962C8B-B14F-4D97-AF65-F5344CB8AC3E}">
        <p14:creationId xmlns:p14="http://schemas.microsoft.com/office/powerpoint/2010/main" val="4162866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rgbClr val="212121"/>
                </a:solidFill>
                <a:latin typeface="Roboto"/>
              </a:rPr>
              <a:t>Los REA se pueden dividir en tres tipos:</a:t>
            </a:r>
            <a:br>
              <a:rPr lang="es-MX" dirty="0">
                <a:solidFill>
                  <a:srgbClr val="212121"/>
                </a:solidFill>
                <a:latin typeface="Roboto"/>
              </a:rPr>
            </a:b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00265520"/>
              </p:ext>
            </p:extLst>
          </p:nvPr>
        </p:nvGraphicFramePr>
        <p:xfrm>
          <a:off x="2589213" y="1321806"/>
          <a:ext cx="8915400" cy="5341544"/>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gridCol w="2971800">
                  <a:extLst>
                    <a:ext uri="{9D8B030D-6E8A-4147-A177-3AD203B41FA5}">
                      <a16:colId xmlns:a16="http://schemas.microsoft.com/office/drawing/2014/main" xmlns="" val="20002"/>
                    </a:ext>
                  </a:extLst>
                </a:gridCol>
              </a:tblGrid>
              <a:tr h="708545">
                <a:tc>
                  <a:txBody>
                    <a:bodyPr/>
                    <a:lstStyle/>
                    <a:p>
                      <a:r>
                        <a:rPr lang="es-MX" dirty="0"/>
                        <a:t>Contenidos Educativos</a:t>
                      </a:r>
                    </a:p>
                  </a:txBody>
                  <a:tcPr marL="77525" marR="77525"/>
                </a:tc>
                <a:tc>
                  <a:txBody>
                    <a:bodyPr/>
                    <a:lstStyle/>
                    <a:p>
                      <a:r>
                        <a:rPr lang="es-MX" dirty="0"/>
                        <a:t>Herramientas </a:t>
                      </a:r>
                    </a:p>
                  </a:txBody>
                  <a:tcPr marL="77525" marR="77525"/>
                </a:tc>
                <a:tc>
                  <a:txBody>
                    <a:bodyPr/>
                    <a:lstStyle/>
                    <a:p>
                      <a:r>
                        <a:rPr lang="es-MX" dirty="0"/>
                        <a:t>Recursos de Implementación</a:t>
                      </a:r>
                    </a:p>
                  </a:txBody>
                  <a:tcPr marL="77525" marR="77525"/>
                </a:tc>
                <a:extLst>
                  <a:ext uri="{0D108BD9-81ED-4DB2-BD59-A6C34878D82A}">
                    <a16:rowId xmlns:a16="http://schemas.microsoft.com/office/drawing/2014/main" xmlns="" val="10000"/>
                  </a:ext>
                </a:extLst>
              </a:tr>
              <a:tr h="463299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a:t>Cursos completos (programas educativos), materiales para cursos, módulos de contenido, objetos de aprendizaje, libros de texto, materiales multimedia (texto, sonido, vídeo, imágenes, animaciones), exámenes, compilaciones, publicaciones periódicas (diarios y revistas), etc.</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dirty="0"/>
                    </a:p>
                    <a:p>
                      <a:pPr marL="0" marR="0" indent="0" algn="just" defTabSz="914400" rtl="0" eaLnBrk="1" fontAlgn="auto" latinLnBrk="0" hangingPunct="1">
                        <a:lnSpc>
                          <a:spcPct val="100000"/>
                        </a:lnSpc>
                        <a:spcBef>
                          <a:spcPts val="0"/>
                        </a:spcBef>
                        <a:spcAft>
                          <a:spcPts val="0"/>
                        </a:spcAft>
                        <a:buClrTx/>
                        <a:buSzTx/>
                        <a:buFontTx/>
                        <a:buNone/>
                        <a:tabLst/>
                        <a:defRPr/>
                      </a:pPr>
                      <a:endParaRPr lang="es-MX" dirty="0"/>
                    </a:p>
                    <a:p>
                      <a:pPr algn="just"/>
                      <a:endParaRPr lang="es-MX" dirty="0"/>
                    </a:p>
                    <a:p>
                      <a:pPr algn="just"/>
                      <a:endParaRPr lang="es-MX" dirty="0"/>
                    </a:p>
                    <a:p>
                      <a:pPr algn="just"/>
                      <a:endParaRPr lang="es-MX" dirty="0"/>
                    </a:p>
                    <a:p>
                      <a:pPr algn="just"/>
                      <a:endParaRPr lang="es-MX" dirty="0"/>
                    </a:p>
                    <a:p>
                      <a:pPr algn="just"/>
                      <a:endParaRPr lang="es-MX" dirty="0"/>
                    </a:p>
                  </a:txBody>
                  <a:tcPr marL="77525" marR="7752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b="0" i="0" dirty="0">
                          <a:solidFill>
                            <a:srgbClr val="212121"/>
                          </a:solidFill>
                          <a:effectLst/>
                          <a:latin typeface="Roboto"/>
                        </a:rPr>
                        <a:t>Software para apoyar la creación, entrega (acceso), uso y mejoramiento de contenidos educativos abiertos. Esto incluye herramientas y sistemas para: crear contenido, registrar y organizar contenido; gestionar el aprendizaje (LMS); y desarrollar comunidades de aprendizaje en línea.   </a:t>
                      </a:r>
                      <a:endParaRPr lang="es-MX" sz="1400" dirty="0"/>
                    </a:p>
                    <a:p>
                      <a:pPr algn="just"/>
                      <a:endParaRPr lang="es-MX" dirty="0"/>
                    </a:p>
                  </a:txBody>
                  <a:tcPr marL="77525" marR="7752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a:t>Licencias de propiedad intelectual que promuevan la publicación abierta de materiales; principios de diseño; adaptación y localización de contenido; y materiales o técnicas para apoyar el acceso al conocimiento. Por lo general, quienes crean REA, permiten que cualquier persona use sus materiales, los modifique, los traduzca o los mejore y, además, que los comparta con otros. Se debe tener en cuenta que algunas licencias restringen las modificaciones (obras derivadas) o el uso comercial. </a:t>
                      </a:r>
                    </a:p>
                    <a:p>
                      <a:pPr algn="just"/>
                      <a:endParaRPr lang="es-MX" sz="1400" dirty="0"/>
                    </a:p>
                  </a:txBody>
                  <a:tcPr marL="77525" marR="77525"/>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070" y="4470150"/>
            <a:ext cx="2466975" cy="1847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768" y="4470150"/>
            <a:ext cx="1764000" cy="176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8995" y="5881032"/>
            <a:ext cx="1121543" cy="54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7406" y="306276"/>
            <a:ext cx="914411" cy="635668"/>
          </a:xfrm>
          <a:prstGeom prst="rect">
            <a:avLst/>
          </a:prstGeom>
        </p:spPr>
      </p:pic>
    </p:spTree>
    <p:extLst>
      <p:ext uri="{BB962C8B-B14F-4D97-AF65-F5344CB8AC3E}">
        <p14:creationId xmlns:p14="http://schemas.microsoft.com/office/powerpoint/2010/main" val="848636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es-MX" sz="2400" b="1" dirty="0">
                <a:latin typeface="Arial" panose="020B0604020202020204" pitchFamily="34" charset="0"/>
                <a:cs typeface="Arial" panose="020B0604020202020204" pitchFamily="34" charset="0"/>
              </a:rPr>
              <a:t>Unidad 2. </a:t>
            </a:r>
            <a:r>
              <a:rPr lang="es-MX" sz="2400" b="1" dirty="0" err="1">
                <a:latin typeface="Arial" panose="020B0604020202020204" pitchFamily="34" charset="0"/>
                <a:cs typeface="Arial" panose="020B0604020202020204" pitchFamily="34" charset="0"/>
              </a:rPr>
              <a:t>Those</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who</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don’t</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remember</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the</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past</a:t>
            </a:r>
            <a:r>
              <a:rPr lang="es-MX" sz="2400" b="1" dirty="0">
                <a:latin typeface="Arial" panose="020B0604020202020204" pitchFamily="34" charset="0"/>
                <a:cs typeface="Arial" panose="020B0604020202020204" pitchFamily="34" charset="0"/>
              </a:rPr>
              <a:t> are </a:t>
            </a:r>
            <a:r>
              <a:rPr lang="es-MX" sz="2400" b="1" dirty="0" err="1">
                <a:latin typeface="Arial" panose="020B0604020202020204" pitchFamily="34" charset="0"/>
                <a:cs typeface="Arial" panose="020B0604020202020204" pitchFamily="34" charset="0"/>
              </a:rPr>
              <a:t>condemned</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to</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repeat</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it</a:t>
            </a:r>
            <a:r>
              <a:rPr lang="es-MX" sz="2400" b="1" dirty="0">
                <a:latin typeface="Arial" panose="020B0604020202020204" pitchFamily="34" charset="0"/>
                <a:cs typeface="Arial" panose="020B0604020202020204" pitchFamily="34" charset="0"/>
              </a:rPr>
              <a:t> [Aquellos que no recuerdan el pasado están condenados a repetirlo] (George Santayana) </a:t>
            </a:r>
            <a:r>
              <a:rPr lang="es-MX" sz="2400" dirty="0">
                <a:latin typeface="Arial" panose="020B0604020202020204" pitchFamily="34" charset="0"/>
                <a:cs typeface="Arial" panose="020B0604020202020204" pitchFamily="34" charset="0"/>
              </a:rPr>
              <a:t> </a:t>
            </a:r>
            <a:br>
              <a:rPr lang="es-MX" sz="2400" dirty="0">
                <a:latin typeface="Arial" panose="020B0604020202020204" pitchFamily="34" charset="0"/>
                <a:cs typeface="Arial" panose="020B0604020202020204" pitchFamily="34" charset="0"/>
              </a:rPr>
            </a:br>
            <a:endParaRPr lang="es-MX" sz="24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lnSpcReduction="10000"/>
          </a:bodyPr>
          <a:lstStyle/>
          <a:p>
            <a:r>
              <a:rPr lang="es-MX" dirty="0"/>
              <a:t>El alumno: </a:t>
            </a:r>
          </a:p>
          <a:p>
            <a:r>
              <a:rPr lang="es-MX" dirty="0"/>
              <a:t>● Aplicará la función comunicativa de describir eventos pasados identificando personajes y elementos históricos destacados para promover una reflexión crítica sobre la historia. </a:t>
            </a:r>
          </a:p>
          <a:p>
            <a:r>
              <a:rPr lang="es-MX" dirty="0"/>
              <a:t>● Identificará información detallada por medio de la interacción con textos de difusión histórica para describir eventos y personajes históricos relevantes.</a:t>
            </a:r>
          </a:p>
          <a:p>
            <a:r>
              <a:rPr lang="es-MX" u="sng" dirty="0">
                <a:hlinkClick r:id="rId2"/>
              </a:rPr>
              <a:t>https://avi.cuaed.unam.mx/repositorio/moodle/pluginfile.php/1885/mod_resource/content/9/contenido/index.html</a:t>
            </a:r>
            <a:r>
              <a:rPr lang="es-MX" dirty="0"/>
              <a:t> </a:t>
            </a:r>
            <a:r>
              <a:rPr lang="es-MX" dirty="0" err="1"/>
              <a:t>Passive</a:t>
            </a:r>
            <a:r>
              <a:rPr lang="es-MX" dirty="0"/>
              <a:t> </a:t>
            </a:r>
            <a:r>
              <a:rPr lang="es-MX" dirty="0" err="1"/>
              <a:t>Voice</a:t>
            </a:r>
            <a:r>
              <a:rPr lang="es-MX" dirty="0"/>
              <a:t> </a:t>
            </a:r>
            <a:r>
              <a:rPr lang="es-MX" dirty="0" err="1"/>
              <a:t>Discoveries</a:t>
            </a:r>
            <a:r>
              <a:rPr lang="es-MX" dirty="0"/>
              <a:t> and </a:t>
            </a:r>
            <a:r>
              <a:rPr lang="es-MX" dirty="0" err="1"/>
              <a:t>inventions</a:t>
            </a:r>
            <a:r>
              <a:rPr lang="es-MX" dirty="0"/>
              <a:t> </a:t>
            </a:r>
          </a:p>
          <a:p>
            <a:r>
              <a:rPr lang="es-MX" u="sng" dirty="0">
                <a:hlinkClick r:id="rId3"/>
              </a:rPr>
              <a:t>https://avi.cuaed.unam.mx/repositorio/moodle/pluginfile.php/2892/mod_resource/content/10/contenido/index.html</a:t>
            </a:r>
            <a:r>
              <a:rPr lang="es-MX" dirty="0"/>
              <a:t> </a:t>
            </a:r>
            <a:r>
              <a:rPr lang="es-MX" dirty="0" err="1"/>
              <a:t>Passive</a:t>
            </a:r>
            <a:r>
              <a:rPr lang="es-MX" dirty="0"/>
              <a:t> </a:t>
            </a:r>
            <a:r>
              <a:rPr lang="es-MX" dirty="0" err="1"/>
              <a:t>Voice</a:t>
            </a:r>
            <a:r>
              <a:rPr lang="es-MX" dirty="0"/>
              <a:t> in </a:t>
            </a:r>
            <a:r>
              <a:rPr lang="es-MX" dirty="0" err="1"/>
              <a:t>different</a:t>
            </a:r>
            <a:r>
              <a:rPr lang="es-MX" dirty="0"/>
              <a:t> tenses. </a:t>
            </a:r>
          </a:p>
          <a:p>
            <a:endParaRPr lang="es-MX" dirty="0"/>
          </a:p>
        </p:txBody>
      </p:sp>
    </p:spTree>
    <p:extLst>
      <p:ext uri="{BB962C8B-B14F-4D97-AF65-F5344CB8AC3E}">
        <p14:creationId xmlns:p14="http://schemas.microsoft.com/office/powerpoint/2010/main" val="2771568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PASSIVE VOICE </a:t>
            </a:r>
          </a:p>
        </p:txBody>
      </p:sp>
      <p:sp>
        <p:nvSpPr>
          <p:cNvPr id="3" name="Marcador de contenido 2"/>
          <p:cNvSpPr>
            <a:spLocks noGrp="1"/>
          </p:cNvSpPr>
          <p:nvPr>
            <p:ph idx="1"/>
          </p:nvPr>
        </p:nvSpPr>
        <p:spPr/>
        <p:txBody>
          <a:bodyPr>
            <a:normAutofit/>
          </a:bodyPr>
          <a:lstStyle/>
          <a:p>
            <a:endParaRPr lang="es-MX" dirty="0"/>
          </a:p>
          <a:p>
            <a:endParaRPr lang="es-MX" dirty="0"/>
          </a:p>
        </p:txBody>
      </p:sp>
      <p:pic>
        <p:nvPicPr>
          <p:cNvPr id="5" name="Imagen 4"/>
          <p:cNvPicPr/>
          <p:nvPr/>
        </p:nvPicPr>
        <p:blipFill rotWithShape="1">
          <a:blip r:embed="rId2"/>
          <a:srcRect t="12271" r="2580" b="7060"/>
          <a:stretch/>
        </p:blipFill>
        <p:spPr bwMode="auto">
          <a:xfrm>
            <a:off x="1495790" y="1487368"/>
            <a:ext cx="3173166" cy="13745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6" name="Imagen 5"/>
          <p:cNvPicPr/>
          <p:nvPr/>
        </p:nvPicPr>
        <p:blipFill rotWithShape="1">
          <a:blip r:embed="rId3"/>
          <a:srcRect l="4526" t="9656" r="16836" b="5452"/>
          <a:stretch/>
        </p:blipFill>
        <p:spPr bwMode="auto">
          <a:xfrm>
            <a:off x="6294536" y="1771764"/>
            <a:ext cx="3911397" cy="20122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7" name="Imagen 6"/>
          <p:cNvPicPr/>
          <p:nvPr/>
        </p:nvPicPr>
        <p:blipFill rotWithShape="1">
          <a:blip r:embed="rId4"/>
          <a:srcRect t="9656" r="1449" b="5452"/>
          <a:stretch/>
        </p:blipFill>
        <p:spPr bwMode="auto">
          <a:xfrm>
            <a:off x="476019" y="3333853"/>
            <a:ext cx="5212708" cy="23847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8" name="Imagen 7"/>
          <p:cNvPicPr/>
          <p:nvPr/>
        </p:nvPicPr>
        <p:blipFill rotWithShape="1">
          <a:blip r:embed="rId5"/>
          <a:srcRect t="9656" r="1449" b="5452"/>
          <a:stretch/>
        </p:blipFill>
        <p:spPr bwMode="auto">
          <a:xfrm>
            <a:off x="6145731" y="4216971"/>
            <a:ext cx="5358881" cy="24409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9" name="Imagen 8"/>
          <p:cNvPicPr/>
          <p:nvPr/>
        </p:nvPicPr>
        <p:blipFill rotWithShape="1">
          <a:blip r:embed="rId6"/>
          <a:srcRect t="9858" r="1222" b="37437"/>
          <a:stretch/>
        </p:blipFill>
        <p:spPr bwMode="auto">
          <a:xfrm>
            <a:off x="6691206" y="320007"/>
            <a:ext cx="5085044" cy="10772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963890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1859" y="317757"/>
            <a:ext cx="8911687" cy="1280890"/>
          </a:xfrm>
        </p:spPr>
        <p:txBody>
          <a:bodyPr/>
          <a:lstStyle/>
          <a:p>
            <a:r>
              <a:rPr lang="es-MX" dirty="0"/>
              <a:t>Resultados </a:t>
            </a:r>
          </a:p>
        </p:txBody>
      </p:sp>
      <p:sp>
        <p:nvSpPr>
          <p:cNvPr id="4" name="Marcador de texto 3"/>
          <p:cNvSpPr>
            <a:spLocks noGrp="1"/>
          </p:cNvSpPr>
          <p:nvPr>
            <p:ph type="body" idx="1"/>
          </p:nvPr>
        </p:nvSpPr>
        <p:spPr>
          <a:xfrm>
            <a:off x="1804809" y="1884649"/>
            <a:ext cx="3992732" cy="576262"/>
          </a:xfrm>
        </p:spPr>
        <p:txBody>
          <a:bodyPr/>
          <a:lstStyle/>
          <a:p>
            <a:r>
              <a:rPr lang="es-MX" dirty="0"/>
              <a:t>Actividad vista en el aula virtual de </a:t>
            </a:r>
            <a:r>
              <a:rPr lang="es-MX" dirty="0" err="1"/>
              <a:t>classroom</a:t>
            </a:r>
            <a:r>
              <a:rPr lang="es-MX" dirty="0"/>
              <a:t> </a:t>
            </a:r>
          </a:p>
        </p:txBody>
      </p:sp>
      <p:sp>
        <p:nvSpPr>
          <p:cNvPr id="6" name="Marcador de texto 5"/>
          <p:cNvSpPr>
            <a:spLocks noGrp="1"/>
          </p:cNvSpPr>
          <p:nvPr>
            <p:ph type="body" sz="quarter" idx="3"/>
          </p:nvPr>
        </p:nvSpPr>
        <p:spPr>
          <a:xfrm>
            <a:off x="7506630" y="958202"/>
            <a:ext cx="3999001" cy="576262"/>
          </a:xfrm>
        </p:spPr>
        <p:txBody>
          <a:bodyPr/>
          <a:lstStyle/>
          <a:p>
            <a:r>
              <a:rPr lang="es-MX" dirty="0"/>
              <a:t>Reporte de la actividad </a:t>
            </a:r>
          </a:p>
        </p:txBody>
      </p:sp>
      <p:sp>
        <p:nvSpPr>
          <p:cNvPr id="7" name="Marcador de contenido 6"/>
          <p:cNvSpPr>
            <a:spLocks noGrp="1"/>
          </p:cNvSpPr>
          <p:nvPr>
            <p:ph sz="quarter" idx="4"/>
          </p:nvPr>
        </p:nvSpPr>
        <p:spPr/>
        <p:txBody>
          <a:bodyPr/>
          <a:lstStyle/>
          <a:p>
            <a:endParaRPr lang="es-MX" dirty="0"/>
          </a:p>
          <a:p>
            <a:endParaRPr lang="es-MX" dirty="0"/>
          </a:p>
          <a:p>
            <a:endParaRPr lang="es-MX" dirty="0"/>
          </a:p>
        </p:txBody>
      </p:sp>
      <p:pic>
        <p:nvPicPr>
          <p:cNvPr id="8" name="Imagen 7"/>
          <p:cNvPicPr/>
          <p:nvPr/>
        </p:nvPicPr>
        <p:blipFill rotWithShape="1">
          <a:blip r:embed="rId2"/>
          <a:srcRect l="-2489" t="9858" r="2489" b="6256"/>
          <a:stretch/>
        </p:blipFill>
        <p:spPr bwMode="auto">
          <a:xfrm>
            <a:off x="995110" y="2915499"/>
            <a:ext cx="5612130" cy="26479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0" name="Imagen 9"/>
          <p:cNvPicPr/>
          <p:nvPr/>
        </p:nvPicPr>
        <p:blipFill rotWithShape="1">
          <a:blip r:embed="rId3"/>
          <a:srcRect t="9053" r="1222" b="10481"/>
          <a:stretch/>
        </p:blipFill>
        <p:spPr bwMode="auto">
          <a:xfrm>
            <a:off x="6924294" y="1853499"/>
            <a:ext cx="4824000" cy="2124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305236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REFERENCIAS </a:t>
            </a:r>
          </a:p>
        </p:txBody>
      </p:sp>
      <p:sp>
        <p:nvSpPr>
          <p:cNvPr id="3" name="Marcador de contenido 2"/>
          <p:cNvSpPr>
            <a:spLocks noGrp="1"/>
          </p:cNvSpPr>
          <p:nvPr>
            <p:ph idx="1"/>
          </p:nvPr>
        </p:nvSpPr>
        <p:spPr/>
        <p:txBody>
          <a:bodyPr>
            <a:noAutofit/>
          </a:bodyPr>
          <a:lstStyle/>
          <a:p>
            <a:pPr algn="just"/>
            <a:r>
              <a:rPr lang="es-MX" sz="1400" dirty="0">
                <a:latin typeface="Arial" panose="020B0604020202020204" pitchFamily="34" charset="0"/>
                <a:cs typeface="Arial" panose="020B0604020202020204" pitchFamily="34" charset="0"/>
              </a:rPr>
              <a:t>González Alcaide, Gregorio, &amp; Hernández San Miguel, Francisco Javier (2015). Recursos educativos abiertos (REA): ámbitos de investigación y principios básicos de elaboración. Opción, 31(1),338-354.[fecha de Consulta 8 de Septiembre de 2020]. ISSN: 1012-1587. Disponible en:   </a:t>
            </a:r>
            <a:r>
              <a:rPr lang="es-MX" sz="1400" dirty="0">
                <a:latin typeface="Arial" panose="020B0604020202020204" pitchFamily="34" charset="0"/>
                <a:cs typeface="Arial" panose="020B0604020202020204" pitchFamily="34" charset="0"/>
                <a:hlinkClick r:id="rId2"/>
              </a:rPr>
              <a:t>https://www.redalyc.org/articulo.oa?id=310/31043005019</a:t>
            </a:r>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López, J. (  ). Recursos Educativos Abiertos. </a:t>
            </a:r>
            <a:r>
              <a:rPr lang="es-MX" sz="1400" i="1" dirty="0" err="1">
                <a:latin typeface="Arial" panose="020B0604020202020204" pitchFamily="34" charset="0"/>
                <a:cs typeface="Arial" panose="020B0604020202020204" pitchFamily="34" charset="0"/>
              </a:rPr>
              <a:t>Eduteka</a:t>
            </a:r>
            <a:r>
              <a:rPr lang="es-MX" sz="1400" i="1"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Disponible en: </a:t>
            </a:r>
            <a:r>
              <a:rPr lang="es-MX" sz="1400" dirty="0">
                <a:latin typeface="Arial" panose="020B0604020202020204" pitchFamily="34" charset="0"/>
                <a:cs typeface="Arial" panose="020B0604020202020204" pitchFamily="34" charset="0"/>
                <a:hlinkClick r:id="rId3"/>
              </a:rPr>
              <a:t>http://eduteka.icesi.edu.co/articulos/OER</a:t>
            </a:r>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PRESS BOOKS. </a:t>
            </a:r>
            <a:r>
              <a:rPr lang="es-MX" sz="1400" cap="all" dirty="0">
                <a:latin typeface="Arial" panose="020B0604020202020204" pitchFamily="34" charset="0"/>
                <a:cs typeface="Arial" panose="020B0604020202020204" pitchFamily="34" charset="0"/>
              </a:rPr>
              <a:t>10.2 </a:t>
            </a:r>
            <a:r>
              <a:rPr lang="es-MX" sz="1400" dirty="0">
                <a:latin typeface="Arial" panose="020B0604020202020204" pitchFamily="34" charset="0"/>
                <a:cs typeface="Arial" panose="020B0604020202020204" pitchFamily="34" charset="0"/>
              </a:rPr>
              <a:t>Recursos Educativos Abiertos </a:t>
            </a:r>
            <a:r>
              <a:rPr lang="es-MX" sz="1400" cap="all" dirty="0">
                <a:latin typeface="Arial" panose="020B0604020202020204" pitchFamily="34" charset="0"/>
                <a:cs typeface="Arial" panose="020B0604020202020204" pitchFamily="34" charset="0"/>
              </a:rPr>
              <a:t>(REA). </a:t>
            </a:r>
            <a:r>
              <a:rPr lang="es-MX" sz="1400" dirty="0">
                <a:latin typeface="Arial" panose="020B0604020202020204" pitchFamily="34" charset="0"/>
                <a:cs typeface="Arial" panose="020B0604020202020204" pitchFamily="34" charset="0"/>
              </a:rPr>
              <a:t>Disponible en:  </a:t>
            </a:r>
            <a:r>
              <a:rPr lang="es-MX" sz="1400" dirty="0">
                <a:latin typeface="Arial" panose="020B0604020202020204" pitchFamily="34" charset="0"/>
                <a:cs typeface="Arial" panose="020B0604020202020204" pitchFamily="34" charset="0"/>
                <a:hlinkClick r:id="rId4"/>
              </a:rPr>
              <a:t>https://cead.pressbooks.com/chapter/10-2-recursos-educativos-abiertos-rea/</a:t>
            </a:r>
            <a:r>
              <a:rPr lang="es-MX" sz="1400" dirty="0">
                <a:latin typeface="Arial" panose="020B0604020202020204" pitchFamily="34" charset="0"/>
                <a:cs typeface="Arial" panose="020B0604020202020204" pitchFamily="34" charset="0"/>
              </a:rPr>
              <a:t> Capitulo 10. Tendencias de la Educación Abierta. </a:t>
            </a:r>
          </a:p>
          <a:p>
            <a:pPr algn="just"/>
            <a:r>
              <a:rPr lang="es-MX" sz="1400" dirty="0">
                <a:latin typeface="Arial" panose="020B0604020202020204" pitchFamily="34" charset="0"/>
                <a:cs typeface="Arial" panose="020B0604020202020204" pitchFamily="34" charset="0"/>
              </a:rPr>
              <a:t>Vilchis, N. (2016). Recursos Educativos Abiertos Reseña del libro Recursos Educativos Abiertos, un medio de innovación para la educación a distancia, </a:t>
            </a:r>
            <a:r>
              <a:rPr lang="es-MX" sz="1400" i="1" dirty="0">
                <a:latin typeface="Arial" panose="020B0604020202020204" pitchFamily="34" charset="0"/>
                <a:cs typeface="Arial" panose="020B0604020202020204" pitchFamily="34" charset="0"/>
              </a:rPr>
              <a:t>Revista Mexicana de Bachillerato a Distancia</a:t>
            </a:r>
            <a:r>
              <a:rPr lang="es-MX" sz="1400" dirty="0">
                <a:latin typeface="Arial" panose="020B0604020202020204" pitchFamily="34" charset="0"/>
                <a:cs typeface="Arial" panose="020B0604020202020204" pitchFamily="34" charset="0"/>
              </a:rPr>
              <a:t>, número 16, año 8, agosto de 2016. </a:t>
            </a:r>
          </a:p>
          <a:p>
            <a:pPr algn="just"/>
            <a:r>
              <a:rPr lang="es-MX" sz="1400" dirty="0">
                <a:latin typeface="Arial" panose="020B0604020202020204" pitchFamily="34" charset="0"/>
                <a:cs typeface="Arial" panose="020B0604020202020204" pitchFamily="34" charset="0"/>
              </a:rPr>
              <a:t>UNAM (2020). Notas del Curso de Fuentes de Información de Acceso Abierto</a:t>
            </a:r>
            <a:r>
              <a:rPr lang="es-MX" sz="1400" i="1" dirty="0">
                <a:latin typeface="Arial" panose="020B0604020202020204" pitchFamily="34" charset="0"/>
                <a:cs typeface="Arial" panose="020B0604020202020204" pitchFamily="34" charset="0"/>
              </a:rPr>
              <a:t>. DGB</a:t>
            </a:r>
            <a:r>
              <a:rPr lang="es-MX" sz="1400" dirty="0">
                <a:latin typeface="Arial" panose="020B0604020202020204" pitchFamily="34" charset="0"/>
                <a:cs typeface="Arial" panose="020B0604020202020204" pitchFamily="34" charset="0"/>
              </a:rPr>
              <a:t>, Septiembre 2020. </a:t>
            </a:r>
          </a:p>
          <a:p>
            <a:pPr algn="just"/>
            <a:r>
              <a:rPr lang="es-MX" sz="1400" dirty="0">
                <a:latin typeface="Arial" panose="020B0604020202020204" pitchFamily="34" charset="0"/>
                <a:cs typeface="Arial" panose="020B0604020202020204" pitchFamily="34" charset="0"/>
              </a:rPr>
              <a:t>UNESCO (2019) Guía de Recursos Educativos Abiertos. Disponible en:  </a:t>
            </a:r>
            <a:r>
              <a:rPr lang="es-MX" sz="1400" dirty="0">
                <a:latin typeface="Arial" panose="020B0604020202020204" pitchFamily="34" charset="0"/>
                <a:cs typeface="Arial" panose="020B0604020202020204" pitchFamily="34" charset="0"/>
                <a:hlinkClick r:id="rId5"/>
              </a:rPr>
              <a:t>https://es.unesco.org/themes/tic-educacion/rea</a:t>
            </a:r>
            <a:r>
              <a:rPr lang="es-MX" sz="1400" dirty="0">
                <a:latin typeface="Arial" panose="020B0604020202020204" pitchFamily="34" charset="0"/>
                <a:cs typeface="Arial" panose="020B0604020202020204" pitchFamily="34" charset="0"/>
              </a:rPr>
              <a:t> </a:t>
            </a:r>
          </a:p>
          <a:p>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879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45</TotalTime>
  <Words>670</Words>
  <Application>Microsoft Office PowerPoint</Application>
  <PresentationFormat>Panorámica</PresentationFormat>
  <Paragraphs>62</Paragraphs>
  <Slides>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Century Gothic</vt:lpstr>
      <vt:lpstr>Roboto</vt:lpstr>
      <vt:lpstr>Wingdings 2</vt:lpstr>
      <vt:lpstr>Wingdings 3</vt:lpstr>
      <vt:lpstr>Espiral</vt:lpstr>
      <vt:lpstr>Presentación de PowerPoint</vt:lpstr>
      <vt:lpstr>¿Qué son los recursos abiertos educativos (REA)?</vt:lpstr>
      <vt:lpstr>Repositorios REA</vt:lpstr>
      <vt:lpstr>Los REA se pueden dividir en tres tipos: </vt:lpstr>
      <vt:lpstr>Unidad 2. Those who don’t remember the past are condemned to repeat it [Aquellos que no recuerdan el pasado están condenados a repetirlo] (George Santayana)   </vt:lpstr>
      <vt:lpstr>PASSIVE VOICE </vt:lpstr>
      <vt:lpstr>Resultados </vt:lpstr>
      <vt:lpstr>REFERENCIAS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dc:creator>
  <cp:lastModifiedBy>Dulce</cp:lastModifiedBy>
  <cp:revision>8</cp:revision>
  <dcterms:created xsi:type="dcterms:W3CDTF">2020-11-13T23:13:04Z</dcterms:created>
  <dcterms:modified xsi:type="dcterms:W3CDTF">2020-11-16T00:17:31Z</dcterms:modified>
</cp:coreProperties>
</file>